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6" r:id="rId2"/>
    <p:sldId id="268" r:id="rId3"/>
    <p:sldId id="265" r:id="rId4"/>
    <p:sldId id="260" r:id="rId5"/>
    <p:sldId id="259" r:id="rId6"/>
    <p:sldId id="261" r:id="rId7"/>
    <p:sldId id="275" r:id="rId8"/>
    <p:sldId id="264" r:id="rId9"/>
    <p:sldId id="274" r:id="rId10"/>
    <p:sldId id="269" r:id="rId11"/>
    <p:sldId id="273" r:id="rId12"/>
    <p:sldId id="270" r:id="rId13"/>
    <p:sldId id="257" r:id="rId14"/>
    <p:sldId id="262" r:id="rId15"/>
    <p:sldId id="271" r:id="rId16"/>
    <p:sldId id="258" r:id="rId17"/>
    <p:sldId id="256" r:id="rId18"/>
  </p:sldIdLst>
  <p:sldSz cx="18288000" cy="10287000"/>
  <p:notesSz cx="6858000" cy="9144000"/>
  <p:embeddedFontLst>
    <p:embeddedFont>
      <p:font typeface="Gaegu Bold" panose="020B0604020202020204" charset="0"/>
      <p:bold r:id="rId19"/>
    </p:embeddedFont>
    <p:embeddedFont>
      <p:font typeface="More Sugar Thin" panose="020B0604020202020204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Bitter" panose="020B0604020202020204" charset="0"/>
      <p:regular r:id="rId25"/>
      <p:bold r:id="rId26"/>
      <p:italic r:id="rId27"/>
    </p:embeddedFont>
    <p:embeddedFont>
      <p:font typeface="Fredoka One" panose="020B0604020202020204" charset="0"/>
      <p:regular r:id="rId28"/>
    </p:embeddedFont>
    <p:embeddedFont>
      <p:font typeface="ＭＳ Ｐゴシック" panose="020B0600070205080204" pitchFamily="34" charset="-128"/>
      <p:regular r:id="rId29"/>
    </p:embeddedFont>
    <p:embeddedFont>
      <p:font typeface="Architects Daughter" panose="020B0604020202020204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3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3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1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3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43.svg"/><Relationship Id="rId5" Type="http://schemas.openxmlformats.org/officeDocument/2006/relationships/image" Target="../media/image20.png"/><Relationship Id="rId10" Type="http://schemas.openxmlformats.org/officeDocument/2006/relationships/image" Target="../media/image45.png"/><Relationship Id="rId4" Type="http://schemas.openxmlformats.org/officeDocument/2006/relationships/image" Target="../media/image42.png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7.png"/><Relationship Id="rId7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3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1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-3"/>
            <a:ext cx="18271762" cy="10287002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212369" y="1431697"/>
            <a:ext cx="5027198" cy="7199054"/>
            <a:chOff x="2212367" y="1431696"/>
            <a:chExt cx="5027197" cy="7199054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526DC594-1891-D729-200C-DD198618FF90}"/>
                </a:ext>
              </a:extLst>
            </p:cNvPr>
            <p:cNvSpPr/>
            <p:nvPr/>
          </p:nvSpPr>
          <p:spPr>
            <a:xfrm>
              <a:off x="2226980" y="1431696"/>
              <a:ext cx="5012584" cy="719535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6064B0F-A322-61DE-B6F4-56DE697427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9" b="1020"/>
            <a:stretch/>
          </p:blipFill>
          <p:spPr>
            <a:xfrm>
              <a:off x="2212367" y="1646952"/>
              <a:ext cx="4867494" cy="6983798"/>
            </a:xfrm>
            <a:prstGeom prst="rect">
              <a:avLst/>
            </a:prstGeom>
          </p:spPr>
        </p:pic>
      </p:grpSp>
      <p:sp>
        <p:nvSpPr>
          <p:cNvPr id="4" name="タイトル 1">
            <a:extLst>
              <a:ext uri="{FF2B5EF4-FFF2-40B4-BE49-F238E27FC236}">
                <a16:creationId xmlns:a16="http://schemas.microsoft.com/office/drawing/2014/main" id="{4E94349F-3A33-FBE2-B0BE-E5C84DD57FC8}"/>
              </a:ext>
            </a:extLst>
          </p:cNvPr>
          <p:cNvSpPr txBox="1">
            <a:spLocks/>
          </p:cNvSpPr>
          <p:nvPr/>
        </p:nvSpPr>
        <p:spPr>
          <a:xfrm>
            <a:off x="7181736" y="2783349"/>
            <a:ext cx="10147736" cy="938038"/>
          </a:xfrm>
          <a:prstGeom prst="rect">
            <a:avLst/>
          </a:prstGeom>
        </p:spPr>
        <p:txBody>
          <a:bodyPr lIns="137160" tIns="68580" rIns="137160" bIns="6858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3265426">
              <a:defRPr/>
            </a:pPr>
            <a:r>
              <a:rPr kumimoji="1" lang="en-US" altLang="ja-JP" sz="6400" b="1" spc="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6400" b="1" spc="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プレースホルダー 11">
            <a:extLst>
              <a:ext uri="{FF2B5EF4-FFF2-40B4-BE49-F238E27FC236}">
                <a16:creationId xmlns:a16="http://schemas.microsoft.com/office/drawing/2014/main" id="{844D6C39-09A9-0BE4-68D9-3C2BD5B76C15}"/>
              </a:ext>
            </a:extLst>
          </p:cNvPr>
          <p:cNvSpPr txBox="1">
            <a:spLocks/>
          </p:cNvSpPr>
          <p:nvPr/>
        </p:nvSpPr>
        <p:spPr>
          <a:xfrm>
            <a:off x="7467611" y="3569453"/>
            <a:ext cx="9575990" cy="143643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Pendidikan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Agama Islam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6400" b="1" dirty="0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Budi </a:t>
            </a:r>
            <a:r>
              <a:rPr lang="en-US" sz="6400" b="1" dirty="0" err="1">
                <a:solidFill>
                  <a:srgbClr val="078CD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Pekerti</a:t>
            </a:r>
            <a:endParaRPr lang="en-US" sz="6400" b="1" dirty="0">
              <a:solidFill>
                <a:srgbClr val="078CD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直線コネクタ 9">
            <a:extLst>
              <a:ext uri="{FF2B5EF4-FFF2-40B4-BE49-F238E27FC236}">
                <a16:creationId xmlns:a16="http://schemas.microsoft.com/office/drawing/2014/main" id="{4F8E48F1-EFF4-9660-EEE6-8C035D16511F}"/>
              </a:ext>
            </a:extLst>
          </p:cNvPr>
          <p:cNvCxnSpPr/>
          <p:nvPr/>
        </p:nvCxnSpPr>
        <p:spPr>
          <a:xfrm>
            <a:off x="8045705" y="5731836"/>
            <a:ext cx="899155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156A54B-8BC2-BA26-B4C5-43122F2590FF}"/>
              </a:ext>
            </a:extLst>
          </p:cNvPr>
          <p:cNvSpPr/>
          <p:nvPr/>
        </p:nvSpPr>
        <p:spPr>
          <a:xfrm>
            <a:off x="9890358" y="5918482"/>
            <a:ext cx="4661211" cy="692497"/>
          </a:xfrm>
          <a:prstGeom prst="rect">
            <a:avLst/>
          </a:prstGeom>
        </p:spPr>
        <p:txBody>
          <a:bodyPr wrap="none" lIns="137160" tIns="68580" rIns="137160" bIns="68580">
            <a:spAutoFit/>
          </a:bodyPr>
          <a:lstStyle/>
          <a:p>
            <a:pPr algn="ctr"/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UNTUK SMP KELAS VIII</a:t>
            </a:r>
            <a:endParaRPr lang="id-ID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25727" y="1485900"/>
            <a:ext cx="649750" cy="649752"/>
          </a:xfrm>
          <a:prstGeom prst="rect">
            <a:avLst/>
          </a:prstGeom>
        </p:spPr>
      </p:pic>
      <p:pic>
        <p:nvPicPr>
          <p:cNvPr id="18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" y="1902950"/>
            <a:ext cx="649750" cy="649752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932606" y="-38100"/>
            <a:ext cx="0" cy="932984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447800" y="-38099"/>
            <a:ext cx="0" cy="1660438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4800" y="-38100"/>
            <a:ext cx="7168" cy="2438400"/>
          </a:xfrm>
          <a:prstGeom prst="line">
            <a:avLst/>
          </a:prstGeom>
          <a:ln w="57150">
            <a:solidFill>
              <a:srgbClr val="F8B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8169" y="728103"/>
            <a:ext cx="1135834" cy="113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7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90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0199">
            <a:off x="-107117" y="2050067"/>
            <a:ext cx="18502234" cy="688694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546932">
            <a:off x="110490" y="3493096"/>
            <a:ext cx="2869041" cy="349350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1921878"/>
            <a:ext cx="2061168" cy="2089905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783415" y="5080666"/>
            <a:ext cx="15397125" cy="12798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13800" dirty="0">
                <a:solidFill>
                  <a:srgbClr val="000000"/>
                </a:solidFill>
                <a:latin typeface="Fredoka One" panose="02000000000000000000" pitchFamily="2" charset="0"/>
              </a:rPr>
              <a:t>UTANG PIUTANG</a:t>
            </a:r>
          </a:p>
        </p:txBody>
      </p:sp>
      <p:pic>
        <p:nvPicPr>
          <p:cNvPr id="10" name="Picture 31">
            <a:extLst>
              <a:ext uri="{FF2B5EF4-FFF2-40B4-BE49-F238E27FC236}">
                <a16:creationId xmlns:a16="http://schemas.microsoft.com/office/drawing/2014/main" id="{1AC135CD-98E9-4291-A7A5-86BA2910E4C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5773400" y="1994448"/>
            <a:ext cx="2000173" cy="20971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F615BF-8C06-43B9-A6BC-AB5BAD68B4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788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7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202"/>
          <a:stretch>
            <a:fillRect/>
          </a:stretch>
        </p:blipFill>
        <p:spPr>
          <a:xfrm rot="-136905">
            <a:off x="2489924" y="-99430"/>
            <a:ext cx="13757278" cy="1048585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8922014">
            <a:off x="-895141" y="4049937"/>
            <a:ext cx="2772759" cy="402578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385707">
            <a:off x="-621356" y="5602059"/>
            <a:ext cx="4009699" cy="488243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2082491">
            <a:off x="15302531" y="3018707"/>
            <a:ext cx="3598092" cy="398129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4611093" y="-1047276"/>
            <a:ext cx="3368269" cy="3267221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657666">
            <a:off x="16402965" y="583242"/>
            <a:ext cx="3311008" cy="3589169"/>
          </a:xfrm>
          <a:prstGeom prst="rect">
            <a:avLst/>
          </a:prstGeom>
        </p:spPr>
      </p:pic>
      <p:grpSp>
        <p:nvGrpSpPr>
          <p:cNvPr id="15" name="Group 15"/>
          <p:cNvGrpSpPr/>
          <p:nvPr/>
        </p:nvGrpSpPr>
        <p:grpSpPr>
          <a:xfrm>
            <a:off x="2128336" y="953200"/>
            <a:ext cx="14048021" cy="2258350"/>
            <a:chOff x="0" y="-480275"/>
            <a:chExt cx="18730695" cy="3011133"/>
          </a:xfrm>
        </p:grpSpPr>
        <p:sp>
          <p:nvSpPr>
            <p:cNvPr id="16" name="TextBox 16"/>
            <p:cNvSpPr txBox="1"/>
            <p:nvPr/>
          </p:nvSpPr>
          <p:spPr>
            <a:xfrm>
              <a:off x="483301" y="-480275"/>
              <a:ext cx="17862606" cy="1533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000"/>
                </a:lnSpc>
              </a:pPr>
              <a:r>
                <a:rPr lang="en-US" sz="8000" dirty="0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Utang </a:t>
              </a:r>
              <a:r>
                <a:rPr lang="en-US" sz="8000" dirty="0" err="1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Piutang</a:t>
              </a:r>
              <a:endParaRPr lang="en-US" sz="8000" dirty="0">
                <a:solidFill>
                  <a:srgbClr val="112E34"/>
                </a:solidFill>
                <a:latin typeface="Gaegu bold" pitchFamily="2" charset="0"/>
                <a:ea typeface="Gaegu bold" pitchFamily="2" charset="0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476758"/>
              <a:ext cx="18730695" cy="10541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40"/>
                </a:lnSpc>
              </a:pPr>
              <a:endParaRPr lang="en-US" sz="5200" dirty="0">
                <a:solidFill>
                  <a:srgbClr val="112E34"/>
                </a:solidFill>
                <a:latin typeface="Architects Daughter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1F3D7EF9-D344-402E-9C03-96ACADF554EF}"/>
              </a:ext>
            </a:extLst>
          </p:cNvPr>
          <p:cNvSpPr txBox="1"/>
          <p:nvPr/>
        </p:nvSpPr>
        <p:spPr>
          <a:xfrm>
            <a:off x="4034445" y="2797666"/>
            <a:ext cx="10889672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Utang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piutang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adalah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memberikan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harta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benda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kepada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orang lain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perjanjian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dikembalikan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sesuai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ketentuan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telah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disepakati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utang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piutang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terdapat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rukun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harus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dipenuhi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yaitu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harta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ijab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qabul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dan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pemberi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utang. Hal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penting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harus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diperhatikan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utang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piutang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adalah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adanya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unsur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riba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utang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piutang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pinjam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meminjam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2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tersebut</a:t>
            </a:r>
            <a:r>
              <a:rPr lang="en-ID" sz="32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Hukum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memberi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utang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adalah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boleh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.</a:t>
            </a:r>
            <a:endParaRPr lang="en-ID" sz="3200" b="0" i="0" dirty="0">
              <a:solidFill>
                <a:srgbClr val="242021"/>
              </a:solidFill>
              <a:effectLst/>
              <a:latin typeface="More Sugar Thin" pitchFamily="50" charset="0"/>
            </a:endParaRPr>
          </a:p>
          <a:p>
            <a:pPr algn="ctr"/>
            <a:endParaRPr lang="en-ID" sz="3200" dirty="0">
              <a:solidFill>
                <a:srgbClr val="242021"/>
              </a:solidFill>
              <a:latin typeface="More Sugar Thin" pitchFamily="50" charset="0"/>
            </a:endParaRPr>
          </a:p>
          <a:p>
            <a:pPr algn="ctr"/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Anjuran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dalam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utang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piutang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sesuai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ajaran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Islam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sebagaimana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Allah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Swt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.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berfirman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dalam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Q.S. Al-Baqarah/2: 282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adalah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mencatat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utang,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menghadirkan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saksi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, dan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memberikan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200" dirty="0" err="1">
                <a:solidFill>
                  <a:srgbClr val="242021"/>
                </a:solidFill>
                <a:latin typeface="More Sugar Thin" pitchFamily="50" charset="0"/>
              </a:rPr>
              <a:t>jaminan</a:t>
            </a:r>
            <a:r>
              <a:rPr lang="en-ID" sz="3200" dirty="0">
                <a:solidFill>
                  <a:srgbClr val="242021"/>
                </a:solidFill>
                <a:latin typeface="More Sugar Thin" pitchFamily="50" charset="0"/>
              </a:rPr>
              <a:t>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D61A86F-56CC-4834-9907-E3BE266CAC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95F0A5B-0DC7-40AF-A572-300187034A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486900"/>
            <a:ext cx="18288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659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90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0199">
            <a:off x="-107117" y="2050067"/>
            <a:ext cx="18502234" cy="688694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546932">
            <a:off x="110490" y="3493096"/>
            <a:ext cx="2869041" cy="349350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1921878"/>
            <a:ext cx="2061168" cy="2089905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783415" y="5080666"/>
            <a:ext cx="13523385" cy="12798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13800" dirty="0">
                <a:solidFill>
                  <a:srgbClr val="000000"/>
                </a:solidFill>
                <a:latin typeface="Fredoka One" panose="02000000000000000000" pitchFamily="2" charset="0"/>
              </a:rPr>
              <a:t>RIBA</a:t>
            </a:r>
          </a:p>
        </p:txBody>
      </p:sp>
      <p:pic>
        <p:nvPicPr>
          <p:cNvPr id="10" name="Picture 31">
            <a:extLst>
              <a:ext uri="{FF2B5EF4-FFF2-40B4-BE49-F238E27FC236}">
                <a16:creationId xmlns:a16="http://schemas.microsoft.com/office/drawing/2014/main" id="{1AC135CD-98E9-4291-A7A5-86BA2910E4C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5849600" y="5850002"/>
            <a:ext cx="2000173" cy="20971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F615BF-8C06-43B9-A6BC-AB5BAD68B4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01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r="23950"/>
          <a:stretch>
            <a:fillRect/>
          </a:stretch>
        </p:blipFill>
        <p:spPr>
          <a:xfrm rot="5320084">
            <a:off x="4320388" y="-755223"/>
            <a:ext cx="9065350" cy="1304042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469844">
            <a:off x="11483608" y="-139876"/>
            <a:ext cx="5301213" cy="373072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980188">
            <a:off x="-476106" y="3369197"/>
            <a:ext cx="3755207" cy="579954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910588">
            <a:off x="14720550" y="7115995"/>
            <a:ext cx="3592501" cy="286502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2703671" y="1371108"/>
            <a:ext cx="11783811" cy="8320171"/>
            <a:chOff x="-2571239" y="-2594365"/>
            <a:chExt cx="13387014" cy="11093561"/>
          </a:xfrm>
        </p:grpSpPr>
        <p:sp>
          <p:nvSpPr>
            <p:cNvPr id="8" name="TextBox 8"/>
            <p:cNvSpPr txBox="1"/>
            <p:nvPr/>
          </p:nvSpPr>
          <p:spPr>
            <a:xfrm>
              <a:off x="-1235066" y="-693065"/>
              <a:ext cx="12050841" cy="91922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Arti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riba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menurut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bahasa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bermakna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kelebihan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atau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tambahan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(</a:t>
              </a:r>
              <a:r>
                <a:rPr lang="en-ID" sz="32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az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-</a:t>
              </a:r>
              <a:r>
                <a:rPr lang="en-ID" sz="32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ziya</a:t>
              </a:r>
              <a:r>
                <a:rPr lang="en-ID" sz="3200" b="0" i="1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-dah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).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Dalam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bermuamalah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terdapat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dua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sebab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adanya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tambahan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32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Pertama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tambahan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karena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transaksi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jual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beli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disebut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dengan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istilah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“</a:t>
              </a:r>
              <a:r>
                <a:rPr lang="en-ID" sz="32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ribhun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”,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yakni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tambahan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berupa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keuntungan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atau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laba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disebabkan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karena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selisih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harga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pokok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dengan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harga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jual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3200" b="0" i="1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Kedua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tambahan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atau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melebihkan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jumlah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pada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saat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pengembalian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utang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berdasarkan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persentase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dari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jumlah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pinjaman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pokok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dibebankan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kepada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peminjam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Tambahan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ditentukan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dalam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utang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piutang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ini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disebut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“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riba</a:t>
              </a:r>
              <a:r>
                <a:rPr lang="en-ID" sz="3200" i="1" dirty="0">
                  <a:solidFill>
                    <a:srgbClr val="242021"/>
                  </a:solidFill>
                  <a:latin typeface="More Sugar Thin" pitchFamily="50" charset="0"/>
                </a:rPr>
                <a:t>”.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Dengan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kata lain,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riba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adalah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penetapan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bunga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atau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melebihkan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jumlah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pengembalian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pinjaman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yang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dibebankan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kepada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dirty="0" err="1">
                  <a:solidFill>
                    <a:srgbClr val="242021"/>
                  </a:solidFill>
                  <a:latin typeface="More Sugar Thin" pitchFamily="50" charset="0"/>
                </a:rPr>
                <a:t>peminjam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endParaRPr lang="en-US" sz="54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-2571239" y="-2594365"/>
              <a:ext cx="10371854" cy="15388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000"/>
                </a:lnSpc>
              </a:pPr>
              <a:r>
                <a:rPr lang="en-US" sz="7500" dirty="0" err="1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Pengertian</a:t>
              </a:r>
              <a:r>
                <a:rPr lang="en-US" sz="7500" dirty="0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 </a:t>
              </a:r>
              <a:r>
                <a:rPr lang="en-US" sz="7500" dirty="0" err="1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Riba</a:t>
              </a:r>
              <a:endParaRPr lang="en-US" sz="7500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endParaRP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A3DB213C-80D6-4D63-A5A2-55388CF3C1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4760">
            <a:off x="1052642" y="491546"/>
            <a:ext cx="16263015" cy="937472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321915" y="5053650"/>
            <a:ext cx="3000721" cy="197297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752354" y="3022325"/>
            <a:ext cx="2423832" cy="262746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1294719">
            <a:off x="49465" y="-198911"/>
            <a:ext cx="3384321" cy="3427160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734698" y="955494"/>
            <a:ext cx="14855416" cy="3002555"/>
            <a:chOff x="90188" y="-3149963"/>
            <a:chExt cx="19807220" cy="4003406"/>
          </a:xfrm>
        </p:grpSpPr>
        <p:sp>
          <p:nvSpPr>
            <p:cNvPr id="10" name="TextBox 10"/>
            <p:cNvSpPr txBox="1"/>
            <p:nvPr/>
          </p:nvSpPr>
          <p:spPr>
            <a:xfrm>
              <a:off x="8404317" y="-3149963"/>
              <a:ext cx="11493091" cy="32829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pt-BR" sz="8000" b="1" i="0" dirty="0">
                  <a:solidFill>
                    <a:srgbClr val="59595B"/>
                  </a:solidFill>
                  <a:effectLst/>
                  <a:latin typeface="Gaegu bold" pitchFamily="2" charset="0"/>
                  <a:ea typeface="Gaegu bold" pitchFamily="2" charset="0"/>
                </a:rPr>
                <a:t>Jenis dan Hukum Riba dalam Islam</a:t>
              </a:r>
              <a:r>
                <a:rPr lang="pt-BR" sz="8000" b="1" dirty="0">
                  <a:latin typeface="Gaegu bold" pitchFamily="2" charset="0"/>
                  <a:ea typeface="Gaegu bold" pitchFamily="2" charset="0"/>
                </a:rPr>
                <a:t> </a:t>
              </a:r>
              <a:endParaRPr lang="en-US" sz="8000" b="1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90188" y="117344"/>
              <a:ext cx="7512206" cy="7360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20"/>
                </a:lnSpc>
              </a:pPr>
              <a:r>
                <a:rPr lang="en-US" sz="4400" dirty="0" err="1">
                  <a:solidFill>
                    <a:srgbClr val="000000"/>
                  </a:solidFill>
                  <a:latin typeface="More Sugar Thin" pitchFamily="50" charset="0"/>
                </a:rPr>
                <a:t>Riba</a:t>
              </a:r>
              <a:r>
                <a:rPr lang="en-US" sz="4400" dirty="0">
                  <a:solidFill>
                    <a:srgbClr val="000000"/>
                  </a:solidFill>
                  <a:latin typeface="More Sugar Thin" pitchFamily="50" charset="0"/>
                </a:rPr>
                <a:t> </a:t>
              </a:r>
              <a:r>
                <a:rPr lang="en-US" sz="4400" i="1" dirty="0" err="1">
                  <a:solidFill>
                    <a:srgbClr val="000000"/>
                  </a:solidFill>
                  <a:latin typeface="More Sugar Thin" pitchFamily="50" charset="0"/>
                </a:rPr>
                <a:t>Qardh</a:t>
              </a:r>
              <a:endParaRPr lang="en-US" sz="4400" i="1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</p:grpSp>
      <p:pic>
        <p:nvPicPr>
          <p:cNvPr id="12" name="Picture 16">
            <a:extLst>
              <a:ext uri="{FF2B5EF4-FFF2-40B4-BE49-F238E27FC236}">
                <a16:creationId xmlns:a16="http://schemas.microsoft.com/office/drawing/2014/main" id="{42226595-B7A4-4BB4-BBCE-43C8ECFF30A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905000" y="3139338"/>
            <a:ext cx="1174937" cy="1085348"/>
          </a:xfrm>
          <a:prstGeom prst="rect">
            <a:avLst/>
          </a:prstGeom>
        </p:spPr>
      </p:pic>
      <p:pic>
        <p:nvPicPr>
          <p:cNvPr id="13" name="Picture 16">
            <a:extLst>
              <a:ext uri="{FF2B5EF4-FFF2-40B4-BE49-F238E27FC236}">
                <a16:creationId xmlns:a16="http://schemas.microsoft.com/office/drawing/2014/main" id="{DB28C7ED-FC0A-44A0-B1F5-66040E61648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915225" y="5394847"/>
            <a:ext cx="1174937" cy="1085348"/>
          </a:xfrm>
          <a:prstGeom prst="rect">
            <a:avLst/>
          </a:prstGeom>
        </p:spPr>
      </p:pic>
      <p:sp>
        <p:nvSpPr>
          <p:cNvPr id="14" name="TextBox 11">
            <a:extLst>
              <a:ext uri="{FF2B5EF4-FFF2-40B4-BE49-F238E27FC236}">
                <a16:creationId xmlns:a16="http://schemas.microsoft.com/office/drawing/2014/main" id="{4DFDAB7D-1C19-4271-9767-E7D52D449D76}"/>
              </a:ext>
            </a:extLst>
          </p:cNvPr>
          <p:cNvSpPr txBox="1"/>
          <p:nvPr/>
        </p:nvSpPr>
        <p:spPr>
          <a:xfrm>
            <a:off x="2045289" y="5775231"/>
            <a:ext cx="5634155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4400" dirty="0" err="1">
                <a:solidFill>
                  <a:srgbClr val="000000"/>
                </a:solidFill>
                <a:latin typeface="More Sugar Thin" pitchFamily="50" charset="0"/>
              </a:rPr>
              <a:t>Riba</a:t>
            </a:r>
            <a:r>
              <a:rPr lang="en-US" sz="4400" dirty="0">
                <a:solidFill>
                  <a:srgbClr val="000000"/>
                </a:solidFill>
                <a:latin typeface="More Sugar Thin" pitchFamily="50" charset="0"/>
              </a:rPr>
              <a:t> </a:t>
            </a:r>
            <a:r>
              <a:rPr lang="en-US" sz="4400" i="1" dirty="0" err="1">
                <a:solidFill>
                  <a:srgbClr val="000000"/>
                </a:solidFill>
                <a:latin typeface="More Sugar Thin" pitchFamily="50" charset="0"/>
              </a:rPr>
              <a:t>Jahiliyah</a:t>
            </a:r>
            <a:endParaRPr lang="en-US" sz="4400" i="1" dirty="0">
              <a:solidFill>
                <a:srgbClr val="000000"/>
              </a:solidFill>
              <a:latin typeface="More Sugar Thin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3806DD-2C06-4561-90FE-58C33E13FC03}"/>
              </a:ext>
            </a:extLst>
          </p:cNvPr>
          <p:cNvSpPr txBox="1"/>
          <p:nvPr/>
        </p:nvSpPr>
        <p:spPr>
          <a:xfrm>
            <a:off x="3066082" y="4076700"/>
            <a:ext cx="101684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S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ejumlah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tambahan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diminta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oleh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pihak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memberi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utang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terhadap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orang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berutang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saat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mengembalikan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utangnya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52C31D-FEC6-4ED6-AE76-383F67CF95EA}"/>
              </a:ext>
            </a:extLst>
          </p:cNvPr>
          <p:cNvSpPr txBox="1"/>
          <p:nvPr/>
        </p:nvSpPr>
        <p:spPr>
          <a:xfrm>
            <a:off x="3124200" y="6478131"/>
            <a:ext cx="1252561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T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ambahan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harus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dibayarkan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karena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dapat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melunasi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pinjaman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tepat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waktu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pada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jatuh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tempo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dijanjikan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sehingga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pihak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pemberi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pinjaman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menambah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jangka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waktu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pengembalian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utang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syarat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tambahan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pada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pelunasan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Sehingga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jumlah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dibayarkan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saat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mengembalikan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utang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menjadi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lebih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besar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utang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sebenarnya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009F95C-668F-4504-B34A-097F2A49FE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90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0199">
            <a:off x="-107117" y="2050067"/>
            <a:ext cx="18502234" cy="688694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546932">
            <a:off x="110490" y="3493096"/>
            <a:ext cx="2869041" cy="349350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1921878"/>
            <a:ext cx="2061168" cy="2089905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968276" y="3993353"/>
            <a:ext cx="13523385" cy="24929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ID" sz="5400" b="1" i="0" dirty="0">
                <a:effectLst/>
                <a:latin typeface="Fredoka One" panose="02000000000000000000" pitchFamily="2" charset="0"/>
              </a:rPr>
              <a:t>SIFAT JUJUR, BERTANGGUNG JAWAB, DAN DAPAT DIPERCAYA DALAM MUAMALAH</a:t>
            </a:r>
            <a:r>
              <a:rPr lang="en-ID" sz="5400" b="1" dirty="0">
                <a:latin typeface="Fredoka One" panose="02000000000000000000" pitchFamily="2" charset="0"/>
              </a:rPr>
              <a:t> </a:t>
            </a:r>
            <a:endParaRPr lang="en-US" sz="5400" b="1" dirty="0">
              <a:latin typeface="Fredoka One" panose="02000000000000000000" pitchFamily="2" charset="0"/>
            </a:endParaRPr>
          </a:p>
        </p:txBody>
      </p:sp>
      <p:pic>
        <p:nvPicPr>
          <p:cNvPr id="10" name="Picture 31">
            <a:extLst>
              <a:ext uri="{FF2B5EF4-FFF2-40B4-BE49-F238E27FC236}">
                <a16:creationId xmlns:a16="http://schemas.microsoft.com/office/drawing/2014/main" id="{1AC135CD-98E9-4291-A7A5-86BA2910E4C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5849600" y="5850002"/>
            <a:ext cx="2000173" cy="20971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F615BF-8C06-43B9-A6BC-AB5BAD68B4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556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4559"/>
          <a:stretch>
            <a:fillRect/>
          </a:stretch>
        </p:blipFill>
        <p:spPr>
          <a:xfrm>
            <a:off x="6578280" y="1001981"/>
            <a:ext cx="10682573" cy="970411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452998">
            <a:off x="3857410" y="8696716"/>
            <a:ext cx="6688860" cy="17641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700000">
            <a:off x="-396865" y="985198"/>
            <a:ext cx="3555829" cy="8874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9537565">
            <a:off x="14736157" y="-295916"/>
            <a:ext cx="3733003" cy="4035679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7756127" y="2476500"/>
            <a:ext cx="8579998" cy="6401753"/>
            <a:chOff x="513" y="-540028"/>
            <a:chExt cx="11439998" cy="8535673"/>
          </a:xfrm>
        </p:grpSpPr>
        <p:sp>
          <p:nvSpPr>
            <p:cNvPr id="7" name="TextBox 7"/>
            <p:cNvSpPr txBox="1"/>
            <p:nvPr/>
          </p:nvSpPr>
          <p:spPr>
            <a:xfrm>
              <a:off x="1026209" y="6441790"/>
              <a:ext cx="10414302" cy="7360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20"/>
                </a:lnSpc>
              </a:pPr>
              <a:endParaRPr lang="en-US" sz="3600" dirty="0">
                <a:solidFill>
                  <a:srgbClr val="000000"/>
                </a:solidFill>
                <a:latin typeface="Architects Daughter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513" y="-540028"/>
              <a:ext cx="11010140" cy="85356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Muamalah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diajarkan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dalam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ajaran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Islam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berlandaskan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sifat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jujur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tanggung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jawab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dan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amanah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atau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dapat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dipercaya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Dalam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praktik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jual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beli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perlu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diterapkan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sifat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jujur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dan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tanggung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jawab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agar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tidak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terjadi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penipuan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dapat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menimbulkan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kerugian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bagi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salah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satu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pihak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Demikian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pula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dalam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utang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piutang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setiap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orang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berutang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harus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bertanggung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jawab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membayar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seluruh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utang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dimilikinya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Selain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itu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seseorang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tidak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menerapkan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sifat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tanggung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jawab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terhadap</a:t>
              </a:r>
              <a:r>
                <a:rPr lang="en-ID" sz="3200" dirty="0">
                  <a:solidFill>
                    <a:srgbClr val="242021"/>
                  </a:solidFill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hak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orang lain,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dikhawatirkan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akan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menggunakan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sesuatu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yang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bukan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haknya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,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seperti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memakan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 </a:t>
              </a:r>
              <a:r>
                <a:rPr lang="en-ID" sz="3200" b="0" i="0" dirty="0" err="1">
                  <a:solidFill>
                    <a:srgbClr val="242021"/>
                  </a:solidFill>
                  <a:effectLst/>
                  <a:latin typeface="More Sugar Thin" pitchFamily="50" charset="0"/>
                </a:rPr>
                <a:t>riba</a:t>
              </a:r>
              <a:r>
                <a:rPr lang="en-ID" sz="3200" b="0" i="0" dirty="0">
                  <a:solidFill>
                    <a:srgbClr val="242021"/>
                  </a:solidFill>
                  <a:effectLst/>
                  <a:latin typeface="More Sugar Thin" pitchFamily="50" charset="0"/>
                </a:rPr>
                <a:t>.</a:t>
              </a:r>
              <a:r>
                <a:rPr lang="en-ID" sz="3200">
                  <a:latin typeface="More Sugar Thin" pitchFamily="50" charset="0"/>
                </a:rPr>
                <a:t> </a:t>
              </a:r>
              <a:endParaRPr lang="en-US" sz="3200" dirty="0">
                <a:solidFill>
                  <a:srgbClr val="000000"/>
                </a:solidFill>
                <a:latin typeface="More Sugar Thin" pitchFamily="50" charset="0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BA356F4-849B-47EC-9D48-DDFC217E8064}"/>
              </a:ext>
            </a:extLst>
          </p:cNvPr>
          <p:cNvSpPr txBox="1"/>
          <p:nvPr/>
        </p:nvSpPr>
        <p:spPr>
          <a:xfrm>
            <a:off x="640146" y="2988370"/>
            <a:ext cx="5650847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6000" i="0" dirty="0">
                <a:effectLst/>
                <a:latin typeface="Gaegu bold" pitchFamily="2" charset="0"/>
                <a:ea typeface="Gaegu bold" pitchFamily="2" charset="0"/>
              </a:rPr>
              <a:t>Sifat </a:t>
            </a:r>
            <a:r>
              <a:rPr lang="en-ID" sz="6000" i="0" dirty="0" err="1">
                <a:effectLst/>
                <a:latin typeface="Gaegu bold" pitchFamily="2" charset="0"/>
                <a:ea typeface="Gaegu bold" pitchFamily="2" charset="0"/>
              </a:rPr>
              <a:t>Jujur</a:t>
            </a:r>
            <a:r>
              <a:rPr lang="en-ID" sz="6000" i="0" dirty="0">
                <a:effectLst/>
                <a:latin typeface="Gaegu bold" pitchFamily="2" charset="0"/>
                <a:ea typeface="Gaegu bold" pitchFamily="2" charset="0"/>
              </a:rPr>
              <a:t>, </a:t>
            </a:r>
            <a:r>
              <a:rPr lang="en-ID" sz="6000" i="0" dirty="0" err="1">
                <a:effectLst/>
                <a:latin typeface="Gaegu bold" pitchFamily="2" charset="0"/>
                <a:ea typeface="Gaegu bold" pitchFamily="2" charset="0"/>
              </a:rPr>
              <a:t>Bertanggung</a:t>
            </a:r>
            <a:r>
              <a:rPr lang="en-ID" sz="6000" i="0" dirty="0">
                <a:effectLst/>
                <a:latin typeface="Gaegu bold" pitchFamily="2" charset="0"/>
                <a:ea typeface="Gaegu bold" pitchFamily="2" charset="0"/>
              </a:rPr>
              <a:t> Jawab, dan </a:t>
            </a:r>
            <a:r>
              <a:rPr lang="en-ID" sz="6000" i="0" dirty="0" err="1">
                <a:effectLst/>
                <a:latin typeface="Gaegu bold" pitchFamily="2" charset="0"/>
                <a:ea typeface="Gaegu bold" pitchFamily="2" charset="0"/>
              </a:rPr>
              <a:t>Dapat</a:t>
            </a:r>
            <a:r>
              <a:rPr lang="en-ID" sz="6000" i="0" dirty="0">
                <a:effectLst/>
                <a:latin typeface="Gaegu bold" pitchFamily="2" charset="0"/>
                <a:ea typeface="Gaegu bold" pitchFamily="2" charset="0"/>
              </a:rPr>
              <a:t> </a:t>
            </a:r>
            <a:r>
              <a:rPr lang="en-ID" sz="6000" i="0" dirty="0" err="1">
                <a:effectLst/>
                <a:latin typeface="Gaegu bold" pitchFamily="2" charset="0"/>
                <a:ea typeface="Gaegu bold" pitchFamily="2" charset="0"/>
              </a:rPr>
              <a:t>Dipercaya</a:t>
            </a:r>
            <a:r>
              <a:rPr lang="en-ID" sz="6000" i="0" dirty="0">
                <a:effectLst/>
                <a:latin typeface="Gaegu bold" pitchFamily="2" charset="0"/>
                <a:ea typeface="Gaegu bold" pitchFamily="2" charset="0"/>
              </a:rPr>
              <a:t> </a:t>
            </a:r>
            <a:r>
              <a:rPr lang="en-ID" sz="6000" dirty="0" err="1">
                <a:latin typeface="Gaegu bold" pitchFamily="2" charset="0"/>
                <a:ea typeface="Gaegu bold" pitchFamily="2" charset="0"/>
              </a:rPr>
              <a:t>d</a:t>
            </a:r>
            <a:r>
              <a:rPr lang="en-ID" sz="6000" i="0" dirty="0" err="1">
                <a:effectLst/>
                <a:latin typeface="Gaegu bold" pitchFamily="2" charset="0"/>
                <a:ea typeface="Gaegu bold" pitchFamily="2" charset="0"/>
              </a:rPr>
              <a:t>alam</a:t>
            </a:r>
            <a:r>
              <a:rPr lang="en-ID" sz="6000" i="0" dirty="0">
                <a:effectLst/>
                <a:latin typeface="Gaegu bold" pitchFamily="2" charset="0"/>
                <a:ea typeface="Gaegu bold" pitchFamily="2" charset="0"/>
              </a:rPr>
              <a:t> </a:t>
            </a:r>
            <a:r>
              <a:rPr lang="en-ID" sz="6000" i="0" dirty="0" err="1">
                <a:effectLst/>
                <a:latin typeface="Gaegu bold" pitchFamily="2" charset="0"/>
                <a:ea typeface="Gaegu bold" pitchFamily="2" charset="0"/>
              </a:rPr>
              <a:t>Muamalah</a:t>
            </a:r>
            <a:r>
              <a:rPr lang="en-ID" sz="6000" dirty="0">
                <a:latin typeface="Gaegu bold" pitchFamily="2" charset="0"/>
                <a:ea typeface="Gaegu bold" pitchFamily="2" charset="0"/>
              </a:rPr>
              <a:t> </a:t>
            </a:r>
            <a:endParaRPr lang="en-US" sz="6000" dirty="0">
              <a:latin typeface="Gaegu bold" pitchFamily="2" charset="0"/>
              <a:ea typeface="Gaegu bold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18028-5F51-4798-83CD-EDC1E07816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26386"/>
          <a:stretch>
            <a:fillRect/>
          </a:stretch>
        </p:blipFill>
        <p:spPr>
          <a:xfrm rot="61919">
            <a:off x="2176480" y="1718904"/>
            <a:ext cx="13843489" cy="769391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726847">
            <a:off x="1222436" y="8122419"/>
            <a:ext cx="3619286" cy="223038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269315">
            <a:off x="353549" y="5786189"/>
            <a:ext cx="3200000" cy="484848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1079876">
            <a:off x="13285102" y="608128"/>
            <a:ext cx="3160869" cy="346871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1176020">
            <a:off x="227183" y="4662371"/>
            <a:ext cx="2694720" cy="273228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1303019">
            <a:off x="15271942" y="3359248"/>
            <a:ext cx="3011458" cy="277430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-1028060">
            <a:off x="1124670" y="1476474"/>
            <a:ext cx="3946599" cy="124605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5428653" y="1427841"/>
            <a:ext cx="2094016" cy="226993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0455588" y="6894938"/>
            <a:ext cx="5148614" cy="3596799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2689774" y="3305744"/>
            <a:ext cx="12254948" cy="3693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00"/>
              </a:lnSpc>
            </a:pPr>
            <a:r>
              <a:rPr lang="en-US" sz="14400" dirty="0" err="1">
                <a:solidFill>
                  <a:srgbClr val="112E34"/>
                </a:solidFill>
                <a:latin typeface="More Sugar Thin" pitchFamily="50" charset="0"/>
              </a:rPr>
              <a:t>Selamat</a:t>
            </a:r>
            <a:r>
              <a:rPr lang="en-US" sz="14400" dirty="0">
                <a:solidFill>
                  <a:srgbClr val="112E34"/>
                </a:solidFill>
                <a:latin typeface="More Sugar Thin" pitchFamily="50" charset="0"/>
              </a:rPr>
              <a:t> </a:t>
            </a:r>
            <a:r>
              <a:rPr lang="en-US" sz="14400" dirty="0" err="1">
                <a:solidFill>
                  <a:srgbClr val="112E34"/>
                </a:solidFill>
                <a:latin typeface="More Sugar Thin" pitchFamily="50" charset="0"/>
              </a:rPr>
              <a:t>Belajar</a:t>
            </a:r>
            <a:r>
              <a:rPr lang="en-US" sz="14400" dirty="0">
                <a:solidFill>
                  <a:srgbClr val="112E34"/>
                </a:solidFill>
                <a:latin typeface="More Sugar Thin" pitchFamily="50" charset="0"/>
              </a:rPr>
              <a:t>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525442-5B1A-CAF8-ED1F-B257362D5255}"/>
              </a:ext>
            </a:extLst>
          </p:cNvPr>
          <p:cNvSpPr txBox="1"/>
          <p:nvPr/>
        </p:nvSpPr>
        <p:spPr>
          <a:xfrm>
            <a:off x="2057397" y="4762500"/>
            <a:ext cx="14173199" cy="4377545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D" sz="9282" dirty="0" err="1">
                <a:latin typeface="Fredoka One" panose="02000000000000000000" charset="0"/>
              </a:rPr>
              <a:t>Praktik</a:t>
            </a:r>
            <a:r>
              <a:rPr lang="en-ID" sz="9282" dirty="0">
                <a:latin typeface="Fredoka One" panose="02000000000000000000" charset="0"/>
              </a:rPr>
              <a:t> </a:t>
            </a:r>
            <a:r>
              <a:rPr lang="en-ID" sz="9282" dirty="0" err="1">
                <a:latin typeface="Fredoka One" panose="02000000000000000000" charset="0"/>
              </a:rPr>
              <a:t>Jual</a:t>
            </a:r>
            <a:r>
              <a:rPr lang="en-ID" sz="9282" dirty="0">
                <a:latin typeface="Fredoka One" panose="02000000000000000000" charset="0"/>
              </a:rPr>
              <a:t> </a:t>
            </a:r>
            <a:r>
              <a:rPr lang="en-ID" sz="9282" dirty="0" err="1">
                <a:latin typeface="Fredoka One" panose="02000000000000000000" charset="0"/>
              </a:rPr>
              <a:t>Beli</a:t>
            </a:r>
            <a:r>
              <a:rPr lang="en-ID" sz="9282" dirty="0">
                <a:latin typeface="Fredoka One" panose="02000000000000000000" charset="0"/>
              </a:rPr>
              <a:t> dan Utang </a:t>
            </a:r>
            <a:r>
              <a:rPr lang="en-ID" sz="9282" dirty="0" err="1">
                <a:latin typeface="Fredoka One" panose="02000000000000000000" charset="0"/>
              </a:rPr>
              <a:t>Piutang</a:t>
            </a:r>
            <a:r>
              <a:rPr lang="en-ID" sz="9282" dirty="0">
                <a:latin typeface="Fredoka One" panose="02000000000000000000" charset="0"/>
              </a:rPr>
              <a:t> </a:t>
            </a:r>
            <a:r>
              <a:rPr lang="en-ID" sz="9282" dirty="0" err="1">
                <a:latin typeface="Fredoka One" panose="02000000000000000000" charset="0"/>
              </a:rPr>
              <a:t>serta</a:t>
            </a:r>
            <a:r>
              <a:rPr lang="en-ID" sz="9282" dirty="0">
                <a:latin typeface="Fredoka One" panose="02000000000000000000" charset="0"/>
              </a:rPr>
              <a:t> </a:t>
            </a:r>
            <a:r>
              <a:rPr lang="en-ID" sz="9282" dirty="0" err="1">
                <a:latin typeface="Fredoka One" panose="02000000000000000000" charset="0"/>
              </a:rPr>
              <a:t>Menghindari</a:t>
            </a:r>
            <a:r>
              <a:rPr lang="en-ID" sz="9282" dirty="0">
                <a:latin typeface="Fredoka One" panose="02000000000000000000" charset="0"/>
              </a:rPr>
              <a:t> </a:t>
            </a:r>
            <a:r>
              <a:rPr lang="en-ID" sz="9282" dirty="0" err="1">
                <a:latin typeface="Fredoka One" panose="02000000000000000000" charset="0"/>
              </a:rPr>
              <a:t>Riba</a:t>
            </a:r>
            <a:endParaRPr lang="en-ID" sz="8438" dirty="0">
              <a:latin typeface="Fredoka One" panose="02000000000000000000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038150-462C-9832-0FC3-5BBBF74CF42D}"/>
              </a:ext>
            </a:extLst>
          </p:cNvPr>
          <p:cNvSpPr txBox="1"/>
          <p:nvPr/>
        </p:nvSpPr>
        <p:spPr>
          <a:xfrm>
            <a:off x="7397600" y="3771900"/>
            <a:ext cx="3492795" cy="600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1" b="1" dirty="0">
                <a:latin typeface="Bitter" panose="020B0604020202020204" charset="0"/>
              </a:rPr>
              <a:t>BAB 9</a:t>
            </a:r>
            <a:endParaRPr lang="en-ID" sz="3301" b="1" dirty="0">
              <a:latin typeface="Bit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842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90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20199">
            <a:off x="-107117" y="2050067"/>
            <a:ext cx="18502234" cy="688694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546932">
            <a:off x="685469" y="5429381"/>
            <a:ext cx="2869041" cy="349350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43029" y="4675633"/>
            <a:ext cx="2061168" cy="2089905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445524" y="4540220"/>
            <a:ext cx="13396954" cy="1279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13800" dirty="0">
                <a:solidFill>
                  <a:srgbClr val="000000"/>
                </a:solidFill>
                <a:latin typeface="Fredoka One" panose="02000000000000000000" pitchFamily="2" charset="0"/>
              </a:rPr>
              <a:t>JUAL BELI</a:t>
            </a:r>
          </a:p>
        </p:txBody>
      </p:sp>
      <p:pic>
        <p:nvPicPr>
          <p:cNvPr id="10" name="Picture 31">
            <a:extLst>
              <a:ext uri="{FF2B5EF4-FFF2-40B4-BE49-F238E27FC236}">
                <a16:creationId xmlns:a16="http://schemas.microsoft.com/office/drawing/2014/main" id="{1AC135CD-98E9-4291-A7A5-86BA2910E4C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4842389" y="3930733"/>
            <a:ext cx="2000173" cy="20971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F615BF-8C06-43B9-A6BC-AB5BAD68B4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7" r="647"/>
          <a:stretch>
            <a:fillRect/>
          </a:stretch>
        </p:blipFill>
        <p:spPr>
          <a:xfrm rot="160170">
            <a:off x="6703686" y="623380"/>
            <a:ext cx="10967500" cy="978428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78676">
            <a:off x="1237861" y="693780"/>
            <a:ext cx="6595471" cy="822359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39265" y="6350914"/>
            <a:ext cx="3381700" cy="444960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1071387">
            <a:off x="15108804" y="-598554"/>
            <a:ext cx="3161782" cy="300764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3558805">
            <a:off x="2773809" y="7697464"/>
            <a:ext cx="2605434" cy="3852768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1950897" y="1364727"/>
            <a:ext cx="12647654" cy="4640006"/>
            <a:chOff x="-8399003" y="-2481130"/>
            <a:chExt cx="16863537" cy="6186674"/>
          </a:xfrm>
        </p:grpSpPr>
        <p:sp>
          <p:nvSpPr>
            <p:cNvPr id="11" name="TextBox 11"/>
            <p:cNvSpPr txBox="1"/>
            <p:nvPr/>
          </p:nvSpPr>
          <p:spPr>
            <a:xfrm>
              <a:off x="-8399003" y="627779"/>
              <a:ext cx="6672113" cy="307776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000"/>
                </a:lnSpc>
              </a:pPr>
              <a:r>
                <a:rPr lang="en-US" sz="7500" dirty="0" err="1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Pengertian</a:t>
              </a:r>
              <a:r>
                <a:rPr lang="en-US" sz="7500" dirty="0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 </a:t>
              </a:r>
              <a:r>
                <a:rPr lang="en-US" sz="7500" dirty="0" err="1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Jual</a:t>
              </a:r>
              <a:r>
                <a:rPr lang="en-US" sz="7500" dirty="0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 </a:t>
              </a:r>
              <a:r>
                <a:rPr lang="en-US" sz="7500" dirty="0" err="1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Beli</a:t>
              </a:r>
              <a:endParaRPr lang="en-US" sz="7500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-1086888" y="-2481130"/>
              <a:ext cx="9551422" cy="7360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20"/>
                </a:lnSpc>
              </a:pPr>
              <a:r>
                <a:rPr lang="en-US" sz="3600" dirty="0" err="1">
                  <a:solidFill>
                    <a:srgbClr val="000000"/>
                  </a:solidFill>
                  <a:latin typeface="More Sugar Thin" pitchFamily="50" charset="0"/>
                </a:rPr>
                <a:t>Secara</a:t>
              </a:r>
              <a:r>
                <a:rPr lang="en-US" sz="3600" dirty="0">
                  <a:solidFill>
                    <a:srgbClr val="000000"/>
                  </a:solidFill>
                  <a:latin typeface="More Sugar Thin" pitchFamily="50" charset="0"/>
                </a:rPr>
                <a:t> Bahasa :</a:t>
              </a:r>
            </a:p>
          </p:txBody>
        </p:sp>
      </p:grpSp>
      <p:pic>
        <p:nvPicPr>
          <p:cNvPr id="13" name="Picture 38">
            <a:extLst>
              <a:ext uri="{FF2B5EF4-FFF2-40B4-BE49-F238E27FC236}">
                <a16:creationId xmlns:a16="http://schemas.microsoft.com/office/drawing/2014/main" id="{7627B4C8-F9EE-4EF3-93A1-DA767C3B137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085456" y="1287571"/>
            <a:ext cx="784089" cy="711561"/>
          </a:xfrm>
          <a:prstGeom prst="rect">
            <a:avLst/>
          </a:prstGeom>
        </p:spPr>
      </p:pic>
      <p:pic>
        <p:nvPicPr>
          <p:cNvPr id="14" name="Picture 38">
            <a:extLst>
              <a:ext uri="{FF2B5EF4-FFF2-40B4-BE49-F238E27FC236}">
                <a16:creationId xmlns:a16="http://schemas.microsoft.com/office/drawing/2014/main" id="{84AA6622-1805-4D1C-8BEC-4B016FD121F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067557" y="4106525"/>
            <a:ext cx="819885" cy="744046"/>
          </a:xfrm>
          <a:prstGeom prst="rect">
            <a:avLst/>
          </a:prstGeom>
        </p:spPr>
      </p:pic>
      <p:sp>
        <p:nvSpPr>
          <p:cNvPr id="15" name="TextBox 12">
            <a:extLst>
              <a:ext uri="{FF2B5EF4-FFF2-40B4-BE49-F238E27FC236}">
                <a16:creationId xmlns:a16="http://schemas.microsoft.com/office/drawing/2014/main" id="{DA440F54-36B5-4234-B52F-7CA05611C1C2}"/>
              </a:ext>
            </a:extLst>
          </p:cNvPr>
          <p:cNvSpPr txBox="1"/>
          <p:nvPr/>
        </p:nvSpPr>
        <p:spPr>
          <a:xfrm>
            <a:off x="7345193" y="4234922"/>
            <a:ext cx="7163567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dirty="0" err="1">
                <a:solidFill>
                  <a:srgbClr val="000000"/>
                </a:solidFill>
                <a:latin typeface="More Sugar Thin" pitchFamily="50" charset="0"/>
              </a:rPr>
              <a:t>Secara</a:t>
            </a:r>
            <a:r>
              <a:rPr lang="en-US" sz="3600" dirty="0">
                <a:solidFill>
                  <a:srgbClr val="000000"/>
                </a:solidFill>
                <a:latin typeface="More Sugar Thin" pitchFamily="50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More Sugar Thin" pitchFamily="50" charset="0"/>
              </a:rPr>
              <a:t>Istilah</a:t>
            </a:r>
            <a:r>
              <a:rPr lang="en-US" sz="3600" dirty="0">
                <a:solidFill>
                  <a:srgbClr val="000000"/>
                </a:solidFill>
                <a:latin typeface="More Sugar Thin" pitchFamily="50" charset="0"/>
              </a:rPr>
              <a:t> 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5B45C32-5BDE-4422-983D-A204EB22E7E1}"/>
              </a:ext>
            </a:extLst>
          </p:cNvPr>
          <p:cNvSpPr txBox="1"/>
          <p:nvPr/>
        </p:nvSpPr>
        <p:spPr>
          <a:xfrm>
            <a:off x="9359355" y="2018591"/>
            <a:ext cx="752625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Suatu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persetujuan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saling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mengikat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antara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penjual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pihak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menyerahkan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pembeli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sebagai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pihak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membayar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harga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dijual</a:t>
            </a:r>
            <a:endParaRPr lang="en-ID" sz="2800" dirty="0">
              <a:latin typeface="More Sugar Thin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7CFAD4-21D5-48D6-B6BF-46FF37C2D1C3}"/>
              </a:ext>
            </a:extLst>
          </p:cNvPr>
          <p:cNvSpPr txBox="1"/>
          <p:nvPr/>
        </p:nvSpPr>
        <p:spPr>
          <a:xfrm>
            <a:off x="9359355" y="5008423"/>
            <a:ext cx="73303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K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egiatan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tukar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menukar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antara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antara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uang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berdasarkan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syarat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rukun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tertentu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pic>
        <p:nvPicPr>
          <p:cNvPr id="20" name="Picture 24">
            <a:extLst>
              <a:ext uri="{FF2B5EF4-FFF2-40B4-BE49-F238E27FC236}">
                <a16:creationId xmlns:a16="http://schemas.microsoft.com/office/drawing/2014/main" id="{DAE7F965-DE06-481B-9C29-226893AE0F1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258479" y="6393418"/>
            <a:ext cx="884890" cy="107749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7A3EF6D-853E-454F-8F1F-A7C4C8E367E6}"/>
              </a:ext>
            </a:extLst>
          </p:cNvPr>
          <p:cNvSpPr txBox="1"/>
          <p:nvPr/>
        </p:nvSpPr>
        <p:spPr>
          <a:xfrm>
            <a:off x="9359355" y="6709797"/>
            <a:ext cx="7526257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Unsur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penting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:</a:t>
            </a:r>
          </a:p>
          <a:p>
            <a:endParaRPr lang="en-ID" sz="1600" b="0" i="0" dirty="0">
              <a:solidFill>
                <a:srgbClr val="242021"/>
              </a:solidFill>
              <a:effectLst/>
              <a:latin typeface="More Sugar Thin" pitchFamily="50" charset="0"/>
            </a:endParaRPr>
          </a:p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Adanya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pengalihan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pertukaran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uang,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kerelaan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diperjualbelikan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B49924C-844D-4125-96BC-B60A734BC9A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7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322" r="1939"/>
          <a:stretch>
            <a:fillRect/>
          </a:stretch>
        </p:blipFill>
        <p:spPr>
          <a:xfrm>
            <a:off x="743767" y="486894"/>
            <a:ext cx="16576646" cy="952073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031344" y="723900"/>
            <a:ext cx="14222020" cy="2084183"/>
            <a:chOff x="1150302" y="-2844799"/>
            <a:chExt cx="18962694" cy="2778911"/>
          </a:xfrm>
        </p:grpSpPr>
        <p:sp>
          <p:nvSpPr>
            <p:cNvPr id="4" name="TextBox 4"/>
            <p:cNvSpPr txBox="1"/>
            <p:nvPr/>
          </p:nvSpPr>
          <p:spPr>
            <a:xfrm>
              <a:off x="1150302" y="-801987"/>
              <a:ext cx="4165600" cy="73609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320"/>
                </a:lnSpc>
              </a:pPr>
              <a:r>
                <a:rPr lang="en-US" sz="3600" dirty="0">
                  <a:solidFill>
                    <a:srgbClr val="000000"/>
                  </a:solidFill>
                  <a:latin typeface="More Sugar Thin" pitchFamily="50" charset="0"/>
                </a:rPr>
                <a:t>Al-Quran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3097176" y="-2844799"/>
              <a:ext cx="17015820" cy="153888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000"/>
                </a:lnSpc>
              </a:pPr>
              <a:r>
                <a:rPr lang="en-US" sz="7500" dirty="0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Dasar Hukum </a:t>
              </a:r>
              <a:r>
                <a:rPr lang="en-US" sz="7500" dirty="0" err="1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Jual</a:t>
              </a:r>
              <a:r>
                <a:rPr lang="en-US" sz="7500" dirty="0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 </a:t>
              </a:r>
              <a:r>
                <a:rPr lang="en-US" sz="7500" dirty="0" err="1">
                  <a:solidFill>
                    <a:srgbClr val="000000"/>
                  </a:solidFill>
                  <a:latin typeface="Gaegu bold" pitchFamily="2" charset="0"/>
                  <a:ea typeface="Gaegu bold" pitchFamily="2" charset="0"/>
                </a:rPr>
                <a:t>Beli</a:t>
              </a:r>
              <a:endParaRPr lang="en-US" sz="7500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endParaRPr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3853" y="-414513"/>
            <a:ext cx="3729061" cy="344472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860637" y="7312654"/>
            <a:ext cx="5431346" cy="37001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479B43-896B-4354-9F5F-9F8D0C9CC4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sp>
        <p:nvSpPr>
          <p:cNvPr id="12" name="TextBox 4">
            <a:extLst>
              <a:ext uri="{FF2B5EF4-FFF2-40B4-BE49-F238E27FC236}">
                <a16:creationId xmlns:a16="http://schemas.microsoft.com/office/drawing/2014/main" id="{CD4DE1CF-CE73-42B1-9709-7C8A0FEF4B7D}"/>
              </a:ext>
            </a:extLst>
          </p:cNvPr>
          <p:cNvSpPr txBox="1"/>
          <p:nvPr/>
        </p:nvSpPr>
        <p:spPr>
          <a:xfrm>
            <a:off x="1808019" y="4448122"/>
            <a:ext cx="6802582" cy="5520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dirty="0">
                <a:solidFill>
                  <a:srgbClr val="000000"/>
                </a:solidFill>
                <a:latin typeface="More Sugar Thin" pitchFamily="50" charset="0"/>
              </a:rPr>
              <a:t>Hadis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76B26D05-BAFD-4EBA-8C15-B79902BF8306}"/>
              </a:ext>
            </a:extLst>
          </p:cNvPr>
          <p:cNvSpPr txBox="1"/>
          <p:nvPr/>
        </p:nvSpPr>
        <p:spPr>
          <a:xfrm>
            <a:off x="1857604" y="7562162"/>
            <a:ext cx="6954983" cy="5520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dirty="0" err="1">
                <a:solidFill>
                  <a:srgbClr val="000000"/>
                </a:solidFill>
                <a:latin typeface="More Sugar Thin" pitchFamily="50" charset="0"/>
              </a:rPr>
              <a:t>Ijmak</a:t>
            </a:r>
            <a:endParaRPr lang="en-US" sz="3600" dirty="0">
              <a:solidFill>
                <a:srgbClr val="000000"/>
              </a:solidFill>
              <a:latin typeface="More Sugar Thin" pitchFamily="50" charset="0"/>
            </a:endParaRP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2F7CF199-AA7B-4E43-9538-60A6FA72D5F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1992993">
            <a:off x="3693768" y="2052113"/>
            <a:ext cx="747754" cy="820581"/>
          </a:xfrm>
          <a:prstGeom prst="rect">
            <a:avLst/>
          </a:prstGeom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25AC0F9F-11FA-47B4-989A-4B1F9F1C3AE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1992993">
            <a:off x="3693768" y="4288907"/>
            <a:ext cx="747754" cy="820581"/>
          </a:xfrm>
          <a:prstGeom prst="rect">
            <a:avLst/>
          </a:prstGeom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DDA20D19-EE49-43E9-BFE0-3C2603FABA2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1992993">
            <a:off x="3693767" y="7502284"/>
            <a:ext cx="747754" cy="82058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6B30447-E475-4FC3-8EAF-2581868839E7}"/>
              </a:ext>
            </a:extLst>
          </p:cNvPr>
          <p:cNvSpPr txBox="1"/>
          <p:nvPr/>
        </p:nvSpPr>
        <p:spPr>
          <a:xfrm>
            <a:off x="4553239" y="2808083"/>
            <a:ext cx="91647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Q.S. An-Nisā’/4: 29</a:t>
            </a:r>
            <a:r>
              <a:rPr lang="de-DE" sz="2800" dirty="0">
                <a:latin typeface="More Sugar Thin" pitchFamily="50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Q.S. Al-</a:t>
            </a:r>
            <a:r>
              <a:rPr lang="es-ES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Baqarah</a:t>
            </a:r>
            <a:r>
              <a:rPr lang="es-ES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/2: 275</a:t>
            </a:r>
            <a:r>
              <a:rPr lang="es-ES" sz="2800" dirty="0">
                <a:latin typeface="More Sugar Thin" pitchFamily="50" charset="0"/>
              </a:rPr>
              <a:t> </a:t>
            </a:r>
            <a:endParaRPr lang="en-ID" sz="2800" dirty="0">
              <a:latin typeface="More Sugar Thin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48642C-0F24-457F-A1EF-0FC4ED16597F}"/>
              </a:ext>
            </a:extLst>
          </p:cNvPr>
          <p:cNvSpPr txBox="1"/>
          <p:nvPr/>
        </p:nvSpPr>
        <p:spPr>
          <a:xfrm>
            <a:off x="4605192" y="8288902"/>
            <a:ext cx="109831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Perihal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para ulama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menjelaskan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termasuk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salah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satu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urusan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muamalah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27F558-FEB5-4E86-81EB-CFFAEA7BB61E}"/>
              </a:ext>
            </a:extLst>
          </p:cNvPr>
          <p:cNvSpPr txBox="1"/>
          <p:nvPr/>
        </p:nvSpPr>
        <p:spPr>
          <a:xfrm>
            <a:off x="4553239" y="5166767"/>
            <a:ext cx="1142480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“Nabi Saw.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pernah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ditanya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, “Usaha (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pekerjaan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/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profesi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)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apakah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paling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baik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(paling ideal)?”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Beliau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menjawab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, “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Pekerjaan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(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usaha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)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seseorang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tangannya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sendiri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setiap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baik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.” (H.R. </a:t>
            </a:r>
            <a:r>
              <a:rPr lang="en-ID" sz="2800" b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Bazzar</a:t>
            </a:r>
            <a:r>
              <a:rPr lang="en-ID" sz="2800" b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Al-Hakim)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7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0324"/>
          <a:stretch>
            <a:fillRect/>
          </a:stretch>
        </p:blipFill>
        <p:spPr>
          <a:xfrm rot="-126165">
            <a:off x="1000804" y="-1078378"/>
            <a:ext cx="15826403" cy="1118515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607494" y="-731826"/>
            <a:ext cx="3392422" cy="355693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272445" y="8507168"/>
            <a:ext cx="3885027" cy="19473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411084">
            <a:off x="-1154435" y="5865627"/>
            <a:ext cx="5197357" cy="5750879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783305" y="662787"/>
            <a:ext cx="12564699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 dirty="0" err="1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Syarat</a:t>
            </a:r>
            <a:r>
              <a:rPr lang="en-US" sz="7500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 dan </a:t>
            </a:r>
            <a:r>
              <a:rPr lang="en-US" sz="7500" dirty="0" err="1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Rukun</a:t>
            </a:r>
            <a:r>
              <a:rPr lang="en-US" sz="7500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 </a:t>
            </a:r>
            <a:r>
              <a:rPr lang="en-US" sz="7500" dirty="0" err="1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Jual</a:t>
            </a:r>
            <a:r>
              <a:rPr lang="en-US" sz="7500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 </a:t>
            </a:r>
            <a:r>
              <a:rPr lang="en-US" sz="7500" dirty="0" err="1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Beli</a:t>
            </a:r>
            <a:r>
              <a:rPr lang="en-US" sz="7500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 (1)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5314101">
            <a:off x="15952419" y="4169356"/>
            <a:ext cx="2407672" cy="10499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50F319-B880-44E0-BA1A-65346ACD6E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0DD8FF64-293F-4AC0-AE34-D514F034FE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582098"/>
              </p:ext>
            </p:extLst>
          </p:nvPr>
        </p:nvGraphicFramePr>
        <p:xfrm>
          <a:off x="2194250" y="2791459"/>
          <a:ext cx="13899497" cy="661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5805">
                  <a:extLst>
                    <a:ext uri="{9D8B030D-6E8A-4147-A177-3AD203B41FA5}">
                      <a16:colId xmlns:a16="http://schemas.microsoft.com/office/drawing/2014/main" val="2900649572"/>
                    </a:ext>
                  </a:extLst>
                </a:gridCol>
                <a:gridCol w="5370526">
                  <a:extLst>
                    <a:ext uri="{9D8B030D-6E8A-4147-A177-3AD203B41FA5}">
                      <a16:colId xmlns:a16="http://schemas.microsoft.com/office/drawing/2014/main" val="23026150"/>
                    </a:ext>
                  </a:extLst>
                </a:gridCol>
                <a:gridCol w="4633166">
                  <a:extLst>
                    <a:ext uri="{9D8B030D-6E8A-4147-A177-3AD203B41FA5}">
                      <a16:colId xmlns:a16="http://schemas.microsoft.com/office/drawing/2014/main" val="487945574"/>
                    </a:ext>
                  </a:extLst>
                </a:gridCol>
              </a:tblGrid>
              <a:tr h="80910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Syarat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Pelaku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Jual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Beli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Syarat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Barang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yang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Diperjualbelikan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Syarat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Akad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/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Ijab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Qabul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483906"/>
                  </a:ext>
                </a:extLst>
              </a:tr>
              <a:tr h="44370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Berakal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sehat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Suci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terdapat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1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sigat</a:t>
                      </a:r>
                      <a:r>
                        <a:rPr lang="en-ID" sz="2800" b="0" i="1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/>
                      </a:r>
                      <a:br>
                        <a:rPr lang="en-ID" sz="2800" b="0" i="1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</a:b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(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pernyataan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)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berupa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ijab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qabul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antara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kedua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belah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pihak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baik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penjual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maupun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pembeli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)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terkait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transaksi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jual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beli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serah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terima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kedua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belah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pihak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hasil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transaksi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, dan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adanya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kerelaan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kedua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belah</a:t>
                      </a:r>
                      <a:r>
                        <a:rPr lang="en-ID" sz="2800" b="0" i="0" kern="1200" dirty="0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2800" b="0" i="0" kern="1200" dirty="0" err="1">
                          <a:solidFill>
                            <a:schemeClr val="dk1"/>
                          </a:solidFill>
                          <a:effectLst/>
                          <a:latin typeface="More Sugar Thin" pitchFamily="50" charset="0"/>
                          <a:ea typeface="+mn-ea"/>
                          <a:cs typeface="+mn-cs"/>
                        </a:rPr>
                        <a:t>pihak</a:t>
                      </a:r>
                      <a:r>
                        <a:rPr lang="en-ID" sz="2800" dirty="0">
                          <a:latin typeface="More Sugar Thin" pitchFamily="50" charset="0"/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555750"/>
                  </a:ext>
                </a:extLst>
              </a:tr>
              <a:tr h="44370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Balig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(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sudah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dewasa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)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Bermanfaat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ID" sz="2400">
                        <a:latin typeface="More Sugar Thin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8027348"/>
                  </a:ext>
                </a:extLst>
              </a:tr>
              <a:tr h="80910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More Sugar Thin" pitchFamily="50" charset="0"/>
                        </a:rPr>
                        <a:t>Atas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kehendak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sendiri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(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bukan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dipaksa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)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Diperbolehkan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agama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ID" sz="2400" dirty="0">
                        <a:latin typeface="More Sugar Thin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5722461"/>
                  </a:ext>
                </a:extLst>
              </a:tr>
              <a:tr h="80910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Keduanya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tidak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mubazir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Barang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yang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akan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dijual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milik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penjual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ID" sz="2400" dirty="0">
                        <a:latin typeface="More Sugar Thin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617870"/>
                  </a:ext>
                </a:extLst>
              </a:tr>
              <a:tr h="809103"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Saling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rela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antara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kedua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belah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pihak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Dapat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diserahterimakan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pada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transaksi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jual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beli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ID" sz="2400" dirty="0">
                        <a:latin typeface="More Sugar Thin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8841212"/>
                  </a:ext>
                </a:extLst>
              </a:tr>
              <a:tr h="1539907">
                <a:tc vMerge="1">
                  <a:txBody>
                    <a:bodyPr/>
                    <a:lstStyle/>
                    <a:p>
                      <a:pPr algn="ctr"/>
                      <a:endParaRPr lang="en-ID" sz="2400" dirty="0">
                        <a:latin typeface="More Sugar Thin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More Sugar Thin" pitchFamily="50" charset="0"/>
                        </a:rPr>
                        <a:t>Barang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yang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diperjualbelikan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ada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atau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berwujud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(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ada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wujud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barangnya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dan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tidak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dalam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 </a:t>
                      </a:r>
                      <a:r>
                        <a:rPr lang="en-US" sz="2800" dirty="0" err="1">
                          <a:latin typeface="More Sugar Thin" pitchFamily="50" charset="0"/>
                        </a:rPr>
                        <a:t>sengketa</a:t>
                      </a:r>
                      <a:r>
                        <a:rPr lang="en-US" sz="2800" dirty="0">
                          <a:latin typeface="More Sugar Thin" pitchFamily="50" charset="0"/>
                        </a:rPr>
                        <a:t>)</a:t>
                      </a:r>
                      <a:endParaRPr lang="en-ID" sz="2800" dirty="0">
                        <a:latin typeface="More Sugar Thin" pitchFamily="50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ID" sz="2400" dirty="0">
                        <a:latin typeface="More Sugar Thin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1934536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7399E47-5EF3-4669-806A-19C313CAC14D}"/>
              </a:ext>
            </a:extLst>
          </p:cNvPr>
          <p:cNvSpPr txBox="1"/>
          <p:nvPr/>
        </p:nvSpPr>
        <p:spPr>
          <a:xfrm>
            <a:off x="4021280" y="1816949"/>
            <a:ext cx="102454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4400" u="sng" dirty="0" err="1">
                <a:solidFill>
                  <a:srgbClr val="242021"/>
                </a:solidFill>
                <a:latin typeface="More Sugar Thin" pitchFamily="50" charset="0"/>
              </a:rPr>
              <a:t>Syarat</a:t>
            </a:r>
            <a:r>
              <a:rPr lang="en-ID" sz="4400" b="0" i="0" u="sng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u="sng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4400" b="0" i="0" u="sng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u="sng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4400" u="sng" dirty="0">
                <a:latin typeface="More Sugar Thin" pitchFamily="50" charset="0"/>
              </a:rPr>
              <a:t> </a:t>
            </a:r>
          </a:p>
        </p:txBody>
      </p:sp>
      <p:pic>
        <p:nvPicPr>
          <p:cNvPr id="17" name="Picture 37">
            <a:extLst>
              <a:ext uri="{FF2B5EF4-FFF2-40B4-BE49-F238E27FC236}">
                <a16:creationId xmlns:a16="http://schemas.microsoft.com/office/drawing/2014/main" id="{8D2617BE-EACA-4ADB-8A11-FDAA8D813E2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19934032">
            <a:off x="3286425" y="1756015"/>
            <a:ext cx="668779" cy="10328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7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0324"/>
          <a:stretch>
            <a:fillRect/>
          </a:stretch>
        </p:blipFill>
        <p:spPr>
          <a:xfrm rot="-126165">
            <a:off x="995114" y="-1078274"/>
            <a:ext cx="15826403" cy="108749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272445" y="8507168"/>
            <a:ext cx="3885027" cy="19473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411084">
            <a:off x="-1539198" y="-414776"/>
            <a:ext cx="5197357" cy="5750879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496220" y="803163"/>
            <a:ext cx="12824189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 dirty="0" err="1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Syarat</a:t>
            </a:r>
            <a:r>
              <a:rPr lang="en-US" sz="7500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 dan </a:t>
            </a:r>
            <a:r>
              <a:rPr lang="en-US" sz="7500" dirty="0" err="1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Rukun</a:t>
            </a:r>
            <a:r>
              <a:rPr lang="en-US" sz="7500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 </a:t>
            </a:r>
            <a:r>
              <a:rPr lang="en-US" sz="7500" dirty="0" err="1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Jual</a:t>
            </a:r>
            <a:r>
              <a:rPr lang="en-US" sz="7500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 </a:t>
            </a:r>
            <a:r>
              <a:rPr lang="en-US" sz="7500" dirty="0" err="1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Beli</a:t>
            </a:r>
            <a:r>
              <a:rPr lang="en-US" sz="7500" dirty="0">
                <a:solidFill>
                  <a:srgbClr val="000000"/>
                </a:solidFill>
                <a:latin typeface="Gaegu bold" pitchFamily="2" charset="0"/>
                <a:ea typeface="Gaegu bold" pitchFamily="2" charset="0"/>
              </a:rPr>
              <a:t> (2)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5314101">
            <a:off x="15683880" y="4311901"/>
            <a:ext cx="2407672" cy="10499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50F319-B880-44E0-BA1A-65346ACD6E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280DDC9-91FE-429E-8FF5-113EFBD5ED3C}"/>
              </a:ext>
            </a:extLst>
          </p:cNvPr>
          <p:cNvSpPr txBox="1"/>
          <p:nvPr/>
        </p:nvSpPr>
        <p:spPr>
          <a:xfrm>
            <a:off x="4321839" y="2620835"/>
            <a:ext cx="102454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4400" b="0" i="0" u="sng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Rukun</a:t>
            </a:r>
            <a:r>
              <a:rPr lang="en-ID" sz="4400" b="0" i="0" u="sng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u="sng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4400" b="0" i="0" u="sng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4400" b="0" i="0" u="sng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4400" u="sng" dirty="0">
                <a:latin typeface="More Sugar Thin" pitchFamily="50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CA8B04-A579-4169-9783-4AF93C690423}"/>
              </a:ext>
            </a:extLst>
          </p:cNvPr>
          <p:cNvSpPr txBox="1"/>
          <p:nvPr/>
        </p:nvSpPr>
        <p:spPr>
          <a:xfrm>
            <a:off x="3626427" y="4068910"/>
            <a:ext cx="109907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A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orang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melakukan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akad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/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transaksi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(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penjual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pembeli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),</a:t>
            </a:r>
            <a:endParaRPr lang="en-ID" sz="2800" dirty="0">
              <a:latin typeface="More Sugar Thin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ECBB37-452C-4443-9DA1-1FCE3D7606E9}"/>
              </a:ext>
            </a:extLst>
          </p:cNvPr>
          <p:cNvSpPr txBox="1"/>
          <p:nvPr/>
        </p:nvSpPr>
        <p:spPr>
          <a:xfrm>
            <a:off x="3650497" y="5098129"/>
            <a:ext cx="102454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A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1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sigat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(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bentuk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pernyataan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)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terkait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</a:t>
            </a:r>
            <a:endParaRPr lang="en-ID" sz="2800" dirty="0">
              <a:latin typeface="More Sugar Thin" pitchFamily="50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69F949-85A6-4604-84FC-70C721F00E21}"/>
              </a:ext>
            </a:extLst>
          </p:cNvPr>
          <p:cNvSpPr txBox="1"/>
          <p:nvPr/>
        </p:nvSpPr>
        <p:spPr>
          <a:xfrm>
            <a:off x="3650497" y="6010553"/>
            <a:ext cx="102454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A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diperjualbelikan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, dan</a:t>
            </a:r>
            <a:endParaRPr lang="en-ID" sz="2800" dirty="0">
              <a:latin typeface="More Sugar Thin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AED3F2-D337-4BC6-9A55-1975F2D734A8}"/>
              </a:ext>
            </a:extLst>
          </p:cNvPr>
          <p:cNvSpPr txBox="1"/>
          <p:nvPr/>
        </p:nvSpPr>
        <p:spPr>
          <a:xfrm>
            <a:off x="3650497" y="7068717"/>
            <a:ext cx="102454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A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danya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nilai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tukar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pengganti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(uang).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pic>
        <p:nvPicPr>
          <p:cNvPr id="20" name="Picture 41">
            <a:extLst>
              <a:ext uri="{FF2B5EF4-FFF2-40B4-BE49-F238E27FC236}">
                <a16:creationId xmlns:a16="http://schemas.microsoft.com/office/drawing/2014/main" id="{E77EC512-619A-4E82-BE43-F20B4EAF971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354126" y="4125450"/>
            <a:ext cx="1109818" cy="510442"/>
          </a:xfrm>
          <a:prstGeom prst="rect">
            <a:avLst/>
          </a:prstGeom>
        </p:spPr>
      </p:pic>
      <p:pic>
        <p:nvPicPr>
          <p:cNvPr id="21" name="Picture 41">
            <a:extLst>
              <a:ext uri="{FF2B5EF4-FFF2-40B4-BE49-F238E27FC236}">
                <a16:creationId xmlns:a16="http://schemas.microsoft.com/office/drawing/2014/main" id="{878F3424-D1A0-4BE4-81EA-6F3FC809213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354126" y="5108552"/>
            <a:ext cx="1109818" cy="510442"/>
          </a:xfrm>
          <a:prstGeom prst="rect">
            <a:avLst/>
          </a:prstGeom>
        </p:spPr>
      </p:pic>
      <p:pic>
        <p:nvPicPr>
          <p:cNvPr id="22" name="Picture 41">
            <a:extLst>
              <a:ext uri="{FF2B5EF4-FFF2-40B4-BE49-F238E27FC236}">
                <a16:creationId xmlns:a16="http://schemas.microsoft.com/office/drawing/2014/main" id="{D8A9B32D-540F-4C23-BF9B-335AC1BABDD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354126" y="6054125"/>
            <a:ext cx="1109818" cy="510442"/>
          </a:xfrm>
          <a:prstGeom prst="rect">
            <a:avLst/>
          </a:prstGeom>
        </p:spPr>
      </p:pic>
      <p:pic>
        <p:nvPicPr>
          <p:cNvPr id="23" name="Picture 41">
            <a:extLst>
              <a:ext uri="{FF2B5EF4-FFF2-40B4-BE49-F238E27FC236}">
                <a16:creationId xmlns:a16="http://schemas.microsoft.com/office/drawing/2014/main" id="{8D82E621-BDD9-4A65-B59E-0E1407BB488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378196" y="7075106"/>
            <a:ext cx="1109818" cy="510442"/>
          </a:xfrm>
          <a:prstGeom prst="rect">
            <a:avLst/>
          </a:prstGeom>
        </p:spPr>
      </p:pic>
      <p:pic>
        <p:nvPicPr>
          <p:cNvPr id="24" name="Picture 37">
            <a:extLst>
              <a:ext uri="{FF2B5EF4-FFF2-40B4-BE49-F238E27FC236}">
                <a16:creationId xmlns:a16="http://schemas.microsoft.com/office/drawing/2014/main" id="{09415D24-DE97-43ED-AB4C-60AB4939D40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19934032">
            <a:off x="3478684" y="2524954"/>
            <a:ext cx="668779" cy="103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558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7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202"/>
          <a:stretch>
            <a:fillRect/>
          </a:stretch>
        </p:blipFill>
        <p:spPr>
          <a:xfrm rot="-136905">
            <a:off x="2147026" y="-92602"/>
            <a:ext cx="14100312" cy="1048585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8922014">
            <a:off x="-895141" y="4049937"/>
            <a:ext cx="2772759" cy="402578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385707">
            <a:off x="-621356" y="5602059"/>
            <a:ext cx="4009699" cy="488243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2082491">
            <a:off x="15302531" y="3018707"/>
            <a:ext cx="3598092" cy="3981291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657666">
            <a:off x="16402965" y="583242"/>
            <a:ext cx="3311008" cy="3589169"/>
          </a:xfrm>
          <a:prstGeom prst="rect">
            <a:avLst/>
          </a:prstGeom>
        </p:spPr>
      </p:pic>
      <p:grpSp>
        <p:nvGrpSpPr>
          <p:cNvPr id="15" name="Group 15"/>
          <p:cNvGrpSpPr/>
          <p:nvPr/>
        </p:nvGrpSpPr>
        <p:grpSpPr>
          <a:xfrm>
            <a:off x="2155616" y="218481"/>
            <a:ext cx="14627835" cy="2308324"/>
            <a:chOff x="-773085" y="1068335"/>
            <a:chExt cx="19503780" cy="3077765"/>
          </a:xfrm>
        </p:grpSpPr>
        <p:sp>
          <p:nvSpPr>
            <p:cNvPr id="16" name="TextBox 16"/>
            <p:cNvSpPr txBox="1"/>
            <p:nvPr/>
          </p:nvSpPr>
          <p:spPr>
            <a:xfrm>
              <a:off x="-773085" y="1068335"/>
              <a:ext cx="17862606" cy="3077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000"/>
                </a:lnSpc>
              </a:pPr>
              <a:r>
                <a:rPr lang="en-US" sz="8000" dirty="0" err="1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Macam</a:t>
              </a:r>
              <a:r>
                <a:rPr lang="en-US" sz="8000" dirty="0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 – </a:t>
              </a:r>
              <a:r>
                <a:rPr lang="en-US" sz="8000" dirty="0" err="1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macam</a:t>
              </a:r>
              <a:r>
                <a:rPr lang="en-US" sz="8000" dirty="0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 </a:t>
              </a:r>
              <a:r>
                <a:rPr lang="en-US" sz="8000" dirty="0" err="1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Jual</a:t>
              </a:r>
              <a:r>
                <a:rPr lang="en-US" sz="8000" dirty="0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 </a:t>
              </a:r>
              <a:r>
                <a:rPr lang="en-US" sz="8000" dirty="0" err="1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Beli</a:t>
              </a:r>
              <a:r>
                <a:rPr lang="en-US" sz="8000" dirty="0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 </a:t>
              </a:r>
              <a:r>
                <a:rPr lang="en-US" sz="8000" dirty="0" err="1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dalam</a:t>
              </a:r>
              <a:r>
                <a:rPr lang="en-US" sz="8000" dirty="0">
                  <a:solidFill>
                    <a:srgbClr val="112E34"/>
                  </a:solidFill>
                  <a:latin typeface="Gaegu bold" pitchFamily="2" charset="0"/>
                  <a:ea typeface="Gaegu bold" pitchFamily="2" charset="0"/>
                </a:rPr>
                <a:t> Islam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476758"/>
              <a:ext cx="18730695" cy="10541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40"/>
                </a:lnSpc>
              </a:pPr>
              <a:endParaRPr lang="en-US" sz="5200" dirty="0">
                <a:solidFill>
                  <a:srgbClr val="112E34"/>
                </a:solidFill>
                <a:latin typeface="Architects Daughter"/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8D61A86F-56CC-4834-9907-E3BE266CAC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95F0A5B-0DC7-40AF-A572-300187034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486900"/>
            <a:ext cx="18288000" cy="9906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DC867B1-AB85-46F2-B9D2-0FDD89F1FB1A}"/>
              </a:ext>
            </a:extLst>
          </p:cNvPr>
          <p:cNvSpPr txBox="1"/>
          <p:nvPr/>
        </p:nvSpPr>
        <p:spPr>
          <a:xfrm>
            <a:off x="3892381" y="4426969"/>
            <a:ext cx="108896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tampak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atau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terlihat</a:t>
            </a:r>
            <a:endParaRPr lang="en-ID" sz="3600" dirty="0">
              <a:latin typeface="More Sugar Thin" pitchFamily="50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96D977-1224-49A4-8E41-A3C009E94DED}"/>
              </a:ext>
            </a:extLst>
          </p:cNvPr>
          <p:cNvSpPr txBox="1"/>
          <p:nvPr/>
        </p:nvSpPr>
        <p:spPr>
          <a:xfrm>
            <a:off x="3906702" y="3264052"/>
            <a:ext cx="108896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hanya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disebutkan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ciri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sifat-sifatnya</a:t>
            </a:r>
            <a:endParaRPr lang="en-ID" sz="3600" dirty="0">
              <a:latin typeface="More Sugar Thin" pitchFamily="50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5162AA-CDA7-4C79-AEC3-44DC32735A10}"/>
              </a:ext>
            </a:extLst>
          </p:cNvPr>
          <p:cNvSpPr txBox="1"/>
          <p:nvPr/>
        </p:nvSpPr>
        <p:spPr>
          <a:xfrm>
            <a:off x="3906702" y="5506307"/>
            <a:ext cx="113559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benda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yang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tampak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tidak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ketika</a:t>
            </a:r>
            <a:r>
              <a:rPr lang="en-ID" sz="36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transaksi</a:t>
            </a:r>
            <a:r>
              <a:rPr lang="en-ID" sz="36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36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terjadi</a:t>
            </a:r>
            <a:endParaRPr lang="en-ID" sz="3600" dirty="0">
              <a:latin typeface="More Sugar Thin" pitchFamily="50" charset="0"/>
            </a:endParaRPr>
          </a:p>
        </p:txBody>
      </p:sp>
      <p:pic>
        <p:nvPicPr>
          <p:cNvPr id="28" name="Picture 30">
            <a:extLst>
              <a:ext uri="{FF2B5EF4-FFF2-40B4-BE49-F238E27FC236}">
                <a16:creationId xmlns:a16="http://schemas.microsoft.com/office/drawing/2014/main" id="{DB2B2E98-3B8C-406E-8E5A-4791FFFD81E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748377" y="3297934"/>
            <a:ext cx="696586" cy="706298"/>
          </a:xfrm>
          <a:prstGeom prst="rect">
            <a:avLst/>
          </a:prstGeom>
        </p:spPr>
      </p:pic>
      <p:pic>
        <p:nvPicPr>
          <p:cNvPr id="29" name="Picture 30">
            <a:extLst>
              <a:ext uri="{FF2B5EF4-FFF2-40B4-BE49-F238E27FC236}">
                <a16:creationId xmlns:a16="http://schemas.microsoft.com/office/drawing/2014/main" id="{95D9AB07-A23A-4556-8AD0-6B3A2D742FE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842162" y="4345405"/>
            <a:ext cx="696586" cy="706298"/>
          </a:xfrm>
          <a:prstGeom prst="rect">
            <a:avLst/>
          </a:prstGeom>
        </p:spPr>
      </p:pic>
      <p:pic>
        <p:nvPicPr>
          <p:cNvPr id="30" name="Picture 30">
            <a:extLst>
              <a:ext uri="{FF2B5EF4-FFF2-40B4-BE49-F238E27FC236}">
                <a16:creationId xmlns:a16="http://schemas.microsoft.com/office/drawing/2014/main" id="{36B39590-2A83-41AC-B807-8394B1461CF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862076" y="5597250"/>
            <a:ext cx="696586" cy="70629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4559"/>
          <a:stretch>
            <a:fillRect/>
          </a:stretch>
        </p:blipFill>
        <p:spPr>
          <a:xfrm>
            <a:off x="6578280" y="1001981"/>
            <a:ext cx="10682573" cy="970411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452998">
            <a:off x="784235" y="7964270"/>
            <a:ext cx="6688860" cy="17641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700000">
            <a:off x="5272367" y="797127"/>
            <a:ext cx="3555829" cy="8874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9537565">
            <a:off x="14736157" y="-295916"/>
            <a:ext cx="3733003" cy="4035679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8525399" y="7712862"/>
            <a:ext cx="7810726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endParaRPr lang="en-US" sz="3600" dirty="0">
              <a:solidFill>
                <a:srgbClr val="000000"/>
              </a:solidFill>
              <a:latin typeface="Architects Daughter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A356F4-849B-47EC-9D48-DDFC217E8064}"/>
              </a:ext>
            </a:extLst>
          </p:cNvPr>
          <p:cNvSpPr txBox="1"/>
          <p:nvPr/>
        </p:nvSpPr>
        <p:spPr>
          <a:xfrm>
            <a:off x="338509" y="4275355"/>
            <a:ext cx="565084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6000" i="0" dirty="0" err="1">
                <a:effectLst/>
                <a:latin typeface="Gaegu bold" pitchFamily="2" charset="0"/>
                <a:ea typeface="Gaegu bold" pitchFamily="2" charset="0"/>
              </a:rPr>
              <a:t>Jual</a:t>
            </a:r>
            <a:r>
              <a:rPr lang="en-ID" sz="6000" i="0" dirty="0">
                <a:effectLst/>
                <a:latin typeface="Gaegu bold" pitchFamily="2" charset="0"/>
                <a:ea typeface="Gaegu bold" pitchFamily="2" charset="0"/>
              </a:rPr>
              <a:t> </a:t>
            </a:r>
            <a:r>
              <a:rPr lang="en-ID" sz="6000" i="0" dirty="0" err="1">
                <a:effectLst/>
                <a:latin typeface="Gaegu bold" pitchFamily="2" charset="0"/>
                <a:ea typeface="Gaegu bold" pitchFamily="2" charset="0"/>
              </a:rPr>
              <a:t>Beli</a:t>
            </a:r>
            <a:r>
              <a:rPr lang="en-ID" sz="6000" i="0" dirty="0">
                <a:effectLst/>
                <a:latin typeface="Gaegu bold" pitchFamily="2" charset="0"/>
                <a:ea typeface="Gaegu bold" pitchFamily="2" charset="0"/>
              </a:rPr>
              <a:t> Online </a:t>
            </a:r>
            <a:r>
              <a:rPr lang="en-ID" sz="6000" i="0" dirty="0" err="1">
                <a:effectLst/>
                <a:latin typeface="Gaegu bold" pitchFamily="2" charset="0"/>
                <a:ea typeface="Gaegu bold" pitchFamily="2" charset="0"/>
              </a:rPr>
              <a:t>Menurut</a:t>
            </a:r>
            <a:r>
              <a:rPr lang="en-ID" sz="6000" i="0" dirty="0">
                <a:effectLst/>
                <a:latin typeface="Gaegu bold" pitchFamily="2" charset="0"/>
                <a:ea typeface="Gaegu bold" pitchFamily="2" charset="0"/>
              </a:rPr>
              <a:t> Islam</a:t>
            </a:r>
            <a:endParaRPr lang="en-US" sz="6000" dirty="0">
              <a:latin typeface="Gaegu bold" pitchFamily="2" charset="0"/>
              <a:ea typeface="Gaegu bold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18028-5F51-4798-83CD-EDC1E07816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500"/>
            <a:ext cx="18288000" cy="990600"/>
          </a:xfrm>
          <a:prstGeom prst="rect">
            <a:avLst/>
          </a:prstGeom>
        </p:spPr>
      </p:pic>
      <p:pic>
        <p:nvPicPr>
          <p:cNvPr id="13" name="Picture 20">
            <a:extLst>
              <a:ext uri="{FF2B5EF4-FFF2-40B4-BE49-F238E27FC236}">
                <a16:creationId xmlns:a16="http://schemas.microsoft.com/office/drawing/2014/main" id="{179EC82F-CF01-4AD9-84E7-A34CF1EB404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050281" y="2446038"/>
            <a:ext cx="1059665" cy="721897"/>
          </a:xfrm>
          <a:prstGeom prst="rect">
            <a:avLst/>
          </a:prstGeom>
        </p:spPr>
      </p:pic>
      <p:pic>
        <p:nvPicPr>
          <p:cNvPr id="14" name="Picture 20">
            <a:extLst>
              <a:ext uri="{FF2B5EF4-FFF2-40B4-BE49-F238E27FC236}">
                <a16:creationId xmlns:a16="http://schemas.microsoft.com/office/drawing/2014/main" id="{B5969FB5-4A9B-48B5-99A0-DA11844422B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030168" y="6124148"/>
            <a:ext cx="1059665" cy="72189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893318F-7EDC-42B1-85C6-9F93186746C1}"/>
              </a:ext>
            </a:extLst>
          </p:cNvPr>
          <p:cNvSpPr txBox="1"/>
          <p:nvPr/>
        </p:nvSpPr>
        <p:spPr>
          <a:xfrm>
            <a:off x="8296141" y="2469430"/>
            <a:ext cx="95388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3600" b="0" i="0" u="sng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Pengertian</a:t>
            </a:r>
            <a:r>
              <a:rPr lang="en-ID" sz="3600" b="0" i="0" u="sng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u="sng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3600" b="0" i="0" u="sng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0" u="sng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3600" b="0" i="0" u="sng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3600" b="0" i="1" u="sng" dirty="0">
                <a:solidFill>
                  <a:srgbClr val="242021"/>
                </a:solidFill>
                <a:effectLst/>
                <a:latin typeface="More Sugar Thin" pitchFamily="50" charset="0"/>
              </a:rPr>
              <a:t>online</a:t>
            </a:r>
            <a:r>
              <a:rPr lang="en-ID" sz="3600" u="sng" dirty="0">
                <a:latin typeface="More Sugar Thin" pitchFamily="50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8D67F2-E91D-42EC-ACDE-E148E62DFA4E}"/>
              </a:ext>
            </a:extLst>
          </p:cNvPr>
          <p:cNvSpPr txBox="1"/>
          <p:nvPr/>
        </p:nvSpPr>
        <p:spPr>
          <a:xfrm>
            <a:off x="8296141" y="6161932"/>
            <a:ext cx="95388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600" b="0" i="0" u="sng" dirty="0">
                <a:solidFill>
                  <a:srgbClr val="242021"/>
                </a:solidFill>
                <a:effectLst/>
                <a:latin typeface="More Sugar Thin" pitchFamily="50" charset="0"/>
              </a:rPr>
              <a:t>Hukum jual beli </a:t>
            </a:r>
            <a:r>
              <a:rPr lang="de-DE" sz="3600" b="0" i="1" u="sng" dirty="0">
                <a:solidFill>
                  <a:srgbClr val="242021"/>
                </a:solidFill>
                <a:effectLst/>
                <a:latin typeface="More Sugar Thin" pitchFamily="50" charset="0"/>
              </a:rPr>
              <a:t>online </a:t>
            </a:r>
            <a:r>
              <a:rPr lang="de-DE" sz="3600" b="0" i="0" u="sng" dirty="0">
                <a:solidFill>
                  <a:srgbClr val="242021"/>
                </a:solidFill>
                <a:effectLst/>
                <a:latin typeface="More Sugar Thin" pitchFamily="50" charset="0"/>
              </a:rPr>
              <a:t>dalam Islam</a:t>
            </a:r>
            <a:r>
              <a:rPr lang="de-DE" sz="3600" u="sng" dirty="0">
                <a:latin typeface="More Sugar Thin" pitchFamily="50" charset="0"/>
              </a:rPr>
              <a:t> </a:t>
            </a:r>
            <a:endParaRPr lang="en-ID" sz="3600" u="sng" dirty="0">
              <a:latin typeface="More Sugar Thin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E3413A-A46D-4729-9374-377F48EDB281}"/>
              </a:ext>
            </a:extLst>
          </p:cNvPr>
          <p:cNvSpPr txBox="1"/>
          <p:nvPr/>
        </p:nvSpPr>
        <p:spPr>
          <a:xfrm>
            <a:off x="8347788" y="6973233"/>
            <a:ext cx="781072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Kegiatan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ore Sugar Thin" pitchFamily="50" charset="0"/>
              </a:rPr>
              <a:t>online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termasuk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dalam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kategori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muamalah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Kaidah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fikih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tentang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hukum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dasar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dari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muamalah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adalah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mubah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/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boleh</a:t>
            </a:r>
            <a:r>
              <a:rPr lang="en-ID" sz="2800" dirty="0">
                <a:latin typeface="More Sugar Thin" pitchFamily="50" charset="0"/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DD7EDA-2689-407D-AC4D-0959FC0AA611}"/>
              </a:ext>
            </a:extLst>
          </p:cNvPr>
          <p:cNvSpPr txBox="1"/>
          <p:nvPr/>
        </p:nvSpPr>
        <p:spPr>
          <a:xfrm>
            <a:off x="8333933" y="3338921"/>
            <a:ext cx="743946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dirty="0" err="1">
                <a:solidFill>
                  <a:srgbClr val="242021"/>
                </a:solidFill>
                <a:latin typeface="More Sugar Thin" pitchFamily="50" charset="0"/>
              </a:rPr>
              <a:t>K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egiatan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berupa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transaksi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tawar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menawar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barang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antara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penjual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dan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pembeli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secara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ore Sugar Thin" pitchFamily="50" charset="0"/>
              </a:rPr>
              <a:t>online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memanfaatkan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teknologi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internet.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Jual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beli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ore Sugar Thin" pitchFamily="50" charset="0"/>
              </a:rPr>
              <a:t>online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ini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juga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biasa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disebut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dengan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perdagangan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 </a:t>
            </a:r>
            <a:r>
              <a:rPr lang="en-ID" sz="2800" b="0" i="0" dirty="0" err="1">
                <a:solidFill>
                  <a:srgbClr val="242021"/>
                </a:solidFill>
                <a:effectLst/>
                <a:latin typeface="More Sugar Thin" pitchFamily="50" charset="0"/>
              </a:rPr>
              <a:t>elektronik</a:t>
            </a:r>
            <a:r>
              <a:rPr lang="en-ID" sz="2800" dirty="0">
                <a:solidFill>
                  <a:srgbClr val="242021"/>
                </a:solidFill>
                <a:latin typeface="More Sugar Thin" pitchFamily="50" charset="0"/>
              </a:rPr>
              <a:t> 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(</a:t>
            </a:r>
            <a:r>
              <a:rPr lang="en-ID" sz="2800" b="0" i="1" dirty="0">
                <a:solidFill>
                  <a:srgbClr val="242021"/>
                </a:solidFill>
                <a:effectLst/>
                <a:latin typeface="More Sugar Thin" pitchFamily="50" charset="0"/>
              </a:rPr>
              <a:t>e-commerce</a:t>
            </a:r>
            <a:r>
              <a:rPr lang="en-ID" sz="2800" b="0" i="0" dirty="0">
                <a:solidFill>
                  <a:srgbClr val="242021"/>
                </a:solidFill>
                <a:effectLst/>
                <a:latin typeface="More Sugar Thin" pitchFamily="50" charset="0"/>
              </a:rPr>
              <a:t>). </a:t>
            </a:r>
            <a:endParaRPr lang="en-ID" sz="2800" dirty="0">
              <a:latin typeface="More Sugar Thin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449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795</Words>
  <Application>Microsoft Office PowerPoint</Application>
  <PresentationFormat>Custom</PresentationFormat>
  <Paragraphs>71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Gaegu Bold</vt:lpstr>
      <vt:lpstr>More Sugar Thin</vt:lpstr>
      <vt:lpstr>Arial</vt:lpstr>
      <vt:lpstr>Calibri</vt:lpstr>
      <vt:lpstr>Bitter</vt:lpstr>
      <vt:lpstr>Fredoka One</vt:lpstr>
      <vt:lpstr>ＭＳ Ｐゴシック</vt:lpstr>
      <vt:lpstr>Architects Daughter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Hijau Kolase Pesta Kabar Keseharian Presentasi Seru</dc:title>
  <cp:lastModifiedBy>Muhammad Faqih Alim</cp:lastModifiedBy>
  <cp:revision>6</cp:revision>
  <dcterms:created xsi:type="dcterms:W3CDTF">2006-08-16T00:00:00Z</dcterms:created>
  <dcterms:modified xsi:type="dcterms:W3CDTF">2022-08-22T06:57:37Z</dcterms:modified>
  <dc:identifier>DAFJ0_W2mB8</dc:identifier>
</cp:coreProperties>
</file>