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87" r:id="rId3"/>
    <p:sldId id="509" r:id="rId4"/>
    <p:sldId id="388" r:id="rId5"/>
    <p:sldId id="389" r:id="rId6"/>
    <p:sldId id="407" r:id="rId7"/>
    <p:sldId id="510" r:id="rId8"/>
    <p:sldId id="511" r:id="rId9"/>
    <p:sldId id="512" r:id="rId10"/>
    <p:sldId id="513" r:id="rId11"/>
    <p:sldId id="514" r:id="rId12"/>
    <p:sldId id="515" r:id="rId13"/>
    <p:sldId id="516" r:id="rId14"/>
    <p:sldId id="517" r:id="rId15"/>
    <p:sldId id="518" r:id="rId16"/>
    <p:sldId id="519" r:id="rId17"/>
    <p:sldId id="520" r:id="rId18"/>
    <p:sldId id="521" r:id="rId19"/>
    <p:sldId id="522" r:id="rId20"/>
    <p:sldId id="523" r:id="rId21"/>
    <p:sldId id="524" r:id="rId22"/>
    <p:sldId id="525" r:id="rId23"/>
    <p:sldId id="526" r:id="rId24"/>
    <p:sldId id="527" r:id="rId25"/>
    <p:sldId id="528" r:id="rId26"/>
    <p:sldId id="529" r:id="rId27"/>
    <p:sldId id="530" r:id="rId28"/>
    <p:sldId id="531" r:id="rId29"/>
    <p:sldId id="533" r:id="rId30"/>
    <p:sldId id="532" r:id="rId31"/>
    <p:sldId id="534" r:id="rId32"/>
    <p:sldId id="535" r:id="rId33"/>
    <p:sldId id="536" r:id="rId34"/>
    <p:sldId id="537" r:id="rId35"/>
    <p:sldId id="53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66" d="100"/>
          <a:sy n="66" d="100"/>
        </p:scale>
        <p:origin x="8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E22F4C-B8EE-451C-BB94-135B49F6E734}"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335472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E22F4C-B8EE-451C-BB94-135B49F6E734}"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3737628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E22F4C-B8EE-451C-BB94-135B49F6E734}"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1390942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E22F4C-B8EE-451C-BB94-135B49F6E734}"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2963256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E22F4C-B8EE-451C-BB94-135B49F6E734}" type="datetimeFigureOut">
              <a:rPr lang="en-US" smtClean="0"/>
              <a:t>6/29/2022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255399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E22F4C-B8EE-451C-BB94-135B49F6E734}" type="datetimeFigureOut">
              <a:rPr lang="en-US" smtClean="0"/>
              <a:t>6/29/2022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4119308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E22F4C-B8EE-451C-BB94-135B49F6E734}" type="datetimeFigureOut">
              <a:rPr lang="en-US" smtClean="0"/>
              <a:t>6/29/2022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4054283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E22F4C-B8EE-451C-BB94-135B49F6E734}" type="datetimeFigureOut">
              <a:rPr lang="en-US" smtClean="0"/>
              <a:t>6/29/2022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2599706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E22F4C-B8EE-451C-BB94-135B49F6E734}" type="datetimeFigureOut">
              <a:rPr lang="en-US" smtClean="0"/>
              <a:t>6/29/2022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4223657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E22F4C-B8EE-451C-BB94-135B49F6E734}" type="datetimeFigureOut">
              <a:rPr lang="en-US" smtClean="0"/>
              <a:t>6/29/2022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459802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E22F4C-B8EE-451C-BB94-135B49F6E734}" type="datetimeFigureOut">
              <a:rPr lang="en-US" smtClean="0"/>
              <a:t>6/29/2022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3FA13-21EC-42E1-A201-EB329F776CB3}" type="slidenum">
              <a:rPr lang="en-US" smtClean="0"/>
              <a:t>‹#›</a:t>
            </a:fld>
            <a:endParaRPr lang="en-US"/>
          </a:p>
        </p:txBody>
      </p:sp>
    </p:spTree>
    <p:extLst>
      <p:ext uri="{BB962C8B-B14F-4D97-AF65-F5344CB8AC3E}">
        <p14:creationId xmlns:p14="http://schemas.microsoft.com/office/powerpoint/2010/main" val="3158173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E22F4C-B8EE-451C-BB94-135B49F6E734}" type="datetimeFigureOut">
              <a:rPr lang="en-US" smtClean="0"/>
              <a:t>6/29/2022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83FA13-21EC-42E1-A201-EB329F776CB3}" type="slidenum">
              <a:rPr lang="en-US" smtClean="0"/>
              <a:t>‹#›</a:t>
            </a:fld>
            <a:endParaRPr lang="en-US"/>
          </a:p>
        </p:txBody>
      </p:sp>
    </p:spTree>
    <p:extLst>
      <p:ext uri="{BB962C8B-B14F-4D97-AF65-F5344CB8AC3E}">
        <p14:creationId xmlns:p14="http://schemas.microsoft.com/office/powerpoint/2010/main" val="3632145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7.xm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09DC8E8-E537-0427-DFFB-D43A547D8E8E}"/>
              </a:ext>
            </a:extLst>
          </p:cNvPr>
          <p:cNvSpPr/>
          <p:nvPr/>
        </p:nvSpPr>
        <p:spPr>
          <a:xfrm>
            <a:off x="5270703" y="1252332"/>
            <a:ext cx="5513622" cy="779733"/>
          </a:xfrm>
          <a:prstGeom prst="rect">
            <a:avLst/>
          </a:prstGeom>
          <a:noFill/>
        </p:spPr>
        <p:txBody>
          <a:bodyPr wrap="none" lIns="121887" tIns="60944" rIns="121887" bIns="60944">
            <a:spAutoFit/>
          </a:bodyPr>
          <a:lstStyle/>
          <a:p>
            <a:pPr algn="ctr"/>
            <a:r>
              <a:rPr lang="en-US" sz="4267" b="1" dirty="0">
                <a:ln w="0"/>
                <a:solidFill>
                  <a:srgbClr val="002060"/>
                </a:solidFill>
                <a:latin typeface="Arial" panose="020B0604020202020204" pitchFamily="34" charset="0"/>
                <a:cs typeface="Arial" panose="020B0604020202020204" pitchFamily="34" charset="0"/>
              </a:rPr>
              <a:t>Media </a:t>
            </a:r>
            <a:r>
              <a:rPr lang="en-US" sz="4267" b="1" dirty="0" err="1">
                <a:ln w="0"/>
                <a:solidFill>
                  <a:srgbClr val="002060"/>
                </a:solidFill>
                <a:latin typeface="Arial" panose="020B0604020202020204" pitchFamily="34" charset="0"/>
                <a:cs typeface="Arial" panose="020B0604020202020204" pitchFamily="34" charset="0"/>
              </a:rPr>
              <a:t>Pembelajaran</a:t>
            </a:r>
            <a:endParaRPr lang="en-US" sz="4267" b="1" dirty="0">
              <a:ln w="0"/>
              <a:solidFill>
                <a:srgbClr val="002060"/>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4FCCB8F-3B9B-D4FD-1E58-9EAE43377F2A}"/>
              </a:ext>
            </a:extLst>
          </p:cNvPr>
          <p:cNvSpPr/>
          <p:nvPr/>
        </p:nvSpPr>
        <p:spPr>
          <a:xfrm>
            <a:off x="5277650" y="2370312"/>
            <a:ext cx="5615476" cy="2667301"/>
          </a:xfrm>
          <a:prstGeom prst="rect">
            <a:avLst/>
          </a:prstGeom>
          <a:noFill/>
        </p:spPr>
        <p:txBody>
          <a:bodyPr wrap="square" lIns="121887" tIns="60944" rIns="121887" bIns="60944">
            <a:spAutoFit/>
          </a:bodyPr>
          <a:lstStyle/>
          <a:p>
            <a:pPr algn="ctr"/>
            <a:r>
              <a:rPr lang="en-US" sz="3733" b="1" dirty="0" err="1">
                <a:ln w="0"/>
                <a:solidFill>
                  <a:schemeClr val="tx1">
                    <a:lumMod val="65000"/>
                    <a:lumOff val="35000"/>
                  </a:schemeClr>
                </a:solidFill>
                <a:latin typeface="Arial" panose="020B0604020202020204" pitchFamily="34" charset="0"/>
                <a:cs typeface="Arial" panose="020B0604020202020204" pitchFamily="34" charset="0"/>
              </a:rPr>
              <a:t>Pendidikan</a:t>
            </a:r>
            <a:r>
              <a:rPr lang="en-US" sz="3733" b="1" dirty="0">
                <a:ln w="0"/>
                <a:solidFill>
                  <a:schemeClr val="tx1">
                    <a:lumMod val="65000"/>
                    <a:lumOff val="35000"/>
                  </a:schemeClr>
                </a:solidFill>
                <a:latin typeface="Arial" panose="020B0604020202020204" pitchFamily="34" charset="0"/>
                <a:cs typeface="Arial" panose="020B0604020202020204" pitchFamily="34" charset="0"/>
              </a:rPr>
              <a:t> </a:t>
            </a:r>
            <a:r>
              <a:rPr lang="en-US" sz="3733" b="1" dirty="0" err="1">
                <a:ln w="0"/>
                <a:solidFill>
                  <a:schemeClr val="tx1">
                    <a:lumMod val="65000"/>
                    <a:lumOff val="35000"/>
                  </a:schemeClr>
                </a:solidFill>
                <a:latin typeface="Arial" panose="020B0604020202020204" pitchFamily="34" charset="0"/>
                <a:cs typeface="Arial" panose="020B0604020202020204" pitchFamily="34" charset="0"/>
              </a:rPr>
              <a:t>Jasmani</a:t>
            </a:r>
            <a:r>
              <a:rPr lang="en-US" sz="3733" b="1" dirty="0">
                <a:ln w="0"/>
                <a:solidFill>
                  <a:schemeClr val="tx1">
                    <a:lumMod val="65000"/>
                    <a:lumOff val="35000"/>
                  </a:schemeClr>
                </a:solidFill>
                <a:latin typeface="Arial" panose="020B0604020202020204" pitchFamily="34" charset="0"/>
                <a:cs typeface="Arial" panose="020B0604020202020204" pitchFamily="34" charset="0"/>
              </a:rPr>
              <a:t>, </a:t>
            </a:r>
            <a:r>
              <a:rPr lang="en-US" sz="3733" b="1" dirty="0" err="1">
                <a:ln w="0"/>
                <a:solidFill>
                  <a:schemeClr val="tx1">
                    <a:lumMod val="65000"/>
                    <a:lumOff val="35000"/>
                  </a:schemeClr>
                </a:solidFill>
                <a:latin typeface="Arial" panose="020B0604020202020204" pitchFamily="34" charset="0"/>
                <a:cs typeface="Arial" panose="020B0604020202020204" pitchFamily="34" charset="0"/>
              </a:rPr>
              <a:t>Olahraga</a:t>
            </a:r>
            <a:r>
              <a:rPr lang="en-US" sz="3733" b="1" dirty="0">
                <a:ln w="0"/>
                <a:solidFill>
                  <a:schemeClr val="tx1">
                    <a:lumMod val="65000"/>
                    <a:lumOff val="35000"/>
                  </a:schemeClr>
                </a:solidFill>
                <a:latin typeface="Arial" panose="020B0604020202020204" pitchFamily="34" charset="0"/>
                <a:cs typeface="Arial" panose="020B0604020202020204" pitchFamily="34" charset="0"/>
              </a:rPr>
              <a:t>, </a:t>
            </a:r>
            <a:r>
              <a:rPr lang="en-US" sz="3733" b="1" dirty="0" err="1">
                <a:ln w="0"/>
                <a:solidFill>
                  <a:schemeClr val="tx1">
                    <a:lumMod val="65000"/>
                    <a:lumOff val="35000"/>
                  </a:schemeClr>
                </a:solidFill>
                <a:latin typeface="Arial" panose="020B0604020202020204" pitchFamily="34" charset="0"/>
                <a:cs typeface="Arial" panose="020B0604020202020204" pitchFamily="34" charset="0"/>
              </a:rPr>
              <a:t>dan</a:t>
            </a:r>
            <a:r>
              <a:rPr lang="en-US" sz="3733" b="1" dirty="0">
                <a:ln w="0"/>
                <a:solidFill>
                  <a:schemeClr val="tx1">
                    <a:lumMod val="65000"/>
                    <a:lumOff val="35000"/>
                  </a:schemeClr>
                </a:solidFill>
                <a:latin typeface="Arial" panose="020B0604020202020204" pitchFamily="34" charset="0"/>
                <a:cs typeface="Arial" panose="020B0604020202020204" pitchFamily="34" charset="0"/>
              </a:rPr>
              <a:t> </a:t>
            </a:r>
            <a:r>
              <a:rPr lang="en-US" sz="3733" b="1" dirty="0" err="1">
                <a:ln w="0"/>
                <a:solidFill>
                  <a:schemeClr val="tx1">
                    <a:lumMod val="65000"/>
                    <a:lumOff val="35000"/>
                  </a:schemeClr>
                </a:solidFill>
                <a:latin typeface="Arial" panose="020B0604020202020204" pitchFamily="34" charset="0"/>
                <a:cs typeface="Arial" panose="020B0604020202020204" pitchFamily="34" charset="0"/>
              </a:rPr>
              <a:t>Kesehatan</a:t>
            </a:r>
            <a:endParaRPr lang="en-US" sz="3733" b="1" dirty="0">
              <a:ln w="0"/>
              <a:solidFill>
                <a:schemeClr val="tx1">
                  <a:lumMod val="65000"/>
                  <a:lumOff val="35000"/>
                </a:schemeClr>
              </a:solidFill>
              <a:latin typeface="Arial" panose="020B0604020202020204" pitchFamily="34" charset="0"/>
              <a:cs typeface="Arial" panose="020B0604020202020204" pitchFamily="34" charset="0"/>
            </a:endParaRPr>
          </a:p>
          <a:p>
            <a:pPr algn="ctr"/>
            <a:endParaRPr lang="en-US" sz="2667" b="1" dirty="0">
              <a:ln w="0"/>
              <a:solidFill>
                <a:schemeClr val="tx1">
                  <a:lumMod val="65000"/>
                  <a:lumOff val="35000"/>
                </a:schemeClr>
              </a:solidFill>
              <a:latin typeface="Arial" panose="020B0604020202020204" pitchFamily="34" charset="0"/>
              <a:cs typeface="Arial" panose="020B0604020202020204" pitchFamily="34" charset="0"/>
            </a:endParaRPr>
          </a:p>
          <a:p>
            <a:pPr algn="ctr"/>
            <a:r>
              <a:rPr lang="en-US" sz="2667" b="1" dirty="0" err="1">
                <a:ln w="0"/>
                <a:solidFill>
                  <a:schemeClr val="tx1">
                    <a:lumMod val="65000"/>
                    <a:lumOff val="35000"/>
                  </a:schemeClr>
                </a:solidFill>
                <a:latin typeface="Arial" panose="020B0604020202020204" pitchFamily="34" charset="0"/>
                <a:cs typeface="Arial" panose="020B0604020202020204" pitchFamily="34" charset="0"/>
              </a:rPr>
              <a:t>Untuk</a:t>
            </a:r>
            <a:r>
              <a:rPr lang="en-US" sz="2667" b="1" dirty="0">
                <a:ln w="0"/>
                <a:solidFill>
                  <a:schemeClr val="tx1">
                    <a:lumMod val="65000"/>
                    <a:lumOff val="35000"/>
                  </a:schemeClr>
                </a:solidFill>
                <a:latin typeface="Arial" panose="020B0604020202020204" pitchFamily="34" charset="0"/>
                <a:cs typeface="Arial" panose="020B0604020202020204" pitchFamily="34" charset="0"/>
              </a:rPr>
              <a:t> SMP/MTs </a:t>
            </a:r>
            <a:r>
              <a:rPr lang="en-US" sz="2667" b="1" dirty="0" err="1">
                <a:ln w="0"/>
                <a:solidFill>
                  <a:schemeClr val="tx1">
                    <a:lumMod val="65000"/>
                    <a:lumOff val="35000"/>
                  </a:schemeClr>
                </a:solidFill>
                <a:latin typeface="Arial" panose="020B0604020202020204" pitchFamily="34" charset="0"/>
                <a:cs typeface="Arial" panose="020B0604020202020204" pitchFamily="34" charset="0"/>
              </a:rPr>
              <a:t>Kelas</a:t>
            </a:r>
            <a:r>
              <a:rPr lang="en-US" sz="2667" b="1" dirty="0">
                <a:ln w="0"/>
                <a:solidFill>
                  <a:schemeClr val="tx1">
                    <a:lumMod val="65000"/>
                    <a:lumOff val="35000"/>
                  </a:schemeClr>
                </a:solidFill>
                <a:latin typeface="Arial" panose="020B0604020202020204" pitchFamily="34" charset="0"/>
                <a:cs typeface="Arial" panose="020B0604020202020204" pitchFamily="34" charset="0"/>
              </a:rPr>
              <a:t> VII </a:t>
            </a:r>
          </a:p>
        </p:txBody>
      </p:sp>
      <p:grpSp>
        <p:nvGrpSpPr>
          <p:cNvPr id="6" name="Group 5">
            <a:extLst>
              <a:ext uri="{FF2B5EF4-FFF2-40B4-BE49-F238E27FC236}">
                <a16:creationId xmlns:a16="http://schemas.microsoft.com/office/drawing/2014/main" id="{677D3EC2-4A0B-11ED-E86D-B668CE326471}"/>
              </a:ext>
            </a:extLst>
          </p:cNvPr>
          <p:cNvGrpSpPr/>
          <p:nvPr/>
        </p:nvGrpSpPr>
        <p:grpSpPr>
          <a:xfrm>
            <a:off x="864760" y="542637"/>
            <a:ext cx="3860800" cy="5105036"/>
            <a:chOff x="648570" y="438150"/>
            <a:chExt cx="2895600" cy="3828777"/>
          </a:xfrm>
        </p:grpSpPr>
        <p:sp>
          <p:nvSpPr>
            <p:cNvPr id="7" name="Cube 6">
              <a:extLst>
                <a:ext uri="{FF2B5EF4-FFF2-40B4-BE49-F238E27FC236}">
                  <a16:creationId xmlns:a16="http://schemas.microsoft.com/office/drawing/2014/main" id="{98160949-CF98-7040-1529-8D42B690ED18}"/>
                </a:ext>
              </a:extLst>
            </p:cNvPr>
            <p:cNvSpPr/>
            <p:nvPr/>
          </p:nvSpPr>
          <p:spPr>
            <a:xfrm>
              <a:off x="648570" y="438150"/>
              <a:ext cx="2895600" cy="3828777"/>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87" tIns="60944" rIns="121887" bIns="60944" rtlCol="0" anchor="ctr"/>
            <a:lstStyle/>
            <a:p>
              <a:pPr algn="ctr"/>
              <a:endParaRPr lang="en-US" sz="2400" dirty="0"/>
            </a:p>
          </p:txBody>
        </p:sp>
        <p:pic>
          <p:nvPicPr>
            <p:cNvPr id="8" name="Picture 7">
              <a:extLst>
                <a:ext uri="{FF2B5EF4-FFF2-40B4-BE49-F238E27FC236}">
                  <a16:creationId xmlns:a16="http://schemas.microsoft.com/office/drawing/2014/main" id="{75D098C4-3AAB-121D-74F3-780220DE749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1546" y="559525"/>
              <a:ext cx="2674476" cy="3696304"/>
            </a:xfrm>
            <a:prstGeom prst="rect">
              <a:avLst/>
            </a:prstGeom>
          </p:spPr>
        </p:pic>
      </p:grpSp>
    </p:spTree>
    <p:extLst>
      <p:ext uri="{BB962C8B-B14F-4D97-AF65-F5344CB8AC3E}">
        <p14:creationId xmlns:p14="http://schemas.microsoft.com/office/powerpoint/2010/main" val="1279180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08920" y="2172752"/>
            <a:ext cx="10667734" cy="1697068"/>
          </a:xfrm>
          <a:prstGeom prst="rect">
            <a:avLst/>
          </a:prstGeom>
          <a:noFill/>
        </p:spPr>
        <p:txBody>
          <a:bodyPr wrap="square">
            <a:spAutoFit/>
          </a:bodyPr>
          <a:lstStyle/>
          <a:p>
            <a:pPr>
              <a:lnSpc>
                <a:spcPct val="150000"/>
              </a:lnSpc>
            </a:pPr>
            <a:r>
              <a:rPr lang="sv-SE" sz="2400" dirty="0"/>
              <a:t>Setiap anak remaja memiliki kondisi fisik yang berbeda antara</a:t>
            </a:r>
            <a:r>
              <a:rPr lang="id-ID" sz="2400" dirty="0"/>
              <a:t> </a:t>
            </a:r>
            <a:r>
              <a:rPr lang="sv-SE" sz="2400" dirty="0"/>
              <a:t>satu dan lainnya. Misalnya, siswa A dan siswa B siswa kelas VII</a:t>
            </a:r>
            <a:r>
              <a:rPr lang="id-ID" sz="2400" dirty="0"/>
              <a:t> </a:t>
            </a:r>
            <a:r>
              <a:rPr lang="sv-SE" sz="2400" dirty="0"/>
              <a:t>SMP/MTs, mereka berusia 13 tahun. Siswa A lebih tinggi dan</a:t>
            </a:r>
            <a:r>
              <a:rPr lang="id-ID" sz="2400" dirty="0"/>
              <a:t> </a:t>
            </a:r>
            <a:r>
              <a:rPr lang="sv-SE" sz="2400" dirty="0"/>
              <a:t>lebih besar daripada siswa B. Mengapa bisa begitu?</a:t>
            </a:r>
          </a:p>
        </p:txBody>
      </p:sp>
      <p:sp>
        <p:nvSpPr>
          <p:cNvPr id="5" name="TextBox 4">
            <a:extLst>
              <a:ext uri="{FF2B5EF4-FFF2-40B4-BE49-F238E27FC236}">
                <a16:creationId xmlns:a16="http://schemas.microsoft.com/office/drawing/2014/main" id="{E2D46184-78D8-971C-0A10-7935760DC0D7}"/>
              </a:ext>
            </a:extLst>
          </p:cNvPr>
          <p:cNvSpPr txBox="1"/>
          <p:nvPr/>
        </p:nvSpPr>
        <p:spPr>
          <a:xfrm>
            <a:off x="508920" y="1711087"/>
            <a:ext cx="7900984" cy="461665"/>
          </a:xfrm>
          <a:prstGeom prst="rect">
            <a:avLst/>
          </a:prstGeom>
          <a:noFill/>
        </p:spPr>
        <p:txBody>
          <a:bodyPr wrap="square">
            <a:spAutoFit/>
          </a:bodyPr>
          <a:lstStyle/>
          <a:p>
            <a:r>
              <a:rPr lang="fi-FI" sz="2400" i="1" dirty="0">
                <a:solidFill>
                  <a:srgbClr val="7030A0"/>
                </a:solidFill>
              </a:rPr>
              <a:t>Faktor yang memengaruhi pertumbuhan fisik remaja</a:t>
            </a:r>
            <a:endParaRPr lang="en-ID" sz="2400" i="1" dirty="0">
              <a:solidFill>
                <a:srgbClr val="7030A0"/>
              </a:solidFill>
            </a:endParaRPr>
          </a:p>
        </p:txBody>
      </p:sp>
    </p:spTree>
    <p:extLst>
      <p:ext uri="{BB962C8B-B14F-4D97-AF65-F5344CB8AC3E}">
        <p14:creationId xmlns:p14="http://schemas.microsoft.com/office/powerpoint/2010/main" val="1388265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418768" y="1551066"/>
            <a:ext cx="11773232" cy="3913059"/>
          </a:xfrm>
          <a:prstGeom prst="rect">
            <a:avLst/>
          </a:prstGeom>
          <a:noFill/>
        </p:spPr>
        <p:txBody>
          <a:bodyPr wrap="square">
            <a:spAutoFit/>
          </a:bodyPr>
          <a:lstStyle/>
          <a:p>
            <a:pPr>
              <a:lnSpc>
                <a:spcPct val="150000"/>
              </a:lnSpc>
            </a:pPr>
            <a:r>
              <a:rPr lang="id-ID" sz="2400" dirty="0"/>
              <a:t>B</a:t>
            </a:r>
            <a:r>
              <a:rPr lang="sv-SE" sz="2400" dirty="0"/>
              <a:t>eberapa faktor yang memengaruhi kondisi tubuh</a:t>
            </a:r>
            <a:r>
              <a:rPr lang="id-ID" sz="2400" dirty="0"/>
              <a:t> </a:t>
            </a:r>
            <a:r>
              <a:rPr lang="sv-SE" sz="2400" dirty="0"/>
              <a:t>seseorang, di antaranya sebagai berikut.</a:t>
            </a:r>
          </a:p>
          <a:p>
            <a:pPr>
              <a:lnSpc>
                <a:spcPct val="150000"/>
              </a:lnSpc>
            </a:pPr>
            <a:r>
              <a:rPr lang="sv-SE" sz="2400" b="1" dirty="0"/>
              <a:t>1) Faktor keluarga</a:t>
            </a:r>
          </a:p>
          <a:p>
            <a:pPr>
              <a:lnSpc>
                <a:spcPct val="150000"/>
              </a:lnSpc>
            </a:pPr>
            <a:r>
              <a:rPr lang="sv-SE" sz="2400" dirty="0"/>
              <a:t>Remaja yang memiliki tubuh tinggi atau berbadan gemuk</a:t>
            </a:r>
            <a:r>
              <a:rPr lang="id-ID" sz="2400" dirty="0"/>
              <a:t> </a:t>
            </a:r>
            <a:r>
              <a:rPr lang="sv-SE" sz="2400" dirty="0"/>
              <a:t>kemungkinan diturunkan dari salah satu anggota keluarganya,</a:t>
            </a:r>
            <a:r>
              <a:rPr lang="id-ID" sz="2400" dirty="0"/>
              <a:t> </a:t>
            </a:r>
            <a:r>
              <a:rPr lang="sv-SE" sz="2400" dirty="0"/>
              <a:t>misalnya ayah, ibu, kakek, atau nenek.</a:t>
            </a:r>
          </a:p>
          <a:p>
            <a:pPr>
              <a:lnSpc>
                <a:spcPct val="150000"/>
              </a:lnSpc>
            </a:pPr>
            <a:r>
              <a:rPr lang="sv-SE" sz="2400" b="1" dirty="0"/>
              <a:t>2) Faktor makanan atau gizi</a:t>
            </a:r>
          </a:p>
          <a:p>
            <a:pPr>
              <a:lnSpc>
                <a:spcPct val="150000"/>
              </a:lnSpc>
            </a:pPr>
            <a:r>
              <a:rPr lang="sv-SE" sz="2400" dirty="0"/>
              <a:t>Asupan makanan yang bergizi sangat berpengaruh pada</a:t>
            </a:r>
            <a:r>
              <a:rPr lang="id-ID" sz="2400" dirty="0"/>
              <a:t> </a:t>
            </a:r>
            <a:r>
              <a:rPr lang="sv-SE" sz="2400" dirty="0"/>
              <a:t>pertumbuhan tubuh. Pertumbuhan remaja yang asupan gizinya</a:t>
            </a:r>
            <a:r>
              <a:rPr lang="id-ID" sz="2400" dirty="0"/>
              <a:t> </a:t>
            </a:r>
            <a:r>
              <a:rPr lang="sv-SE" sz="2400" dirty="0"/>
              <a:t>cukup akan lebih baik daripada remaja yang kurang gizi.</a:t>
            </a:r>
          </a:p>
        </p:txBody>
      </p:sp>
    </p:spTree>
    <p:extLst>
      <p:ext uri="{BB962C8B-B14F-4D97-AF65-F5344CB8AC3E}">
        <p14:creationId xmlns:p14="http://schemas.microsoft.com/office/powerpoint/2010/main" val="3050879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418768" y="1551066"/>
            <a:ext cx="11773232" cy="3913059"/>
          </a:xfrm>
          <a:prstGeom prst="rect">
            <a:avLst/>
          </a:prstGeom>
          <a:noFill/>
        </p:spPr>
        <p:txBody>
          <a:bodyPr wrap="square">
            <a:spAutoFit/>
          </a:bodyPr>
          <a:lstStyle/>
          <a:p>
            <a:pPr>
              <a:lnSpc>
                <a:spcPct val="150000"/>
              </a:lnSpc>
            </a:pPr>
            <a:r>
              <a:rPr lang="id-ID" sz="2400" dirty="0"/>
              <a:t>B</a:t>
            </a:r>
            <a:r>
              <a:rPr lang="sv-SE" sz="2400" dirty="0"/>
              <a:t>eberapa faktor yang memengaruhi kondisi tubuh</a:t>
            </a:r>
            <a:r>
              <a:rPr lang="id-ID" sz="2400" dirty="0"/>
              <a:t> </a:t>
            </a:r>
            <a:r>
              <a:rPr lang="sv-SE" sz="2400" dirty="0"/>
              <a:t>seseorang, di antaranya sebagai berikut.</a:t>
            </a:r>
          </a:p>
          <a:p>
            <a:pPr>
              <a:lnSpc>
                <a:spcPct val="150000"/>
              </a:lnSpc>
            </a:pPr>
            <a:r>
              <a:rPr lang="sv-SE" sz="2400" b="1" dirty="0"/>
              <a:t>3) Faktor emosional</a:t>
            </a:r>
          </a:p>
          <a:p>
            <a:pPr>
              <a:lnSpc>
                <a:spcPct val="150000"/>
              </a:lnSpc>
            </a:pPr>
            <a:r>
              <a:rPr lang="sv-SE" sz="2400" dirty="0"/>
              <a:t>Anak remaja yang sering mengalami gangguan emosional</a:t>
            </a:r>
            <a:r>
              <a:rPr lang="id-ID" sz="2400" dirty="0"/>
              <a:t> </a:t>
            </a:r>
            <a:r>
              <a:rPr lang="sv-SE" sz="2400" dirty="0"/>
              <a:t>dapat menyebabkan terbentuknya steroid adrenal (berfungsi</a:t>
            </a:r>
            <a:r>
              <a:rPr lang="id-ID" sz="2400" dirty="0"/>
              <a:t> </a:t>
            </a:r>
            <a:r>
              <a:rPr lang="sv-SE" sz="2400" dirty="0"/>
              <a:t>untuk metabolisme tubuh) secara berlebihan. Kondisi ini dapat</a:t>
            </a:r>
          </a:p>
          <a:p>
            <a:pPr>
              <a:lnSpc>
                <a:spcPct val="150000"/>
              </a:lnSpc>
            </a:pPr>
            <a:r>
              <a:rPr lang="sv-SE" sz="2400" dirty="0"/>
              <a:t>berakibat berkurangnya pembentukan hormon pertumbuhan di</a:t>
            </a:r>
            <a:r>
              <a:rPr lang="id-ID" sz="2400" dirty="0"/>
              <a:t> </a:t>
            </a:r>
            <a:r>
              <a:rPr lang="sv-SE" sz="2400" dirty="0"/>
              <a:t>kelenjar pituitari (otak). Jika terjadi hal demikian, pertumbuhan</a:t>
            </a:r>
            <a:r>
              <a:rPr lang="id-ID" sz="2400" dirty="0"/>
              <a:t> </a:t>
            </a:r>
            <a:r>
              <a:rPr lang="sv-SE" sz="2400" dirty="0"/>
              <a:t>awal remajanya terhambat dan tidak tercapai berat tubuh yang</a:t>
            </a:r>
            <a:r>
              <a:rPr lang="id-ID" sz="2400" dirty="0"/>
              <a:t> </a:t>
            </a:r>
            <a:r>
              <a:rPr lang="sv-SE" sz="2400" dirty="0"/>
              <a:t>seharusnya.</a:t>
            </a:r>
          </a:p>
        </p:txBody>
      </p:sp>
    </p:spTree>
    <p:extLst>
      <p:ext uri="{BB962C8B-B14F-4D97-AF65-F5344CB8AC3E}">
        <p14:creationId xmlns:p14="http://schemas.microsoft.com/office/powerpoint/2010/main" val="455596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418768" y="1551066"/>
            <a:ext cx="11773232" cy="3359061"/>
          </a:xfrm>
          <a:prstGeom prst="rect">
            <a:avLst/>
          </a:prstGeom>
          <a:noFill/>
        </p:spPr>
        <p:txBody>
          <a:bodyPr wrap="square">
            <a:spAutoFit/>
          </a:bodyPr>
          <a:lstStyle/>
          <a:p>
            <a:pPr>
              <a:lnSpc>
                <a:spcPct val="150000"/>
              </a:lnSpc>
            </a:pPr>
            <a:r>
              <a:rPr lang="id-ID" sz="2400" dirty="0"/>
              <a:t>B</a:t>
            </a:r>
            <a:r>
              <a:rPr lang="sv-SE" sz="2400" dirty="0"/>
              <a:t>eberapa faktor yang memengaruhi kondisi tubuh</a:t>
            </a:r>
            <a:r>
              <a:rPr lang="id-ID" sz="2400" dirty="0"/>
              <a:t> </a:t>
            </a:r>
            <a:r>
              <a:rPr lang="sv-SE" sz="2400" dirty="0"/>
              <a:t>seseorang, di antaranya sebagai berikut.</a:t>
            </a:r>
          </a:p>
          <a:p>
            <a:pPr>
              <a:lnSpc>
                <a:spcPct val="150000"/>
              </a:lnSpc>
            </a:pPr>
            <a:r>
              <a:rPr lang="sv-SE" sz="2400" b="1" dirty="0"/>
              <a:t>4) Faktor jenis kelamin</a:t>
            </a:r>
          </a:p>
          <a:p>
            <a:pPr>
              <a:lnSpc>
                <a:spcPct val="150000"/>
              </a:lnSpc>
            </a:pPr>
            <a:r>
              <a:rPr lang="sv-SE" sz="2400" dirty="0"/>
              <a:t>Anak laki-laki cenderung lebih tinggi dan lebih berat daripada</a:t>
            </a:r>
            <a:r>
              <a:rPr lang="id-ID" sz="2400" dirty="0"/>
              <a:t> </a:t>
            </a:r>
            <a:r>
              <a:rPr lang="sv-SE" sz="2400" dirty="0"/>
              <a:t>anak perempuan. Namun, pada usia 12 dan 15 tahun, anak</a:t>
            </a:r>
            <a:r>
              <a:rPr lang="id-ID" sz="2400" dirty="0"/>
              <a:t> </a:t>
            </a:r>
            <a:r>
              <a:rPr lang="sv-SE" sz="2400" dirty="0"/>
              <a:t>perempuan biasanya akan sedikit lebih tinggi dan lebih berat</a:t>
            </a:r>
          </a:p>
          <a:p>
            <a:pPr>
              <a:lnSpc>
                <a:spcPct val="150000"/>
              </a:lnSpc>
            </a:pPr>
            <a:r>
              <a:rPr lang="sv-SE" sz="2400" dirty="0"/>
              <a:t>daripada anak laki-laki. Bentuk tulang dan otot yang berbeda</a:t>
            </a:r>
            <a:r>
              <a:rPr lang="id-ID" sz="2400" dirty="0"/>
              <a:t> </a:t>
            </a:r>
            <a:r>
              <a:rPr lang="sv-SE" sz="2400" dirty="0"/>
              <a:t>antara anak laki-laki dan anak perempuan menyebabkan</a:t>
            </a:r>
            <a:r>
              <a:rPr lang="id-ID" sz="2400" dirty="0"/>
              <a:t> </a:t>
            </a:r>
            <a:r>
              <a:rPr lang="sv-SE" sz="2400" dirty="0"/>
              <a:t>perbedaan tersebut.</a:t>
            </a:r>
          </a:p>
        </p:txBody>
      </p:sp>
    </p:spTree>
    <p:extLst>
      <p:ext uri="{BB962C8B-B14F-4D97-AF65-F5344CB8AC3E}">
        <p14:creationId xmlns:p14="http://schemas.microsoft.com/office/powerpoint/2010/main" val="3729420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6378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418768" y="1094466"/>
            <a:ext cx="11773232" cy="4467057"/>
          </a:xfrm>
          <a:prstGeom prst="rect">
            <a:avLst/>
          </a:prstGeom>
          <a:noFill/>
        </p:spPr>
        <p:txBody>
          <a:bodyPr wrap="square">
            <a:spAutoFit/>
          </a:bodyPr>
          <a:lstStyle/>
          <a:p>
            <a:pPr>
              <a:lnSpc>
                <a:spcPct val="150000"/>
              </a:lnSpc>
            </a:pPr>
            <a:r>
              <a:rPr lang="id-ID" sz="2400" dirty="0"/>
              <a:t>B</a:t>
            </a:r>
            <a:r>
              <a:rPr lang="sv-SE" sz="2400" dirty="0"/>
              <a:t>eberapa faktor yang memengaruhi kondisi tubuh</a:t>
            </a:r>
            <a:r>
              <a:rPr lang="id-ID" sz="2400" dirty="0"/>
              <a:t> </a:t>
            </a:r>
            <a:r>
              <a:rPr lang="sv-SE" sz="2400" dirty="0"/>
              <a:t>seseorang, di antaranya sebagai berikut.</a:t>
            </a:r>
          </a:p>
          <a:p>
            <a:pPr>
              <a:lnSpc>
                <a:spcPct val="150000"/>
              </a:lnSpc>
            </a:pPr>
            <a:r>
              <a:rPr lang="sv-SE" sz="2400" b="1" dirty="0"/>
              <a:t>5) Faktor status sosial dan ekonomi</a:t>
            </a:r>
          </a:p>
          <a:p>
            <a:pPr>
              <a:lnSpc>
                <a:spcPct val="150000"/>
              </a:lnSpc>
            </a:pPr>
            <a:r>
              <a:rPr lang="sv-SE" sz="2400" dirty="0"/>
              <a:t>Anak remaja yang berasal dari keluarga yang status sosial</a:t>
            </a:r>
            <a:r>
              <a:rPr lang="id-ID" sz="2400" dirty="0"/>
              <a:t> </a:t>
            </a:r>
            <a:r>
              <a:rPr lang="sv-SE" sz="2400" dirty="0"/>
              <a:t>ekonomi tinggi cenderung lebih besar.</a:t>
            </a:r>
          </a:p>
          <a:p>
            <a:pPr>
              <a:lnSpc>
                <a:spcPct val="150000"/>
              </a:lnSpc>
            </a:pPr>
            <a:r>
              <a:rPr lang="sv-SE" sz="2400" b="1" dirty="0"/>
              <a:t>6) Faktor kesehatan</a:t>
            </a:r>
          </a:p>
          <a:p>
            <a:pPr>
              <a:lnSpc>
                <a:spcPct val="150000"/>
              </a:lnSpc>
            </a:pPr>
            <a:r>
              <a:rPr lang="sv-SE" sz="2400" dirty="0"/>
              <a:t>Faktor kesehatan remaja sangat berpengaruh pada</a:t>
            </a:r>
            <a:r>
              <a:rPr lang="id-ID" sz="2400" dirty="0"/>
              <a:t> </a:t>
            </a:r>
            <a:r>
              <a:rPr lang="sv-SE" sz="2400" dirty="0"/>
              <a:t>pertumbuhannya. Anak remaja yang sehat dan jarang sakit</a:t>
            </a:r>
            <a:r>
              <a:rPr lang="id-ID" sz="2400" dirty="0"/>
              <a:t> </a:t>
            </a:r>
            <a:r>
              <a:rPr lang="sv-SE" sz="2400" dirty="0"/>
              <a:t>akan memiliki pertumbuhan yang lebih baik daripada anak</a:t>
            </a:r>
            <a:r>
              <a:rPr lang="id-ID" sz="2400" dirty="0"/>
              <a:t> </a:t>
            </a:r>
            <a:r>
              <a:rPr lang="sv-SE" sz="2400" dirty="0"/>
              <a:t>remaja yang sering sakit.</a:t>
            </a:r>
          </a:p>
        </p:txBody>
      </p:sp>
    </p:spTree>
    <p:extLst>
      <p:ext uri="{BB962C8B-B14F-4D97-AF65-F5344CB8AC3E}">
        <p14:creationId xmlns:p14="http://schemas.microsoft.com/office/powerpoint/2010/main" val="734894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6378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418767" y="1094466"/>
            <a:ext cx="7797953" cy="4467057"/>
          </a:xfrm>
          <a:prstGeom prst="rect">
            <a:avLst/>
          </a:prstGeom>
          <a:noFill/>
        </p:spPr>
        <p:txBody>
          <a:bodyPr wrap="square">
            <a:spAutoFit/>
          </a:bodyPr>
          <a:lstStyle/>
          <a:p>
            <a:pPr>
              <a:lnSpc>
                <a:spcPct val="150000"/>
              </a:lnSpc>
            </a:pPr>
            <a:r>
              <a:rPr lang="id-ID" sz="2400" dirty="0"/>
              <a:t>B</a:t>
            </a:r>
            <a:r>
              <a:rPr lang="sv-SE" sz="2400" dirty="0"/>
              <a:t>eberapa faktor yang memengaruhi kondisi tubuh</a:t>
            </a:r>
            <a:r>
              <a:rPr lang="id-ID" sz="2400" dirty="0"/>
              <a:t> </a:t>
            </a:r>
            <a:r>
              <a:rPr lang="sv-SE" sz="2400" dirty="0"/>
              <a:t>seseorang, di antaranya sebagai berikut.</a:t>
            </a:r>
          </a:p>
          <a:p>
            <a:pPr>
              <a:lnSpc>
                <a:spcPct val="150000"/>
              </a:lnSpc>
            </a:pPr>
            <a:r>
              <a:rPr lang="sv-SE" sz="2400" b="1" dirty="0"/>
              <a:t>7) Faktor pengaruh bentuk tubuh</a:t>
            </a:r>
          </a:p>
          <a:p>
            <a:pPr>
              <a:lnSpc>
                <a:spcPct val="150000"/>
              </a:lnSpc>
            </a:pPr>
            <a:r>
              <a:rPr lang="sv-SE" sz="2400" dirty="0"/>
              <a:t>Jenis-jenis bentuk tubuh, seperti mesomorf (memiliki tulang</a:t>
            </a:r>
            <a:r>
              <a:rPr lang="id-ID" sz="2400" dirty="0"/>
              <a:t> </a:t>
            </a:r>
            <a:r>
              <a:rPr lang="sv-SE" sz="2400" dirty="0"/>
              <a:t>yang besar), ektomorf (memiliki tulang yang kecil atau</a:t>
            </a:r>
            <a:r>
              <a:rPr lang="id-ID" sz="2400" dirty="0"/>
              <a:t> </a:t>
            </a:r>
            <a:r>
              <a:rPr lang="sv-SE" sz="2400" dirty="0"/>
              <a:t>tinggi-kurus), atau endomorf (memiliki tulang yang besar dan</a:t>
            </a:r>
          </a:p>
          <a:p>
            <a:pPr>
              <a:lnSpc>
                <a:spcPct val="150000"/>
              </a:lnSpc>
            </a:pPr>
            <a:r>
              <a:rPr lang="sv-SE" sz="2400" dirty="0"/>
              <a:t>berbadan gemuk) akan memengaruhi besar kecilnya tubuh</a:t>
            </a:r>
            <a:r>
              <a:rPr lang="id-ID" sz="2400" dirty="0"/>
              <a:t> </a:t>
            </a:r>
            <a:r>
              <a:rPr lang="sv-SE" sz="2400" dirty="0"/>
              <a:t>remaja dan memengaruhi pertumbuhan tubuh. </a:t>
            </a:r>
          </a:p>
        </p:txBody>
      </p:sp>
      <p:pic>
        <p:nvPicPr>
          <p:cNvPr id="3" name="Picture 2">
            <a:extLst>
              <a:ext uri="{FF2B5EF4-FFF2-40B4-BE49-F238E27FC236}">
                <a16:creationId xmlns:a16="http://schemas.microsoft.com/office/drawing/2014/main" id="{EB04125F-D506-53A1-75B2-28974631CF26}"/>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9883" t="3005" r="11695"/>
          <a:stretch/>
        </p:blipFill>
        <p:spPr>
          <a:xfrm>
            <a:off x="8285902" y="1803041"/>
            <a:ext cx="3815946" cy="3902843"/>
          </a:xfrm>
          <a:prstGeom prst="rect">
            <a:avLst/>
          </a:prstGeom>
        </p:spPr>
      </p:pic>
    </p:spTree>
    <p:extLst>
      <p:ext uri="{BB962C8B-B14F-4D97-AF65-F5344CB8AC3E}">
        <p14:creationId xmlns:p14="http://schemas.microsoft.com/office/powerpoint/2010/main" val="1631078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08920" y="2172752"/>
            <a:ext cx="10667734" cy="2805063"/>
          </a:xfrm>
          <a:prstGeom prst="rect">
            <a:avLst/>
          </a:prstGeom>
          <a:noFill/>
        </p:spPr>
        <p:txBody>
          <a:bodyPr wrap="square">
            <a:spAutoFit/>
          </a:bodyPr>
          <a:lstStyle/>
          <a:p>
            <a:pPr>
              <a:lnSpc>
                <a:spcPct val="150000"/>
              </a:lnSpc>
            </a:pPr>
            <a:r>
              <a:rPr lang="sv-SE" sz="2400" dirty="0"/>
              <a:t>Ada beberapa cara yang dapat kamu lakukan untuk</a:t>
            </a:r>
            <a:r>
              <a:rPr lang="id-ID" sz="2400" dirty="0"/>
              <a:t> </a:t>
            </a:r>
            <a:r>
              <a:rPr lang="sv-SE" sz="2400" dirty="0"/>
              <a:t>memiliki tubuh yang sehat dan ideal, antara lain sebagai berikut.</a:t>
            </a:r>
          </a:p>
          <a:p>
            <a:pPr>
              <a:lnSpc>
                <a:spcPct val="150000"/>
              </a:lnSpc>
            </a:pPr>
            <a:r>
              <a:rPr lang="sv-SE" sz="2400" dirty="0"/>
              <a:t>1) Menerapkan pola makan yang sehat bergizi dan seimbang.</a:t>
            </a:r>
          </a:p>
          <a:p>
            <a:pPr>
              <a:lnSpc>
                <a:spcPct val="150000"/>
              </a:lnSpc>
            </a:pPr>
            <a:r>
              <a:rPr lang="sv-SE" sz="2400" dirty="0"/>
              <a:t>2) Melakukan olahraga secara teratur.</a:t>
            </a:r>
            <a:endParaRPr lang="id-ID" sz="2400" dirty="0"/>
          </a:p>
          <a:p>
            <a:pPr>
              <a:lnSpc>
                <a:spcPct val="150000"/>
              </a:lnSpc>
            </a:pPr>
            <a:r>
              <a:rPr lang="sv-SE" sz="2400" dirty="0"/>
              <a:t>3) Istirahat yang cukup.</a:t>
            </a:r>
          </a:p>
        </p:txBody>
      </p:sp>
      <p:sp>
        <p:nvSpPr>
          <p:cNvPr id="5" name="TextBox 4">
            <a:extLst>
              <a:ext uri="{FF2B5EF4-FFF2-40B4-BE49-F238E27FC236}">
                <a16:creationId xmlns:a16="http://schemas.microsoft.com/office/drawing/2014/main" id="{E2D46184-78D8-971C-0A10-7935760DC0D7}"/>
              </a:ext>
            </a:extLst>
          </p:cNvPr>
          <p:cNvSpPr txBox="1"/>
          <p:nvPr/>
        </p:nvSpPr>
        <p:spPr>
          <a:xfrm>
            <a:off x="508920" y="1711087"/>
            <a:ext cx="7900984" cy="461665"/>
          </a:xfrm>
          <a:prstGeom prst="rect">
            <a:avLst/>
          </a:prstGeom>
          <a:noFill/>
        </p:spPr>
        <p:txBody>
          <a:bodyPr wrap="square">
            <a:spAutoFit/>
          </a:bodyPr>
          <a:lstStyle/>
          <a:p>
            <a:r>
              <a:rPr lang="es-ES" sz="2400" i="1" dirty="0" err="1">
                <a:solidFill>
                  <a:srgbClr val="7030A0"/>
                </a:solidFill>
              </a:rPr>
              <a:t>Pertumbuhan</a:t>
            </a:r>
            <a:r>
              <a:rPr lang="es-ES" sz="2400" i="1" dirty="0">
                <a:solidFill>
                  <a:srgbClr val="7030A0"/>
                </a:solidFill>
              </a:rPr>
              <a:t> yang ideal </a:t>
            </a:r>
            <a:r>
              <a:rPr lang="es-ES" sz="2400" i="1" dirty="0" err="1">
                <a:solidFill>
                  <a:srgbClr val="7030A0"/>
                </a:solidFill>
              </a:rPr>
              <a:t>bagi</a:t>
            </a:r>
            <a:r>
              <a:rPr lang="es-ES" sz="2400" i="1" dirty="0">
                <a:solidFill>
                  <a:srgbClr val="7030A0"/>
                </a:solidFill>
              </a:rPr>
              <a:t> </a:t>
            </a:r>
            <a:r>
              <a:rPr lang="es-ES" sz="2400" i="1" dirty="0" err="1">
                <a:solidFill>
                  <a:srgbClr val="7030A0"/>
                </a:solidFill>
              </a:rPr>
              <a:t>remaja</a:t>
            </a:r>
            <a:endParaRPr lang="en-ID" sz="2400" i="1" dirty="0">
              <a:solidFill>
                <a:srgbClr val="7030A0"/>
              </a:solidFill>
            </a:endParaRPr>
          </a:p>
        </p:txBody>
      </p:sp>
    </p:spTree>
    <p:extLst>
      <p:ext uri="{BB962C8B-B14F-4D97-AF65-F5344CB8AC3E}">
        <p14:creationId xmlns:p14="http://schemas.microsoft.com/office/powerpoint/2010/main" val="3765323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3" y="1551066"/>
            <a:ext cx="10667734" cy="589072"/>
          </a:xfrm>
          <a:prstGeom prst="rect">
            <a:avLst/>
          </a:prstGeom>
          <a:noFill/>
        </p:spPr>
        <p:txBody>
          <a:bodyPr wrap="square">
            <a:spAutoFit/>
          </a:bodyPr>
          <a:lstStyle/>
          <a:p>
            <a:pPr>
              <a:lnSpc>
                <a:spcPct val="150000"/>
              </a:lnSpc>
            </a:pPr>
            <a:r>
              <a:rPr lang="sv-SE" sz="2400" dirty="0"/>
              <a:t>Untuk mengetahui berat badan ideal, kamu bisa</a:t>
            </a:r>
            <a:r>
              <a:rPr lang="id-ID" sz="2400" dirty="0"/>
              <a:t> </a:t>
            </a:r>
            <a:r>
              <a:rPr lang="sv-SE" sz="2400" dirty="0"/>
              <a:t>menggunakan rumus berikut.</a:t>
            </a:r>
          </a:p>
        </p:txBody>
      </p:sp>
      <p:pic>
        <p:nvPicPr>
          <p:cNvPr id="3" name="Picture 2">
            <a:extLst>
              <a:ext uri="{FF2B5EF4-FFF2-40B4-BE49-F238E27FC236}">
                <a16:creationId xmlns:a16="http://schemas.microsoft.com/office/drawing/2014/main" id="{A459B202-048F-B685-9229-6C9B5411F3F5}"/>
              </a:ext>
            </a:extLst>
          </p:cNvPr>
          <p:cNvPicPr>
            <a:picLocks noChangeAspect="1"/>
          </p:cNvPicPr>
          <p:nvPr/>
        </p:nvPicPr>
        <p:blipFill>
          <a:blip r:embed="rId3"/>
          <a:stretch>
            <a:fillRect/>
          </a:stretch>
        </p:blipFill>
        <p:spPr>
          <a:xfrm>
            <a:off x="734597" y="2322917"/>
            <a:ext cx="5243969" cy="1034022"/>
          </a:xfrm>
          <a:prstGeom prst="rect">
            <a:avLst/>
          </a:prstGeom>
        </p:spPr>
      </p:pic>
      <p:sp>
        <p:nvSpPr>
          <p:cNvPr id="8" name="TextBox 7">
            <a:extLst>
              <a:ext uri="{FF2B5EF4-FFF2-40B4-BE49-F238E27FC236}">
                <a16:creationId xmlns:a16="http://schemas.microsoft.com/office/drawing/2014/main" id="{CE3898B3-4475-F82C-4C6E-4037E7C12428}"/>
              </a:ext>
            </a:extLst>
          </p:cNvPr>
          <p:cNvSpPr txBox="1"/>
          <p:nvPr/>
        </p:nvSpPr>
        <p:spPr>
          <a:xfrm>
            <a:off x="1214580" y="3539718"/>
            <a:ext cx="10062427" cy="3046988"/>
          </a:xfrm>
          <a:prstGeom prst="rect">
            <a:avLst/>
          </a:prstGeom>
          <a:noFill/>
        </p:spPr>
        <p:txBody>
          <a:bodyPr wrap="square">
            <a:spAutoFit/>
          </a:bodyPr>
          <a:lstStyle/>
          <a:p>
            <a:r>
              <a:rPr lang="sv-SE" sz="2400" dirty="0"/>
              <a:t>Keterangan:</a:t>
            </a:r>
          </a:p>
          <a:p>
            <a:pPr marL="342900" indent="-342900">
              <a:buFont typeface="Arial" panose="020B0604020202020204" pitchFamily="34" charset="0"/>
              <a:buChar char="•"/>
            </a:pPr>
            <a:r>
              <a:rPr lang="sv-SE" sz="2400" dirty="0"/>
              <a:t>BB adalah berat badan</a:t>
            </a:r>
          </a:p>
          <a:p>
            <a:pPr marL="342900" indent="-342900">
              <a:buFont typeface="Arial" panose="020B0604020202020204" pitchFamily="34" charset="0"/>
              <a:buChar char="•"/>
            </a:pPr>
            <a:r>
              <a:rPr lang="sv-SE" sz="2400" dirty="0"/>
              <a:t>TB adalah tinggi badan</a:t>
            </a:r>
          </a:p>
          <a:p>
            <a:pPr marL="342900" indent="-342900">
              <a:buFont typeface="Arial" panose="020B0604020202020204" pitchFamily="34" charset="0"/>
              <a:buChar char="•"/>
            </a:pPr>
            <a:r>
              <a:rPr lang="sv-SE" sz="2400" dirty="0"/>
              <a:t>Rumus 1 digunakan untuk menghitung berat badan ideal pada</a:t>
            </a:r>
            <a:r>
              <a:rPr lang="id-ID" sz="2400" dirty="0"/>
              <a:t> </a:t>
            </a:r>
            <a:r>
              <a:rPr lang="sv-SE" sz="2400" dirty="0"/>
              <a:t>orang yang memiliki tinggi badan secara umum.</a:t>
            </a:r>
          </a:p>
          <a:p>
            <a:pPr marL="342900" indent="-342900">
              <a:buFont typeface="Arial" panose="020B0604020202020204" pitchFamily="34" charset="0"/>
              <a:buChar char="•"/>
            </a:pPr>
            <a:r>
              <a:rPr lang="sv-SE" sz="2400" dirty="0"/>
              <a:t>Rumus 2 digunakan untuk menghitung berat badan ideal pria</a:t>
            </a:r>
            <a:r>
              <a:rPr lang="id-ID" sz="2400" dirty="0"/>
              <a:t> </a:t>
            </a:r>
            <a:r>
              <a:rPr lang="sv-SE" sz="2400" dirty="0"/>
              <a:t>yang memiliki tinggi badan di bawah 160 cm dan wanita yang</a:t>
            </a:r>
            <a:r>
              <a:rPr lang="id-ID" sz="2400" dirty="0"/>
              <a:t> </a:t>
            </a:r>
            <a:r>
              <a:rPr lang="sv-SE" sz="2400" dirty="0"/>
              <a:t>memiliki tinggi badan di bawah 150 cm.</a:t>
            </a:r>
          </a:p>
        </p:txBody>
      </p:sp>
    </p:spTree>
    <p:extLst>
      <p:ext uri="{BB962C8B-B14F-4D97-AF65-F5344CB8AC3E}">
        <p14:creationId xmlns:p14="http://schemas.microsoft.com/office/powerpoint/2010/main" val="2557102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2" y="1551066"/>
            <a:ext cx="11379527" cy="589072"/>
          </a:xfrm>
          <a:prstGeom prst="rect">
            <a:avLst/>
          </a:prstGeom>
          <a:noFill/>
        </p:spPr>
        <p:txBody>
          <a:bodyPr wrap="square">
            <a:spAutoFit/>
          </a:bodyPr>
          <a:lstStyle/>
          <a:p>
            <a:pPr>
              <a:lnSpc>
                <a:spcPct val="150000"/>
              </a:lnSpc>
            </a:pPr>
            <a:r>
              <a:rPr lang="sv-SE" sz="2400" dirty="0"/>
              <a:t>Berikut daftar tinggi badan yang ideal menurut data dari WHO</a:t>
            </a:r>
            <a:r>
              <a:rPr lang="id-ID" sz="2400" dirty="0"/>
              <a:t> </a:t>
            </a:r>
            <a:r>
              <a:rPr lang="sv-SE" sz="2400" dirty="0"/>
              <a:t>(Badan Kesehatan Dunia).</a:t>
            </a:r>
          </a:p>
        </p:txBody>
      </p:sp>
      <p:pic>
        <p:nvPicPr>
          <p:cNvPr id="5" name="Picture 4">
            <a:extLst>
              <a:ext uri="{FF2B5EF4-FFF2-40B4-BE49-F238E27FC236}">
                <a16:creationId xmlns:a16="http://schemas.microsoft.com/office/drawing/2014/main" id="{075A754C-AEE7-540C-EA4D-E9291636280A}"/>
              </a:ext>
            </a:extLst>
          </p:cNvPr>
          <p:cNvPicPr>
            <a:picLocks noChangeAspect="1"/>
          </p:cNvPicPr>
          <p:nvPr/>
        </p:nvPicPr>
        <p:blipFill>
          <a:blip r:embed="rId3"/>
          <a:stretch>
            <a:fillRect/>
          </a:stretch>
        </p:blipFill>
        <p:spPr>
          <a:xfrm>
            <a:off x="1416467" y="2338235"/>
            <a:ext cx="8795090" cy="3425298"/>
          </a:xfrm>
          <a:prstGeom prst="rect">
            <a:avLst/>
          </a:prstGeom>
        </p:spPr>
      </p:pic>
    </p:spTree>
    <p:extLst>
      <p:ext uri="{BB962C8B-B14F-4D97-AF65-F5344CB8AC3E}">
        <p14:creationId xmlns:p14="http://schemas.microsoft.com/office/powerpoint/2010/main" val="537952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Perkembangan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83514" y="1100305"/>
            <a:ext cx="11379527" cy="4467057"/>
          </a:xfrm>
          <a:prstGeom prst="rect">
            <a:avLst/>
          </a:prstGeom>
          <a:noFill/>
        </p:spPr>
        <p:txBody>
          <a:bodyPr wrap="square">
            <a:spAutoFit/>
          </a:bodyPr>
          <a:lstStyle/>
          <a:p>
            <a:pPr>
              <a:lnSpc>
                <a:spcPct val="150000"/>
              </a:lnSpc>
            </a:pPr>
            <a:r>
              <a:rPr lang="sv-SE" sz="2400" dirty="0"/>
              <a:t>Perkembangan adalah perubahan yang terjadi pada kematangan</a:t>
            </a:r>
            <a:r>
              <a:rPr lang="id-ID" sz="2400" dirty="0"/>
              <a:t> </a:t>
            </a:r>
            <a:r>
              <a:rPr lang="sv-SE" sz="2400" dirty="0"/>
              <a:t>seseorang dalam hal berpikir, kecerdasan, bertingkah laku, dan</a:t>
            </a:r>
            <a:r>
              <a:rPr lang="id-ID" sz="2400" dirty="0"/>
              <a:t> </a:t>
            </a:r>
            <a:r>
              <a:rPr lang="sv-SE" sz="2400" dirty="0"/>
              <a:t>keterampilan.</a:t>
            </a:r>
            <a:r>
              <a:rPr lang="id-ID" sz="2400" dirty="0"/>
              <a:t> Perkembangan terjadi sejak</a:t>
            </a:r>
          </a:p>
          <a:p>
            <a:pPr>
              <a:lnSpc>
                <a:spcPct val="150000"/>
              </a:lnSpc>
            </a:pPr>
            <a:r>
              <a:rPr lang="id-ID" sz="2400" dirty="0"/>
              <a:t>kita masih di dalam kandungan sampai akhir hayat. Perkembangan tidak mendominasi pada suatu periode usia. Seiring bertambahnya usia, selama itulah proses perkembangan akan terus berjalan.</a:t>
            </a:r>
          </a:p>
          <a:p>
            <a:pPr>
              <a:lnSpc>
                <a:spcPct val="150000"/>
              </a:lnSpc>
            </a:pPr>
            <a:r>
              <a:rPr lang="id-ID" sz="2400" dirty="0"/>
              <a:t>Pertumbuhan anak remaja selalu diikuti dengan perkembangan yang sejajar. Akan tetapi, ada juga pertumbuhan yang tidak diikuti dengan perkembangan yang baik sehingga membuat kondisi remaja menjadi cacat, seperti cacat fisik atau cacat mental.</a:t>
            </a:r>
            <a:endParaRPr lang="sv-SE" sz="2400" dirty="0"/>
          </a:p>
        </p:txBody>
      </p:sp>
    </p:spTree>
    <p:extLst>
      <p:ext uri="{BB962C8B-B14F-4D97-AF65-F5344CB8AC3E}">
        <p14:creationId xmlns:p14="http://schemas.microsoft.com/office/powerpoint/2010/main" val="676596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3" name="Group 12">
            <a:extLst>
              <a:ext uri="{FF2B5EF4-FFF2-40B4-BE49-F238E27FC236}">
                <a16:creationId xmlns:a16="http://schemas.microsoft.com/office/drawing/2014/main" id="{6FEE153B-6BDE-4898-E115-CECE7A7D8DEE}"/>
              </a:ext>
            </a:extLst>
          </p:cNvPr>
          <p:cNvGrpSpPr/>
          <p:nvPr/>
        </p:nvGrpSpPr>
        <p:grpSpPr>
          <a:xfrm>
            <a:off x="1" y="1459547"/>
            <a:ext cx="5689599" cy="5167145"/>
            <a:chOff x="0" y="1847850"/>
            <a:chExt cx="3769359" cy="3875357"/>
          </a:xfrm>
        </p:grpSpPr>
        <p:sp>
          <p:nvSpPr>
            <p:cNvPr id="14" name="Rectangle 13">
              <a:extLst>
                <a:ext uri="{FF2B5EF4-FFF2-40B4-BE49-F238E27FC236}">
                  <a16:creationId xmlns:a16="http://schemas.microsoft.com/office/drawing/2014/main" id="{67F69885-469D-CDB3-1F2B-3EF4A584598A}"/>
                </a:ext>
              </a:extLst>
            </p:cNvPr>
            <p:cNvSpPr/>
            <p:nvPr/>
          </p:nvSpPr>
          <p:spPr>
            <a:xfrm>
              <a:off x="114886" y="2190750"/>
              <a:ext cx="3654473" cy="3532457"/>
            </a:xfrm>
            <a:prstGeom prst="rect">
              <a:avLst/>
            </a:prstGeom>
            <a:solidFill>
              <a:schemeClr val="bg1">
                <a:lumMod val="95000"/>
              </a:schemeClr>
            </a:solidFill>
          </p:spPr>
          <p:txBody>
            <a:bodyPr wrap="square">
              <a:spAutoFit/>
            </a:bodyPr>
            <a:lstStyle/>
            <a:p>
              <a:pPr marL="423143" indent="-423143" eaLnBrk="0" hangingPunct="0">
                <a:spcBef>
                  <a:spcPts val="800"/>
                </a:spcBef>
                <a:buFont typeface="Wingdings" pitchFamily="2" charset="2"/>
                <a:buChar char="§"/>
              </a:pPr>
              <a:r>
                <a:rPr lang="en-US" sz="1867" dirty="0" err="1">
                  <a:latin typeface="Calibri" pitchFamily="34" charset="0"/>
                  <a:cs typeface="Calibri" pitchFamily="34" charset="0"/>
                </a:rPr>
                <a:t>Mengidentifikasi</a:t>
              </a:r>
              <a:r>
                <a:rPr lang="en-US" sz="1867" dirty="0">
                  <a:latin typeface="Calibri" pitchFamily="34" charset="0"/>
                  <a:cs typeface="Calibri" pitchFamily="34" charset="0"/>
                </a:rPr>
                <a:t> </a:t>
              </a:r>
              <a:r>
                <a:rPr lang="en-US" sz="1867" dirty="0" err="1">
                  <a:latin typeface="Calibri" pitchFamily="34" charset="0"/>
                  <a:cs typeface="Calibri" pitchFamily="34" charset="0"/>
                </a:rPr>
                <a:t>pertumbuhan</a:t>
              </a:r>
              <a:r>
                <a:rPr lang="en-US" sz="1867" dirty="0">
                  <a:latin typeface="Calibri" pitchFamily="34" charset="0"/>
                  <a:cs typeface="Calibri" pitchFamily="34" charset="0"/>
                </a:rPr>
                <a:t>, </a:t>
              </a:r>
              <a:r>
                <a:rPr lang="en-US" sz="1867" dirty="0" err="1">
                  <a:latin typeface="Calibri" pitchFamily="34" charset="0"/>
                  <a:cs typeface="Calibri" pitchFamily="34" charset="0"/>
                </a:rPr>
                <a:t>perkembangan</a:t>
              </a:r>
              <a:r>
                <a:rPr lang="en-US" sz="1867" dirty="0">
                  <a:latin typeface="Calibri" pitchFamily="34" charset="0"/>
                  <a:cs typeface="Calibri" pitchFamily="34" charset="0"/>
                </a:rPr>
                <a:t>, </a:t>
              </a:r>
              <a:r>
                <a:rPr lang="en-US" sz="1867" dirty="0" err="1">
                  <a:latin typeface="Calibri" pitchFamily="34" charset="0"/>
                  <a:cs typeface="Calibri" pitchFamily="34" charset="0"/>
                </a:rPr>
                <a:t>faktor-faktor</a:t>
              </a:r>
              <a:r>
                <a:rPr lang="id-ID" sz="1867" dirty="0">
                  <a:latin typeface="Calibri" pitchFamily="34" charset="0"/>
                  <a:cs typeface="Calibri" pitchFamily="34" charset="0"/>
                </a:rPr>
                <a:t> </a:t>
              </a:r>
              <a:r>
                <a:rPr lang="en-US" sz="1867" dirty="0">
                  <a:latin typeface="Calibri" pitchFamily="34" charset="0"/>
                  <a:cs typeface="Calibri" pitchFamily="34" charset="0"/>
                </a:rPr>
                <a:t>yang </a:t>
              </a:r>
              <a:r>
                <a:rPr lang="en-US" sz="1867" dirty="0" err="1">
                  <a:latin typeface="Calibri" pitchFamily="34" charset="0"/>
                  <a:cs typeface="Calibri" pitchFamily="34" charset="0"/>
                </a:rPr>
                <a:t>memengaruhi</a:t>
              </a:r>
              <a:r>
                <a:rPr lang="en-US" sz="1867" dirty="0">
                  <a:latin typeface="Calibri" pitchFamily="34" charset="0"/>
                  <a:cs typeface="Calibri" pitchFamily="34" charset="0"/>
                </a:rPr>
                <a:t> </a:t>
              </a:r>
              <a:r>
                <a:rPr lang="en-US" sz="1867" dirty="0" err="1">
                  <a:latin typeface="Calibri" pitchFamily="34" charset="0"/>
                  <a:cs typeface="Calibri" pitchFamily="34" charset="0"/>
                </a:rPr>
                <a:t>perubahan</a:t>
              </a:r>
              <a:r>
                <a:rPr lang="en-US" sz="1867" dirty="0">
                  <a:latin typeface="Calibri" pitchFamily="34" charset="0"/>
                  <a:cs typeface="Calibri" pitchFamily="34" charset="0"/>
                </a:rPr>
                <a:t> </a:t>
              </a:r>
              <a:r>
                <a:rPr lang="en-US" sz="1867" dirty="0" err="1">
                  <a:latin typeface="Calibri" pitchFamily="34" charset="0"/>
                  <a:cs typeface="Calibri" pitchFamily="34" charset="0"/>
                </a:rPr>
                <a:t>fisik</a:t>
              </a:r>
              <a:r>
                <a:rPr lang="en-US" sz="1867" dirty="0">
                  <a:latin typeface="Calibri" pitchFamily="34" charset="0"/>
                  <a:cs typeface="Calibri" pitchFamily="34" charset="0"/>
                </a:rPr>
                <a:t> </a:t>
              </a:r>
              <a:r>
                <a:rPr lang="en-US" sz="1867" dirty="0" err="1">
                  <a:latin typeface="Calibri" pitchFamily="34" charset="0"/>
                  <a:cs typeface="Calibri" pitchFamily="34" charset="0"/>
                </a:rPr>
                <a:t>sekunder</a:t>
              </a:r>
              <a:r>
                <a:rPr lang="en-US" sz="1867" dirty="0">
                  <a:latin typeface="Calibri" pitchFamily="34" charset="0"/>
                  <a:cs typeface="Calibri" pitchFamily="34" charset="0"/>
                </a:rPr>
                <a:t>, dan </a:t>
              </a:r>
              <a:r>
                <a:rPr lang="en-US" sz="1867" dirty="0" err="1">
                  <a:latin typeface="Calibri" pitchFamily="34" charset="0"/>
                  <a:cs typeface="Calibri" pitchFamily="34" charset="0"/>
                </a:rPr>
                <a:t>faktor-faktor</a:t>
              </a:r>
              <a:r>
                <a:rPr lang="id-ID" sz="1867" dirty="0">
                  <a:latin typeface="Calibri" pitchFamily="34" charset="0"/>
                  <a:cs typeface="Calibri" pitchFamily="34" charset="0"/>
                </a:rPr>
                <a:t> </a:t>
              </a:r>
              <a:r>
                <a:rPr lang="en-US" sz="1867" dirty="0">
                  <a:latin typeface="Calibri" pitchFamily="34" charset="0"/>
                  <a:cs typeface="Calibri" pitchFamily="34" charset="0"/>
                </a:rPr>
                <a:t>yang </a:t>
              </a:r>
              <a:r>
                <a:rPr lang="en-US" sz="1867" dirty="0" err="1">
                  <a:latin typeface="Calibri" pitchFamily="34" charset="0"/>
                  <a:cs typeface="Calibri" pitchFamily="34" charset="0"/>
                </a:rPr>
                <a:t>memengaruhi</a:t>
              </a:r>
              <a:r>
                <a:rPr lang="en-US" sz="1867" dirty="0">
                  <a:latin typeface="Calibri" pitchFamily="34" charset="0"/>
                  <a:cs typeface="Calibri" pitchFamily="34" charset="0"/>
                </a:rPr>
                <a:t> </a:t>
              </a:r>
              <a:r>
                <a:rPr lang="en-US" sz="1867" dirty="0" err="1">
                  <a:latin typeface="Calibri" pitchFamily="34" charset="0"/>
                  <a:cs typeface="Calibri" pitchFamily="34" charset="0"/>
                </a:rPr>
                <a:t>perubahan</a:t>
              </a:r>
              <a:r>
                <a:rPr lang="en-US" sz="1867" dirty="0">
                  <a:latin typeface="Calibri" pitchFamily="34" charset="0"/>
                  <a:cs typeface="Calibri" pitchFamily="34" charset="0"/>
                </a:rPr>
                <a:t> mental </a:t>
              </a:r>
              <a:r>
                <a:rPr lang="en-US" sz="1867" dirty="0" err="1">
                  <a:latin typeface="Calibri" pitchFamily="34" charset="0"/>
                  <a:cs typeface="Calibri" pitchFamily="34" charset="0"/>
                </a:rPr>
                <a:t>sesuai</a:t>
              </a:r>
              <a:r>
                <a:rPr lang="en-US"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id-ID" sz="1867" dirty="0">
                  <a:latin typeface="Calibri" pitchFamily="34" charset="0"/>
                  <a:cs typeface="Calibri" pitchFamily="34" charset="0"/>
                </a:rPr>
                <a:t> </a:t>
              </a:r>
              <a:r>
                <a:rPr lang="en-US" sz="1867" dirty="0" err="1">
                  <a:latin typeface="Calibri" pitchFamily="34" charset="0"/>
                  <a:cs typeface="Calibri" pitchFamily="34" charset="0"/>
                </a:rPr>
                <a:t>perilaku</a:t>
              </a:r>
              <a:r>
                <a:rPr lang="en-US" sz="1867" dirty="0">
                  <a:latin typeface="Calibri" pitchFamily="34" charset="0"/>
                  <a:cs typeface="Calibri" pitchFamily="34" charset="0"/>
                </a:rPr>
                <a:t> </a:t>
              </a:r>
              <a:r>
                <a:rPr lang="en-US" sz="1867" dirty="0" err="1">
                  <a:latin typeface="Calibri" pitchFamily="34" charset="0"/>
                  <a:cs typeface="Calibri" pitchFamily="34" charset="0"/>
                </a:rPr>
                <a:t>hidup</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a:p>
              <a:pPr marL="423143" indent="-423143" eaLnBrk="0" hangingPunct="0">
                <a:spcBef>
                  <a:spcPts val="800"/>
                </a:spcBef>
                <a:buFont typeface="Wingdings" pitchFamily="2" charset="2"/>
                <a:buChar char="§"/>
              </a:pPr>
              <a:r>
                <a:rPr lang="en-US" sz="1867" dirty="0" err="1">
                  <a:latin typeface="Calibri" pitchFamily="34" charset="0"/>
                  <a:cs typeface="Calibri" pitchFamily="34" charset="0"/>
                </a:rPr>
                <a:t>Menjelaskan</a:t>
              </a:r>
              <a:r>
                <a:rPr lang="en-US" sz="1867" dirty="0">
                  <a:latin typeface="Calibri" pitchFamily="34" charset="0"/>
                  <a:cs typeface="Calibri" pitchFamily="34" charset="0"/>
                </a:rPr>
                <a:t> </a:t>
              </a:r>
              <a:r>
                <a:rPr lang="en-US" sz="1867" dirty="0" err="1">
                  <a:latin typeface="Calibri" pitchFamily="34" charset="0"/>
                  <a:cs typeface="Calibri" pitchFamily="34" charset="0"/>
                </a:rPr>
                <a:t>pertumbuhan</a:t>
              </a:r>
              <a:r>
                <a:rPr lang="en-US" sz="1867" dirty="0">
                  <a:latin typeface="Calibri" pitchFamily="34" charset="0"/>
                  <a:cs typeface="Calibri" pitchFamily="34" charset="0"/>
                </a:rPr>
                <a:t>, </a:t>
              </a:r>
              <a:r>
                <a:rPr lang="en-US" sz="1867" dirty="0" err="1">
                  <a:latin typeface="Calibri" pitchFamily="34" charset="0"/>
                  <a:cs typeface="Calibri" pitchFamily="34" charset="0"/>
                </a:rPr>
                <a:t>perkembangan</a:t>
              </a:r>
              <a:r>
                <a:rPr lang="en-US" sz="1867" dirty="0">
                  <a:latin typeface="Calibri" pitchFamily="34" charset="0"/>
                  <a:cs typeface="Calibri" pitchFamily="34" charset="0"/>
                </a:rPr>
                <a:t>, </a:t>
              </a:r>
              <a:r>
                <a:rPr lang="en-US" sz="1867" dirty="0" err="1">
                  <a:latin typeface="Calibri" pitchFamily="34" charset="0"/>
                  <a:cs typeface="Calibri" pitchFamily="34" charset="0"/>
                </a:rPr>
                <a:t>faktor-faktor</a:t>
              </a:r>
              <a:r>
                <a:rPr lang="en-US" sz="1867" dirty="0">
                  <a:latin typeface="Calibri" pitchFamily="34" charset="0"/>
                  <a:cs typeface="Calibri" pitchFamily="34" charset="0"/>
                </a:rPr>
                <a:t> yang</a:t>
              </a:r>
              <a:r>
                <a:rPr lang="id-ID" sz="1867" dirty="0">
                  <a:latin typeface="Calibri" pitchFamily="34" charset="0"/>
                  <a:cs typeface="Calibri" pitchFamily="34" charset="0"/>
                </a:rPr>
                <a:t> </a:t>
              </a:r>
              <a:r>
                <a:rPr lang="en-US" sz="1867" dirty="0" err="1">
                  <a:latin typeface="Calibri" pitchFamily="34" charset="0"/>
                  <a:cs typeface="Calibri" pitchFamily="34" charset="0"/>
                </a:rPr>
                <a:t>memengaruhi</a:t>
              </a:r>
              <a:r>
                <a:rPr lang="en-US" sz="1867" dirty="0">
                  <a:latin typeface="Calibri" pitchFamily="34" charset="0"/>
                  <a:cs typeface="Calibri" pitchFamily="34" charset="0"/>
                </a:rPr>
                <a:t> </a:t>
              </a:r>
              <a:r>
                <a:rPr lang="en-US" sz="1867" dirty="0" err="1">
                  <a:latin typeface="Calibri" pitchFamily="34" charset="0"/>
                  <a:cs typeface="Calibri" pitchFamily="34" charset="0"/>
                </a:rPr>
                <a:t>perubahan</a:t>
              </a:r>
              <a:r>
                <a:rPr lang="en-US" sz="1867" dirty="0">
                  <a:latin typeface="Calibri" pitchFamily="34" charset="0"/>
                  <a:cs typeface="Calibri" pitchFamily="34" charset="0"/>
                </a:rPr>
                <a:t> </a:t>
              </a:r>
              <a:r>
                <a:rPr lang="en-US" sz="1867" dirty="0" err="1">
                  <a:latin typeface="Calibri" pitchFamily="34" charset="0"/>
                  <a:cs typeface="Calibri" pitchFamily="34" charset="0"/>
                </a:rPr>
                <a:t>fisik</a:t>
              </a:r>
              <a:r>
                <a:rPr lang="en-US" sz="1867" dirty="0">
                  <a:latin typeface="Calibri" pitchFamily="34" charset="0"/>
                  <a:cs typeface="Calibri" pitchFamily="34" charset="0"/>
                </a:rPr>
                <a:t> </a:t>
              </a:r>
              <a:r>
                <a:rPr lang="en-US" sz="1867" dirty="0" err="1">
                  <a:latin typeface="Calibri" pitchFamily="34" charset="0"/>
                  <a:cs typeface="Calibri" pitchFamily="34" charset="0"/>
                </a:rPr>
                <a:t>sekunder</a:t>
              </a:r>
              <a:r>
                <a:rPr lang="en-US" sz="1867" dirty="0">
                  <a:latin typeface="Calibri" pitchFamily="34" charset="0"/>
                  <a:cs typeface="Calibri" pitchFamily="34" charset="0"/>
                </a:rPr>
                <a:t>, dan </a:t>
              </a:r>
              <a:r>
                <a:rPr lang="en-US" sz="1867" dirty="0" err="1">
                  <a:latin typeface="Calibri" pitchFamily="34" charset="0"/>
                  <a:cs typeface="Calibri" pitchFamily="34" charset="0"/>
                </a:rPr>
                <a:t>faktor-faktor</a:t>
              </a:r>
              <a:r>
                <a:rPr lang="en-US" sz="1867" dirty="0">
                  <a:latin typeface="Calibri" pitchFamily="34" charset="0"/>
                  <a:cs typeface="Calibri" pitchFamily="34" charset="0"/>
                </a:rPr>
                <a:t> yang</a:t>
              </a:r>
              <a:r>
                <a:rPr lang="id-ID" sz="1867" dirty="0">
                  <a:latin typeface="Calibri" pitchFamily="34" charset="0"/>
                  <a:cs typeface="Calibri" pitchFamily="34" charset="0"/>
                </a:rPr>
                <a:t> </a:t>
              </a:r>
              <a:r>
                <a:rPr lang="en-US" sz="1867" dirty="0" err="1">
                  <a:latin typeface="Calibri" pitchFamily="34" charset="0"/>
                  <a:cs typeface="Calibri" pitchFamily="34" charset="0"/>
                </a:rPr>
                <a:t>memengaruhi</a:t>
              </a:r>
              <a:r>
                <a:rPr lang="en-US" sz="1867" dirty="0">
                  <a:latin typeface="Calibri" pitchFamily="34" charset="0"/>
                  <a:cs typeface="Calibri" pitchFamily="34" charset="0"/>
                </a:rPr>
                <a:t> </a:t>
              </a:r>
              <a:r>
                <a:rPr lang="en-US" sz="1867" dirty="0" err="1">
                  <a:latin typeface="Calibri" pitchFamily="34" charset="0"/>
                  <a:cs typeface="Calibri" pitchFamily="34" charset="0"/>
                </a:rPr>
                <a:t>perubahan</a:t>
              </a:r>
              <a:r>
                <a:rPr lang="en-US" sz="1867" dirty="0">
                  <a:latin typeface="Calibri" pitchFamily="34" charset="0"/>
                  <a:cs typeface="Calibri" pitchFamily="34" charset="0"/>
                </a:rPr>
                <a:t> mental </a:t>
              </a:r>
              <a:r>
                <a:rPr lang="en-US" sz="1867" dirty="0" err="1">
                  <a:latin typeface="Calibri" pitchFamily="34" charset="0"/>
                  <a:cs typeface="Calibri" pitchFamily="34" charset="0"/>
                </a:rPr>
                <a:t>sesuai</a:t>
              </a:r>
              <a:r>
                <a:rPr lang="en-US"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perilaku</a:t>
              </a:r>
              <a:r>
                <a:rPr lang="id-ID" sz="1867" dirty="0">
                  <a:latin typeface="Calibri" pitchFamily="34" charset="0"/>
                  <a:cs typeface="Calibri" pitchFamily="34" charset="0"/>
                </a:rPr>
                <a:t> </a:t>
              </a:r>
              <a:r>
                <a:rPr lang="en-US" sz="1867" dirty="0" err="1">
                  <a:latin typeface="Calibri" pitchFamily="34" charset="0"/>
                  <a:cs typeface="Calibri" pitchFamily="34" charset="0"/>
                </a:rPr>
                <a:t>hidup</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a:p>
              <a:pPr marL="423143" indent="-423143" eaLnBrk="0" hangingPunct="0">
                <a:spcBef>
                  <a:spcPts val="800"/>
                </a:spcBef>
                <a:buFont typeface="Wingdings" pitchFamily="2" charset="2"/>
                <a:buChar char="§"/>
              </a:pPr>
              <a:r>
                <a:rPr lang="en-US" sz="1867" dirty="0" err="1">
                  <a:latin typeface="Calibri" pitchFamily="34" charset="0"/>
                  <a:cs typeface="Calibri" pitchFamily="34" charset="0"/>
                </a:rPr>
                <a:t>Menjelaskan</a:t>
              </a:r>
              <a:r>
                <a:rPr lang="en-US" sz="1867" dirty="0">
                  <a:latin typeface="Calibri" pitchFamily="34" charset="0"/>
                  <a:cs typeface="Calibri" pitchFamily="34" charset="0"/>
                </a:rPr>
                <a:t> </a:t>
              </a:r>
              <a:r>
                <a:rPr lang="en-US" sz="1867" dirty="0" err="1">
                  <a:latin typeface="Calibri" pitchFamily="34" charset="0"/>
                  <a:cs typeface="Calibri" pitchFamily="34" charset="0"/>
                </a:rPr>
                <a:t>cara</a:t>
              </a:r>
              <a:r>
                <a:rPr lang="en-US" sz="1867" dirty="0">
                  <a:latin typeface="Calibri" pitchFamily="34" charset="0"/>
                  <a:cs typeface="Calibri" pitchFamily="34" charset="0"/>
                </a:rPr>
                <a:t> </a:t>
              </a:r>
              <a:r>
                <a:rPr lang="en-US" sz="1867" dirty="0" err="1">
                  <a:latin typeface="Calibri" pitchFamily="34" charset="0"/>
                  <a:cs typeface="Calibri" pitchFamily="34" charset="0"/>
                </a:rPr>
                <a:t>menerapkan</a:t>
              </a:r>
              <a:r>
                <a:rPr lang="en-US" sz="1867" dirty="0">
                  <a:latin typeface="Calibri" pitchFamily="34" charset="0"/>
                  <a:cs typeface="Calibri" pitchFamily="34" charset="0"/>
                </a:rPr>
                <a:t> </a:t>
              </a:r>
              <a:r>
                <a:rPr lang="en-US" sz="1867" dirty="0" err="1">
                  <a:latin typeface="Calibri" pitchFamily="34" charset="0"/>
                  <a:cs typeface="Calibri" pitchFamily="34" charset="0"/>
                </a:rPr>
                <a:t>pertumbuhan</a:t>
              </a:r>
              <a:r>
                <a:rPr lang="en-US" sz="1867" dirty="0">
                  <a:latin typeface="Calibri" pitchFamily="34" charset="0"/>
                  <a:cs typeface="Calibri" pitchFamily="34" charset="0"/>
                </a:rPr>
                <a:t>, </a:t>
              </a:r>
              <a:r>
                <a:rPr lang="en-US" sz="1867" dirty="0" err="1">
                  <a:latin typeface="Calibri" pitchFamily="34" charset="0"/>
                  <a:cs typeface="Calibri" pitchFamily="34" charset="0"/>
                </a:rPr>
                <a:t>perkembangan</a:t>
              </a:r>
              <a:r>
                <a:rPr lang="en-US" sz="1867" dirty="0">
                  <a:latin typeface="Calibri" pitchFamily="34" charset="0"/>
                  <a:cs typeface="Calibri" pitchFamily="34" charset="0"/>
                </a:rPr>
                <a:t>,</a:t>
              </a:r>
              <a:r>
                <a:rPr lang="id-ID" sz="1867" dirty="0">
                  <a:latin typeface="Calibri" pitchFamily="34" charset="0"/>
                  <a:cs typeface="Calibri" pitchFamily="34" charset="0"/>
                </a:rPr>
                <a:t> </a:t>
              </a:r>
              <a:r>
                <a:rPr lang="en-US" sz="1867" dirty="0" err="1">
                  <a:latin typeface="Calibri" pitchFamily="34" charset="0"/>
                  <a:cs typeface="Calibri" pitchFamily="34" charset="0"/>
                </a:rPr>
                <a:t>faktor-faktor</a:t>
              </a:r>
              <a:r>
                <a:rPr lang="en-US" sz="1867" dirty="0">
                  <a:latin typeface="Calibri" pitchFamily="34" charset="0"/>
                  <a:cs typeface="Calibri" pitchFamily="34" charset="0"/>
                </a:rPr>
                <a:t> yang </a:t>
              </a:r>
              <a:r>
                <a:rPr lang="en-US" sz="1867" dirty="0" err="1">
                  <a:latin typeface="Calibri" pitchFamily="34" charset="0"/>
                  <a:cs typeface="Calibri" pitchFamily="34" charset="0"/>
                </a:rPr>
                <a:t>memengaruhi</a:t>
              </a:r>
              <a:r>
                <a:rPr lang="en-US" sz="1867" dirty="0">
                  <a:latin typeface="Calibri" pitchFamily="34" charset="0"/>
                  <a:cs typeface="Calibri" pitchFamily="34" charset="0"/>
                </a:rPr>
                <a:t> </a:t>
              </a:r>
              <a:r>
                <a:rPr lang="en-US" sz="1867" dirty="0" err="1">
                  <a:latin typeface="Calibri" pitchFamily="34" charset="0"/>
                  <a:cs typeface="Calibri" pitchFamily="34" charset="0"/>
                </a:rPr>
                <a:t>perubahan</a:t>
              </a:r>
              <a:r>
                <a:rPr lang="en-US" sz="1867" dirty="0">
                  <a:latin typeface="Calibri" pitchFamily="34" charset="0"/>
                  <a:cs typeface="Calibri" pitchFamily="34" charset="0"/>
                </a:rPr>
                <a:t> </a:t>
              </a:r>
              <a:r>
                <a:rPr lang="en-US" sz="1867" dirty="0" err="1">
                  <a:latin typeface="Calibri" pitchFamily="34" charset="0"/>
                  <a:cs typeface="Calibri" pitchFamily="34" charset="0"/>
                </a:rPr>
                <a:t>fisik</a:t>
              </a:r>
              <a:r>
                <a:rPr lang="en-US" sz="1867" dirty="0">
                  <a:latin typeface="Calibri" pitchFamily="34" charset="0"/>
                  <a:cs typeface="Calibri" pitchFamily="34" charset="0"/>
                </a:rPr>
                <a:t> </a:t>
              </a:r>
              <a:r>
                <a:rPr lang="en-US" sz="1867" dirty="0" err="1">
                  <a:latin typeface="Calibri" pitchFamily="34" charset="0"/>
                  <a:cs typeface="Calibri" pitchFamily="34" charset="0"/>
                </a:rPr>
                <a:t>sekunder</a:t>
              </a:r>
              <a:r>
                <a:rPr lang="en-US" sz="1867" dirty="0">
                  <a:latin typeface="Calibri" pitchFamily="34" charset="0"/>
                  <a:cs typeface="Calibri" pitchFamily="34" charset="0"/>
                </a:rPr>
                <a:t>,</a:t>
              </a:r>
              <a:r>
                <a:rPr lang="id-ID" sz="1867" dirty="0">
                  <a:latin typeface="Calibri" pitchFamily="34" charset="0"/>
                  <a:cs typeface="Calibri" pitchFamily="34" charset="0"/>
                </a:rPr>
                <a:t> </a:t>
              </a:r>
              <a:r>
                <a:rPr lang="en-US" sz="1867" dirty="0">
                  <a:latin typeface="Calibri" pitchFamily="34" charset="0"/>
                  <a:cs typeface="Calibri" pitchFamily="34" charset="0"/>
                </a:rPr>
                <a:t>dan </a:t>
              </a:r>
              <a:r>
                <a:rPr lang="en-US" sz="1867" dirty="0" err="1">
                  <a:latin typeface="Calibri" pitchFamily="34" charset="0"/>
                  <a:cs typeface="Calibri" pitchFamily="34" charset="0"/>
                </a:rPr>
                <a:t>faktor-faktor</a:t>
              </a:r>
              <a:r>
                <a:rPr lang="en-US" sz="1867" dirty="0">
                  <a:latin typeface="Calibri" pitchFamily="34" charset="0"/>
                  <a:cs typeface="Calibri" pitchFamily="34" charset="0"/>
                </a:rPr>
                <a:t> yang </a:t>
              </a:r>
              <a:r>
                <a:rPr lang="en-US" sz="1867" dirty="0" err="1">
                  <a:latin typeface="Calibri" pitchFamily="34" charset="0"/>
                  <a:cs typeface="Calibri" pitchFamily="34" charset="0"/>
                </a:rPr>
                <a:t>memengaruhi</a:t>
              </a:r>
              <a:r>
                <a:rPr lang="en-US" sz="1867" dirty="0">
                  <a:latin typeface="Calibri" pitchFamily="34" charset="0"/>
                  <a:cs typeface="Calibri" pitchFamily="34" charset="0"/>
                </a:rPr>
                <a:t> </a:t>
              </a:r>
              <a:r>
                <a:rPr lang="en-US" sz="1867" dirty="0" err="1">
                  <a:latin typeface="Calibri" pitchFamily="34" charset="0"/>
                  <a:cs typeface="Calibri" pitchFamily="34" charset="0"/>
                </a:rPr>
                <a:t>perubahan</a:t>
              </a:r>
              <a:r>
                <a:rPr lang="en-US" sz="1867" dirty="0">
                  <a:latin typeface="Calibri" pitchFamily="34" charset="0"/>
                  <a:cs typeface="Calibri" pitchFamily="34" charset="0"/>
                </a:rPr>
                <a:t> mental </a:t>
              </a:r>
              <a:r>
                <a:rPr lang="en-US" sz="1867" dirty="0" err="1">
                  <a:latin typeface="Calibri" pitchFamily="34" charset="0"/>
                  <a:cs typeface="Calibri" pitchFamily="34" charset="0"/>
                </a:rPr>
                <a:t>sesuai</a:t>
              </a:r>
              <a:r>
                <a:rPr lang="id-ID"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perilaku</a:t>
              </a:r>
              <a:r>
                <a:rPr lang="en-US" sz="1867" dirty="0">
                  <a:latin typeface="Calibri" pitchFamily="34" charset="0"/>
                  <a:cs typeface="Calibri" pitchFamily="34" charset="0"/>
                </a:rPr>
                <a:t> </a:t>
              </a:r>
              <a:r>
                <a:rPr lang="en-US" sz="1867" dirty="0" err="1">
                  <a:latin typeface="Calibri" pitchFamily="34" charset="0"/>
                  <a:cs typeface="Calibri" pitchFamily="34" charset="0"/>
                </a:rPr>
                <a:t>hidup</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p:txBody>
        </p:sp>
        <p:sp>
          <p:nvSpPr>
            <p:cNvPr id="15" name="Rectangle 14">
              <a:extLst>
                <a:ext uri="{FF2B5EF4-FFF2-40B4-BE49-F238E27FC236}">
                  <a16:creationId xmlns:a16="http://schemas.microsoft.com/office/drawing/2014/main" id="{07FF821C-D3F7-5AEA-DB3A-2F6E74FA2260}"/>
                </a:ext>
              </a:extLst>
            </p:cNvPr>
            <p:cNvSpPr/>
            <p:nvPr/>
          </p:nvSpPr>
          <p:spPr>
            <a:xfrm>
              <a:off x="0" y="1847850"/>
              <a:ext cx="3769359" cy="3429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8" name="Rectangle 17">
            <a:extLst>
              <a:ext uri="{FF2B5EF4-FFF2-40B4-BE49-F238E27FC236}">
                <a16:creationId xmlns:a16="http://schemas.microsoft.com/office/drawing/2014/main" id="{68897295-FE54-0AEE-AB79-3573DFFCAA8C}"/>
              </a:ext>
            </a:extLst>
          </p:cNvPr>
          <p:cNvSpPr/>
          <p:nvPr/>
        </p:nvSpPr>
        <p:spPr>
          <a:xfrm>
            <a:off x="280816" y="1502400"/>
            <a:ext cx="2352054" cy="379656"/>
          </a:xfrm>
          <a:prstGeom prst="rect">
            <a:avLst/>
          </a:prstGeom>
        </p:spPr>
        <p:txBody>
          <a:bodyPr wrap="none">
            <a:spAutoFit/>
          </a:bodyPr>
          <a:lstStyle/>
          <a:p>
            <a:pPr algn="ctr" eaLnBrk="0" hangingPunct="0"/>
            <a:r>
              <a:rPr lang="en-US" sz="1867" b="1" dirty="0" err="1">
                <a:solidFill>
                  <a:schemeClr val="bg1"/>
                </a:solidFill>
                <a:latin typeface="Calibri" pitchFamily="34" charset="0"/>
                <a:cs typeface="Calibri" pitchFamily="34" charset="0"/>
                <a:sym typeface="Arial" pitchFamily="34" charset="0"/>
              </a:rPr>
              <a:t>Tujuan</a:t>
            </a:r>
            <a:r>
              <a:rPr lang="en-US" sz="1867" b="1" dirty="0">
                <a:solidFill>
                  <a:schemeClr val="bg1"/>
                </a:solidFill>
                <a:latin typeface="Calibri" pitchFamily="34" charset="0"/>
                <a:cs typeface="Calibri" pitchFamily="34" charset="0"/>
                <a:sym typeface="Arial" pitchFamily="34" charset="0"/>
              </a:rPr>
              <a:t> </a:t>
            </a:r>
            <a:r>
              <a:rPr lang="en-US" sz="1867" b="1" dirty="0" err="1">
                <a:solidFill>
                  <a:schemeClr val="bg1"/>
                </a:solidFill>
                <a:latin typeface="Calibri" pitchFamily="34" charset="0"/>
                <a:cs typeface="Calibri" pitchFamily="34" charset="0"/>
                <a:sym typeface="Arial" pitchFamily="34" charset="0"/>
              </a:rPr>
              <a:t>pembelajaran</a:t>
            </a:r>
            <a:r>
              <a:rPr lang="en-US" sz="1867" b="1" dirty="0">
                <a:solidFill>
                  <a:schemeClr val="bg1"/>
                </a:solidFill>
                <a:latin typeface="Calibri" pitchFamily="34" charset="0"/>
                <a:cs typeface="Calibri" pitchFamily="34" charset="0"/>
                <a:sym typeface="Arial" pitchFamily="34" charset="0"/>
              </a:rPr>
              <a:t>:</a:t>
            </a:r>
          </a:p>
        </p:txBody>
      </p:sp>
      <p:sp>
        <p:nvSpPr>
          <p:cNvPr id="23" name="Rectangle 22">
            <a:extLst>
              <a:ext uri="{FF2B5EF4-FFF2-40B4-BE49-F238E27FC236}">
                <a16:creationId xmlns:a16="http://schemas.microsoft.com/office/drawing/2014/main" id="{7FBBA305-3565-C5E0-923D-9A9AAF449CA7}"/>
              </a:ext>
            </a:extLst>
          </p:cNvPr>
          <p:cNvSpPr/>
          <p:nvPr/>
        </p:nvSpPr>
        <p:spPr>
          <a:xfrm>
            <a:off x="9722574" y="5157678"/>
            <a:ext cx="1970412" cy="276999"/>
          </a:xfrm>
          <a:prstGeom prst="rect">
            <a:avLst/>
          </a:prstGeom>
          <a:solidFill>
            <a:schemeClr val="bg1">
              <a:alpha val="54000"/>
            </a:schemeClr>
          </a:solidFill>
        </p:spPr>
        <p:txBody>
          <a:bodyPr wrap="none">
            <a:spAutoFit/>
          </a:bodyPr>
          <a:lstStyle/>
          <a:p>
            <a:pPr algn="r"/>
            <a:r>
              <a:rPr lang="en-US" sz="1200" dirty="0" err="1">
                <a:latin typeface="Arial" pitchFamily="34" charset="0"/>
                <a:cs typeface="Arial" pitchFamily="34" charset="0"/>
              </a:rPr>
              <a:t>Sumber</a:t>
            </a:r>
            <a:r>
              <a:rPr lang="en-US" sz="1200" dirty="0">
                <a:latin typeface="Arial" pitchFamily="34" charset="0"/>
                <a:cs typeface="Arial" pitchFamily="34" charset="0"/>
              </a:rPr>
              <a:t>: </a:t>
            </a:r>
            <a:r>
              <a:rPr lang="id-ID" sz="1200" i="1" dirty="0">
                <a:latin typeface="Arial" pitchFamily="34" charset="0"/>
                <a:cs typeface="Arial" pitchFamily="34" charset="0"/>
              </a:rPr>
              <a:t>shutterstock.com</a:t>
            </a:r>
            <a:endParaRPr lang="en-US" sz="1200" i="1" dirty="0">
              <a:latin typeface="Arial" pitchFamily="34" charset="0"/>
              <a:cs typeface="Arial" pitchFamily="34" charset="0"/>
            </a:endParaRPr>
          </a:p>
        </p:txBody>
      </p:sp>
      <p:pic>
        <p:nvPicPr>
          <p:cNvPr id="24" name="Picture 23">
            <a:extLst>
              <a:ext uri="{FF2B5EF4-FFF2-40B4-BE49-F238E27FC236}">
                <a16:creationId xmlns:a16="http://schemas.microsoft.com/office/drawing/2014/main" id="{09F443B1-E9A5-4059-6FCA-51378C1FA5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189483" y="1552575"/>
            <a:ext cx="5284435" cy="3522956"/>
          </a:xfrm>
          <a:prstGeom prst="rect">
            <a:avLst/>
          </a:prstGeom>
          <a:ln>
            <a:noFill/>
          </a:ln>
          <a:effectLst>
            <a:outerShdw blurRad="292100" dist="139700" dir="2700000" algn="tl" rotWithShape="0">
              <a:srgbClr val="333333">
                <a:alpha val="65000"/>
              </a:srgbClr>
            </a:outerShdw>
          </a:effectLst>
        </p:spPr>
      </p:pic>
      <p:grpSp>
        <p:nvGrpSpPr>
          <p:cNvPr id="16" name="Group 15">
            <a:extLst>
              <a:ext uri="{FF2B5EF4-FFF2-40B4-BE49-F238E27FC236}">
                <a16:creationId xmlns:a16="http://schemas.microsoft.com/office/drawing/2014/main" id="{B168A93E-86B8-3FAA-87A5-3BD7439D8094}"/>
              </a:ext>
            </a:extLst>
          </p:cNvPr>
          <p:cNvGrpSpPr/>
          <p:nvPr/>
        </p:nvGrpSpPr>
        <p:grpSpPr>
          <a:xfrm>
            <a:off x="749079" y="112862"/>
            <a:ext cx="1212868" cy="1228567"/>
            <a:chOff x="4340143" y="1954100"/>
            <a:chExt cx="1428751" cy="1447246"/>
          </a:xfrm>
        </p:grpSpPr>
        <p:pic>
          <p:nvPicPr>
            <p:cNvPr id="17" name="Picture 2" descr="E:\ELISA\ERLANGGA LISA\2017\TEMPLATE PPT\SMP Penjaskes Orkes (K13N)\untuk BAB penjas.png">
              <a:extLst>
                <a:ext uri="{FF2B5EF4-FFF2-40B4-BE49-F238E27FC236}">
                  <a16:creationId xmlns:a16="http://schemas.microsoft.com/office/drawing/2014/main" id="{B1DD3B43-9CE8-0C73-D077-161334680A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0143" y="1954100"/>
              <a:ext cx="1428751" cy="1447246"/>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AAA3EBF4-01C9-6C86-52CC-5B370053982A}"/>
                </a:ext>
              </a:extLst>
            </p:cNvPr>
            <p:cNvSpPr/>
            <p:nvPr/>
          </p:nvSpPr>
          <p:spPr>
            <a:xfrm>
              <a:off x="4505453" y="2200668"/>
              <a:ext cx="1068128" cy="978910"/>
            </a:xfrm>
            <a:prstGeom prst="rect">
              <a:avLst/>
            </a:prstGeom>
          </p:spPr>
          <p:txBody>
            <a:bodyPr wrap="square">
              <a:spAutoFit/>
            </a:bodyPr>
            <a:lstStyle/>
            <a:p>
              <a:pPr algn="ctr"/>
              <a:r>
                <a:rPr lang="en-US" sz="2400" b="1" dirty="0">
                  <a:solidFill>
                    <a:schemeClr val="bg1"/>
                  </a:solidFill>
                </a:rPr>
                <a:t>BAB </a:t>
              </a:r>
            </a:p>
            <a:p>
              <a:pPr algn="ctr"/>
              <a:r>
                <a:rPr lang="id-ID" sz="2400" b="1" dirty="0">
                  <a:solidFill>
                    <a:schemeClr val="bg1"/>
                  </a:solidFill>
                </a:rPr>
                <a:t>11</a:t>
              </a:r>
              <a:endParaRPr lang="en-US" sz="2400" b="1" dirty="0">
                <a:solidFill>
                  <a:schemeClr val="bg1"/>
                </a:solidFill>
              </a:endParaRPr>
            </a:p>
          </p:txBody>
        </p:sp>
      </p:grpSp>
      <p:sp>
        <p:nvSpPr>
          <p:cNvPr id="26" name="TextBox 25">
            <a:extLst>
              <a:ext uri="{FF2B5EF4-FFF2-40B4-BE49-F238E27FC236}">
                <a16:creationId xmlns:a16="http://schemas.microsoft.com/office/drawing/2014/main" id="{01D14513-D95B-4F3F-2655-8207EA961F7E}"/>
              </a:ext>
            </a:extLst>
          </p:cNvPr>
          <p:cNvSpPr txBox="1"/>
          <p:nvPr/>
        </p:nvSpPr>
        <p:spPr>
          <a:xfrm>
            <a:off x="1858850" y="468006"/>
            <a:ext cx="5527746" cy="7807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85568" tIns="142783" rIns="285568" bIns="142783" rtlCol="0">
            <a:spAutoFit/>
          </a:bodyPr>
          <a:lstStyle/>
          <a:p>
            <a:r>
              <a:rPr lang="id-ID" sz="3200" b="1" dirty="0">
                <a:solidFill>
                  <a:srgbClr val="7030A0"/>
                </a:solidFill>
                <a:latin typeface="Calibri" pitchFamily="34" charset="0"/>
                <a:cs typeface="Calibri" pitchFamily="34" charset="0"/>
              </a:rPr>
              <a:t>Pola Perilaku Hidup Sehat</a:t>
            </a:r>
            <a:endParaRPr lang="en-US" sz="3200" b="1" dirty="0">
              <a:solidFill>
                <a:srgbClr val="7030A0"/>
              </a:solidFill>
              <a:latin typeface="Calibri" pitchFamily="34" charset="0"/>
              <a:cs typeface="Calibri" pitchFamily="34" charset="0"/>
            </a:endParaRPr>
          </a:p>
        </p:txBody>
      </p:sp>
    </p:spTree>
    <p:extLst>
      <p:ext uri="{BB962C8B-B14F-4D97-AF65-F5344CB8AC3E}">
        <p14:creationId xmlns:p14="http://schemas.microsoft.com/office/powerpoint/2010/main" val="2292589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Perkembangan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83514" y="1100305"/>
            <a:ext cx="11379527" cy="3359061"/>
          </a:xfrm>
          <a:prstGeom prst="rect">
            <a:avLst/>
          </a:prstGeom>
          <a:noFill/>
        </p:spPr>
        <p:txBody>
          <a:bodyPr wrap="square">
            <a:spAutoFit/>
          </a:bodyPr>
          <a:lstStyle/>
          <a:p>
            <a:pPr>
              <a:lnSpc>
                <a:spcPct val="150000"/>
              </a:lnSpc>
            </a:pPr>
            <a:r>
              <a:rPr lang="sv-SE" sz="2400" dirty="0"/>
              <a:t>Para pakar mengelompokkan perkembangan remaja menjadi</a:t>
            </a:r>
            <a:r>
              <a:rPr lang="id-ID" sz="2400" dirty="0"/>
              <a:t> </a:t>
            </a:r>
            <a:r>
              <a:rPr lang="sv-SE" sz="2400" dirty="0"/>
              <a:t>beberapa macam, antara lain sebagai berikut. </a:t>
            </a:r>
            <a:endParaRPr lang="id-ID" sz="2400" dirty="0"/>
          </a:p>
          <a:p>
            <a:pPr>
              <a:lnSpc>
                <a:spcPct val="150000"/>
              </a:lnSpc>
            </a:pPr>
            <a:r>
              <a:rPr lang="sv-SE" sz="2400" dirty="0"/>
              <a:t>1) Perkembangan biologis</a:t>
            </a:r>
          </a:p>
          <a:p>
            <a:pPr>
              <a:lnSpc>
                <a:spcPct val="150000"/>
              </a:lnSpc>
            </a:pPr>
            <a:r>
              <a:rPr lang="sv-SE" sz="2400" dirty="0"/>
              <a:t>Perubahan fisik pada anak remaja merupakan hasil aktivitas</a:t>
            </a:r>
            <a:r>
              <a:rPr lang="id-ID" sz="2400" dirty="0"/>
              <a:t> </a:t>
            </a:r>
            <a:r>
              <a:rPr lang="sv-SE" sz="2400" dirty="0"/>
              <a:t>hormonal di bawah pengaruh sistem saraf pusat. Perubahan</a:t>
            </a:r>
            <a:r>
              <a:rPr lang="id-ID" sz="2400" dirty="0"/>
              <a:t> </a:t>
            </a:r>
            <a:r>
              <a:rPr lang="sv-SE" sz="2400" dirty="0"/>
              <a:t>fisik yang sangat jelas tampak pada pertumbuhan peningkatan</a:t>
            </a:r>
            <a:r>
              <a:rPr lang="id-ID" sz="2400" dirty="0"/>
              <a:t> </a:t>
            </a:r>
            <a:r>
              <a:rPr lang="sv-SE" sz="2400" dirty="0"/>
              <a:t>fisik dan perkembangan karakteristik seks sekunder.</a:t>
            </a:r>
          </a:p>
        </p:txBody>
      </p:sp>
    </p:spTree>
    <p:extLst>
      <p:ext uri="{BB962C8B-B14F-4D97-AF65-F5344CB8AC3E}">
        <p14:creationId xmlns:p14="http://schemas.microsoft.com/office/powerpoint/2010/main" val="1984122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Perkembangan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83514" y="1100305"/>
            <a:ext cx="11379527" cy="4467057"/>
          </a:xfrm>
          <a:prstGeom prst="rect">
            <a:avLst/>
          </a:prstGeom>
          <a:noFill/>
        </p:spPr>
        <p:txBody>
          <a:bodyPr wrap="square">
            <a:spAutoFit/>
          </a:bodyPr>
          <a:lstStyle/>
          <a:p>
            <a:pPr>
              <a:lnSpc>
                <a:spcPct val="150000"/>
              </a:lnSpc>
            </a:pPr>
            <a:r>
              <a:rPr lang="sv-SE" sz="2400" dirty="0"/>
              <a:t>2) Perkembangan psikologis</a:t>
            </a:r>
          </a:p>
          <a:p>
            <a:pPr>
              <a:lnSpc>
                <a:spcPct val="150000"/>
              </a:lnSpc>
            </a:pPr>
            <a:r>
              <a:rPr lang="sv-SE" sz="2400" dirty="0"/>
              <a:t>Teori psikososial tradisional menganggap bahwa perkembangan</a:t>
            </a:r>
            <a:r>
              <a:rPr lang="id-ID" sz="2400" dirty="0"/>
              <a:t> </a:t>
            </a:r>
            <a:r>
              <a:rPr lang="sv-SE" sz="2400" dirty="0"/>
              <a:t>pada masa remaja menghasilkan terbentuknya identitas. Pada</a:t>
            </a:r>
            <a:r>
              <a:rPr lang="id-ID" sz="2400" dirty="0"/>
              <a:t> </a:t>
            </a:r>
            <a:r>
              <a:rPr lang="sv-SE" sz="2400" dirty="0"/>
              <a:t>masa remaja, mereka mulai melihat dirinya sebagai individu</a:t>
            </a:r>
            <a:r>
              <a:rPr lang="id-ID" sz="2400" dirty="0"/>
              <a:t> </a:t>
            </a:r>
            <a:r>
              <a:rPr lang="sv-SE" sz="2400" dirty="0"/>
              <a:t>yang lain.</a:t>
            </a:r>
          </a:p>
          <a:p>
            <a:pPr>
              <a:lnSpc>
                <a:spcPct val="150000"/>
              </a:lnSpc>
            </a:pPr>
            <a:r>
              <a:rPr lang="sv-SE" sz="2400" dirty="0"/>
              <a:t>3) Perkembangan kognitif</a:t>
            </a:r>
          </a:p>
          <a:p>
            <a:pPr>
              <a:lnSpc>
                <a:spcPct val="150000"/>
              </a:lnSpc>
            </a:pPr>
            <a:r>
              <a:rPr lang="sv-SE" sz="2400" dirty="0"/>
              <a:t>Berpikir kognitif mencapai puncaknya pada kemampuan berpikir</a:t>
            </a:r>
            <a:r>
              <a:rPr lang="id-ID" sz="2400" dirty="0"/>
              <a:t> </a:t>
            </a:r>
            <a:r>
              <a:rPr lang="sv-SE" sz="2400" dirty="0"/>
              <a:t>abstrak. Anak remaja tidak lagi dibatasi dengan kenyataan dan</a:t>
            </a:r>
            <a:r>
              <a:rPr lang="id-ID" sz="2400" dirty="0"/>
              <a:t> </a:t>
            </a:r>
            <a:r>
              <a:rPr lang="sv-SE" sz="2400" dirty="0"/>
              <a:t>aktual yang merupakan ciri periode konkret. Anak remaja juga</a:t>
            </a:r>
            <a:r>
              <a:rPr lang="id-ID" sz="2400" dirty="0"/>
              <a:t> </a:t>
            </a:r>
            <a:r>
              <a:rPr lang="sv-SE" sz="2400" dirty="0"/>
              <a:t>memperhatikan kemungkinan yang akan terjadi.</a:t>
            </a:r>
          </a:p>
        </p:txBody>
      </p:sp>
    </p:spTree>
    <p:extLst>
      <p:ext uri="{BB962C8B-B14F-4D97-AF65-F5344CB8AC3E}">
        <p14:creationId xmlns:p14="http://schemas.microsoft.com/office/powerpoint/2010/main" val="1433547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Perkembangan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83514" y="1100305"/>
            <a:ext cx="11379527" cy="4467057"/>
          </a:xfrm>
          <a:prstGeom prst="rect">
            <a:avLst/>
          </a:prstGeom>
          <a:noFill/>
        </p:spPr>
        <p:txBody>
          <a:bodyPr wrap="square">
            <a:spAutoFit/>
          </a:bodyPr>
          <a:lstStyle/>
          <a:p>
            <a:pPr>
              <a:lnSpc>
                <a:spcPct val="150000"/>
              </a:lnSpc>
            </a:pPr>
            <a:r>
              <a:rPr lang="sv-SE" sz="2400" dirty="0"/>
              <a:t>2) Perkembangan psikologis</a:t>
            </a:r>
          </a:p>
          <a:p>
            <a:pPr>
              <a:lnSpc>
                <a:spcPct val="150000"/>
              </a:lnSpc>
            </a:pPr>
            <a:r>
              <a:rPr lang="sv-SE" sz="2400" dirty="0"/>
              <a:t>Teori psikososial tradisional menganggap bahwa perkembangan</a:t>
            </a:r>
            <a:r>
              <a:rPr lang="id-ID" sz="2400" dirty="0"/>
              <a:t> </a:t>
            </a:r>
            <a:r>
              <a:rPr lang="sv-SE" sz="2400" dirty="0"/>
              <a:t>pada masa remaja menghasilkan terbentuknya identitas. Pada</a:t>
            </a:r>
            <a:r>
              <a:rPr lang="id-ID" sz="2400" dirty="0"/>
              <a:t> </a:t>
            </a:r>
            <a:r>
              <a:rPr lang="sv-SE" sz="2400" dirty="0"/>
              <a:t>masa remaja, mereka mulai melihat dirinya sebagai individu</a:t>
            </a:r>
            <a:r>
              <a:rPr lang="id-ID" sz="2400" dirty="0"/>
              <a:t> </a:t>
            </a:r>
            <a:r>
              <a:rPr lang="sv-SE" sz="2400" dirty="0"/>
              <a:t>yang lain.</a:t>
            </a:r>
          </a:p>
          <a:p>
            <a:pPr>
              <a:lnSpc>
                <a:spcPct val="150000"/>
              </a:lnSpc>
            </a:pPr>
            <a:r>
              <a:rPr lang="sv-SE" sz="2400" dirty="0"/>
              <a:t>3) Perkembangan kognitif</a:t>
            </a:r>
          </a:p>
          <a:p>
            <a:pPr>
              <a:lnSpc>
                <a:spcPct val="150000"/>
              </a:lnSpc>
            </a:pPr>
            <a:r>
              <a:rPr lang="sv-SE" sz="2400" dirty="0"/>
              <a:t>Berpikir kognitif mencapai puncaknya pada kemampuan berpikir</a:t>
            </a:r>
            <a:r>
              <a:rPr lang="id-ID" sz="2400" dirty="0"/>
              <a:t> </a:t>
            </a:r>
            <a:r>
              <a:rPr lang="sv-SE" sz="2400" dirty="0"/>
              <a:t>abstrak. Anak remaja tidak lagi dibatasi dengan kenyataan dan</a:t>
            </a:r>
            <a:r>
              <a:rPr lang="id-ID" sz="2400" dirty="0"/>
              <a:t> </a:t>
            </a:r>
            <a:r>
              <a:rPr lang="sv-SE" sz="2400" dirty="0"/>
              <a:t>aktual yang merupakan ciri periode konkret. Anak remaja juga</a:t>
            </a:r>
            <a:r>
              <a:rPr lang="id-ID" sz="2400" dirty="0"/>
              <a:t> </a:t>
            </a:r>
            <a:r>
              <a:rPr lang="sv-SE" sz="2400" dirty="0"/>
              <a:t>memperhatikan kemungkinan yang akan terjadi.</a:t>
            </a:r>
          </a:p>
        </p:txBody>
      </p:sp>
    </p:spTree>
    <p:extLst>
      <p:ext uri="{BB962C8B-B14F-4D97-AF65-F5344CB8AC3E}">
        <p14:creationId xmlns:p14="http://schemas.microsoft.com/office/powerpoint/2010/main" val="1745567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Perkembangan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83514" y="1100305"/>
            <a:ext cx="11379527" cy="3913059"/>
          </a:xfrm>
          <a:prstGeom prst="rect">
            <a:avLst/>
          </a:prstGeom>
          <a:noFill/>
        </p:spPr>
        <p:txBody>
          <a:bodyPr wrap="square">
            <a:spAutoFit/>
          </a:bodyPr>
          <a:lstStyle/>
          <a:p>
            <a:pPr>
              <a:lnSpc>
                <a:spcPct val="150000"/>
              </a:lnSpc>
            </a:pPr>
            <a:r>
              <a:rPr lang="sv-SE" sz="2400" dirty="0"/>
              <a:t>4) Perkembangan moral</a:t>
            </a:r>
          </a:p>
          <a:p>
            <a:pPr>
              <a:lnSpc>
                <a:spcPct val="150000"/>
              </a:lnSpc>
            </a:pPr>
            <a:r>
              <a:rPr lang="sv-SE" sz="2400" dirty="0"/>
              <a:t>Anak yang lebih muda hanya dapat menerima keputusan atau</a:t>
            </a:r>
            <a:r>
              <a:rPr lang="id-ID" sz="2400" dirty="0"/>
              <a:t> </a:t>
            </a:r>
            <a:r>
              <a:rPr lang="sv-SE" sz="2400" dirty="0"/>
              <a:t>sudut pandang orang dewasa. Berbeda dengan anak remaja,</a:t>
            </a:r>
            <a:r>
              <a:rPr lang="id-ID" sz="2400" dirty="0"/>
              <a:t> </a:t>
            </a:r>
            <a:r>
              <a:rPr lang="sv-SE" sz="2400" dirty="0"/>
              <a:t>mereka harus mengganti seperangkat moral dan nilai untuk</a:t>
            </a:r>
            <a:r>
              <a:rPr lang="id-ID" sz="2400" dirty="0"/>
              <a:t> </a:t>
            </a:r>
            <a:r>
              <a:rPr lang="sv-SE" sz="2400" dirty="0"/>
              <a:t>memperoleh otonomi dari orang dewasa.</a:t>
            </a:r>
            <a:endParaRPr lang="id-ID" sz="2400" dirty="0"/>
          </a:p>
          <a:p>
            <a:pPr>
              <a:lnSpc>
                <a:spcPct val="150000"/>
              </a:lnSpc>
            </a:pPr>
            <a:r>
              <a:rPr lang="sv-SE" sz="2400" dirty="0"/>
              <a:t>5) Perkembangan spiritual</a:t>
            </a:r>
          </a:p>
          <a:p>
            <a:pPr>
              <a:lnSpc>
                <a:spcPct val="150000"/>
              </a:lnSpc>
            </a:pPr>
            <a:r>
              <a:rPr lang="sv-SE" sz="2400" dirty="0"/>
              <a:t>Anak remaja mampu memahami konsep abstrak dan</a:t>
            </a:r>
            <a:r>
              <a:rPr lang="id-ID" sz="2400" dirty="0"/>
              <a:t> </a:t>
            </a:r>
            <a:r>
              <a:rPr lang="sv-SE" sz="2400" dirty="0"/>
              <a:t>menginterpretasikan analogi serta simbol-simbol. Mereka</a:t>
            </a:r>
            <a:r>
              <a:rPr lang="id-ID" sz="2400" dirty="0"/>
              <a:t> </a:t>
            </a:r>
            <a:r>
              <a:rPr lang="sv-SE" sz="2400" dirty="0"/>
              <a:t>mampu berempati, berfilosofi, dan berpikir secara logis.</a:t>
            </a:r>
          </a:p>
        </p:txBody>
      </p:sp>
    </p:spTree>
    <p:extLst>
      <p:ext uri="{BB962C8B-B14F-4D97-AF65-F5344CB8AC3E}">
        <p14:creationId xmlns:p14="http://schemas.microsoft.com/office/powerpoint/2010/main" val="9167410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Perkembangan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83514" y="1100305"/>
            <a:ext cx="6209172" cy="3913059"/>
          </a:xfrm>
          <a:prstGeom prst="rect">
            <a:avLst/>
          </a:prstGeom>
          <a:noFill/>
        </p:spPr>
        <p:txBody>
          <a:bodyPr wrap="square">
            <a:spAutoFit/>
          </a:bodyPr>
          <a:lstStyle/>
          <a:p>
            <a:pPr>
              <a:lnSpc>
                <a:spcPct val="150000"/>
              </a:lnSpc>
            </a:pPr>
            <a:r>
              <a:rPr lang="sv-SE" sz="2400" dirty="0"/>
              <a:t>6) Perkembangan sosial</a:t>
            </a:r>
          </a:p>
          <a:p>
            <a:pPr>
              <a:lnSpc>
                <a:spcPct val="150000"/>
              </a:lnSpc>
            </a:pPr>
            <a:r>
              <a:rPr lang="sv-SE" sz="2400" dirty="0"/>
              <a:t>Anak remaja harus membebaskan diri mereka dari dominasi</a:t>
            </a:r>
            <a:r>
              <a:rPr lang="id-ID" sz="2400" dirty="0"/>
              <a:t> </a:t>
            </a:r>
            <a:r>
              <a:rPr lang="sv-SE" sz="2400" dirty="0"/>
              <a:t>keluarga dan menetapkan sebuah identitas yang mandiri dari</a:t>
            </a:r>
            <a:r>
              <a:rPr lang="id-ID" sz="2400" dirty="0"/>
              <a:t> </a:t>
            </a:r>
            <a:r>
              <a:rPr lang="sv-SE" sz="2400" dirty="0"/>
              <a:t>kewenangan keluarga. Masa remaja adalah masa dengan</a:t>
            </a:r>
            <a:r>
              <a:rPr lang="id-ID" sz="2400" dirty="0"/>
              <a:t> </a:t>
            </a:r>
            <a:r>
              <a:rPr lang="sv-SE" sz="2400" dirty="0"/>
              <a:t>kemampuan bersosialisasi yang kuat terhadap teman dekat</a:t>
            </a:r>
            <a:r>
              <a:rPr lang="id-ID" sz="2400" dirty="0"/>
              <a:t> </a:t>
            </a:r>
            <a:r>
              <a:rPr lang="sv-SE" sz="2400" dirty="0"/>
              <a:t>dan teman sebaya.</a:t>
            </a:r>
          </a:p>
        </p:txBody>
      </p:sp>
      <p:pic>
        <p:nvPicPr>
          <p:cNvPr id="3" name="Picture 2">
            <a:extLst>
              <a:ext uri="{FF2B5EF4-FFF2-40B4-BE49-F238E27FC236}">
                <a16:creationId xmlns:a16="http://schemas.microsoft.com/office/drawing/2014/main" id="{00EB02FD-E08F-38DF-0E5C-DBEFAA9695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6274" y="1698118"/>
            <a:ext cx="4761048" cy="31740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ectangle 7">
            <a:extLst>
              <a:ext uri="{FF2B5EF4-FFF2-40B4-BE49-F238E27FC236}">
                <a16:creationId xmlns:a16="http://schemas.microsoft.com/office/drawing/2014/main" id="{EE941772-3195-0485-AF9A-DE2EEEBB3E8F}"/>
              </a:ext>
            </a:extLst>
          </p:cNvPr>
          <p:cNvSpPr/>
          <p:nvPr/>
        </p:nvSpPr>
        <p:spPr>
          <a:xfrm>
            <a:off x="9622791" y="4991645"/>
            <a:ext cx="2034531" cy="276999"/>
          </a:xfrm>
          <a:prstGeom prst="rect">
            <a:avLst/>
          </a:prstGeom>
          <a:solidFill>
            <a:schemeClr val="bg1">
              <a:alpha val="54000"/>
            </a:schemeClr>
          </a:solidFill>
        </p:spPr>
        <p:txBody>
          <a:bodyPr wrap="none">
            <a:spAutoFit/>
          </a:bodyPr>
          <a:lstStyle/>
          <a:p>
            <a:pPr algn="r"/>
            <a:r>
              <a:rPr lang="en-US" sz="1200" dirty="0" err="1">
                <a:latin typeface="Arial" pitchFamily="34" charset="0"/>
                <a:cs typeface="Arial" pitchFamily="34" charset="0"/>
              </a:rPr>
              <a:t>Sumber</a:t>
            </a:r>
            <a:r>
              <a:rPr lang="en-US" sz="1200" dirty="0">
                <a:latin typeface="Arial" pitchFamily="34" charset="0"/>
                <a:cs typeface="Arial" pitchFamily="34" charset="0"/>
              </a:rPr>
              <a:t>: </a:t>
            </a:r>
            <a:r>
              <a:rPr lang="id-ID" sz="1200" i="1" dirty="0">
                <a:latin typeface="Arial" pitchFamily="34" charset="0"/>
                <a:cs typeface="Arial" pitchFamily="34" charset="0"/>
              </a:rPr>
              <a:t>dokumen penerbit</a:t>
            </a:r>
            <a:endParaRPr lang="en-US" sz="1200" i="1" dirty="0">
              <a:latin typeface="Arial" pitchFamily="34" charset="0"/>
              <a:cs typeface="Arial" pitchFamily="34" charset="0"/>
            </a:endParaRPr>
          </a:p>
        </p:txBody>
      </p:sp>
    </p:spTree>
    <p:extLst>
      <p:ext uri="{BB962C8B-B14F-4D97-AF65-F5344CB8AC3E}">
        <p14:creationId xmlns:p14="http://schemas.microsoft.com/office/powerpoint/2010/main" val="2840243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7987764" cy="1323632"/>
          </a:xfrm>
          <a:prstGeom prst="rect">
            <a:avLst/>
          </a:prstGeom>
        </p:spPr>
        <p:txBody>
          <a:bodyPr wrap="square">
            <a:spAutoFit/>
          </a:bodyPr>
          <a:lstStyle/>
          <a:p>
            <a:pPr marL="360363" indent="-360363"/>
            <a:r>
              <a:rPr lang="id-ID" sz="2667" b="1" dirty="0">
                <a:solidFill>
                  <a:srgbClr val="7030A0"/>
                </a:solidFill>
                <a:latin typeface="Arial" panose="020B0604020202020204" pitchFamily="34" charset="0"/>
                <a:cs typeface="Arial" panose="020B0604020202020204" pitchFamily="34" charset="0"/>
              </a:rPr>
              <a:t>3. </a:t>
            </a:r>
            <a:r>
              <a:rPr lang="nb-NO" sz="2667" b="1" dirty="0">
                <a:solidFill>
                  <a:srgbClr val="7030A0"/>
                </a:solidFill>
                <a:latin typeface="Arial" panose="020B0604020202020204" pitchFamily="34" charset="0"/>
                <a:cs typeface="Arial" panose="020B0604020202020204" pitchFamily="34" charset="0"/>
              </a:rPr>
              <a:t>Faktor-Faktor yang Memengaruhi Perubahan Fisik Primer</a:t>
            </a:r>
            <a:r>
              <a:rPr lang="id-ID" sz="2667" b="1" dirty="0">
                <a:solidFill>
                  <a:srgbClr val="7030A0"/>
                </a:solidFill>
                <a:latin typeface="Arial" panose="020B0604020202020204" pitchFamily="34" charset="0"/>
                <a:cs typeface="Arial" panose="020B0604020202020204" pitchFamily="34" charset="0"/>
              </a:rPr>
              <a:t> </a:t>
            </a:r>
            <a:r>
              <a:rPr lang="nb-NO" sz="2667" b="1" dirty="0">
                <a:solidFill>
                  <a:srgbClr val="7030A0"/>
                </a:solidFill>
                <a:latin typeface="Arial" panose="020B0604020202020204" pitchFamily="34" charset="0"/>
                <a:cs typeface="Arial" panose="020B0604020202020204" pitchFamily="34" charset="0"/>
              </a:rPr>
              <a:t>dan Sekunder</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35031" y="1731370"/>
            <a:ext cx="11379527" cy="3359061"/>
          </a:xfrm>
          <a:prstGeom prst="rect">
            <a:avLst/>
          </a:prstGeom>
          <a:noFill/>
        </p:spPr>
        <p:txBody>
          <a:bodyPr wrap="square">
            <a:spAutoFit/>
          </a:bodyPr>
          <a:lstStyle/>
          <a:p>
            <a:pPr>
              <a:lnSpc>
                <a:spcPct val="150000"/>
              </a:lnSpc>
            </a:pPr>
            <a:r>
              <a:rPr lang="sv-SE" sz="2400" i="1" dirty="0">
                <a:solidFill>
                  <a:srgbClr val="7030A0"/>
                </a:solidFill>
              </a:rPr>
              <a:t>Perubahan fisik primer </a:t>
            </a:r>
            <a:endParaRPr lang="id-ID" sz="2400" i="1" dirty="0">
              <a:solidFill>
                <a:srgbClr val="7030A0"/>
              </a:solidFill>
            </a:endParaRPr>
          </a:p>
          <a:p>
            <a:pPr>
              <a:lnSpc>
                <a:spcPct val="150000"/>
              </a:lnSpc>
            </a:pPr>
            <a:r>
              <a:rPr lang="sv-SE" sz="2400" dirty="0"/>
              <a:t>Perubahan fisik primer pada anak remaja pubertas ditandai</a:t>
            </a:r>
            <a:r>
              <a:rPr lang="id-ID" sz="2400" dirty="0"/>
              <a:t> </a:t>
            </a:r>
            <a:r>
              <a:rPr lang="sv-SE" sz="2400" dirty="0"/>
              <a:t>dengan menstruasi untuk anak perempuan dan mengalami mimpi</a:t>
            </a:r>
            <a:r>
              <a:rPr lang="id-ID" sz="2400" dirty="0"/>
              <a:t> </a:t>
            </a:r>
            <a:r>
              <a:rPr lang="sv-SE" sz="2400" dirty="0"/>
              <a:t>basah untuk anak laki-laki. Peristiwa menstruasi pertama kali untuk</a:t>
            </a:r>
            <a:r>
              <a:rPr lang="id-ID" sz="2400" dirty="0"/>
              <a:t> </a:t>
            </a:r>
            <a:r>
              <a:rPr lang="sv-SE" sz="2400" dirty="0"/>
              <a:t>perempuan umumnya dialami ketika berusia 11–13 tahun. Adapun</a:t>
            </a:r>
          </a:p>
          <a:p>
            <a:pPr>
              <a:lnSpc>
                <a:spcPct val="150000"/>
              </a:lnSpc>
            </a:pPr>
            <a:r>
              <a:rPr lang="sv-SE" sz="2400" dirty="0"/>
              <a:t>untuk anak laki-laki, pertama kali mengalami mimpi basah umumnya</a:t>
            </a:r>
            <a:r>
              <a:rPr lang="id-ID" sz="2400" dirty="0"/>
              <a:t> </a:t>
            </a:r>
            <a:r>
              <a:rPr lang="sv-SE" sz="2400" dirty="0"/>
              <a:t>ketika berusia 12–14 tahun.</a:t>
            </a:r>
          </a:p>
        </p:txBody>
      </p:sp>
    </p:spTree>
    <p:extLst>
      <p:ext uri="{BB962C8B-B14F-4D97-AF65-F5344CB8AC3E}">
        <p14:creationId xmlns:p14="http://schemas.microsoft.com/office/powerpoint/2010/main" val="501611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7987764" cy="1323632"/>
          </a:xfrm>
          <a:prstGeom prst="rect">
            <a:avLst/>
          </a:prstGeom>
        </p:spPr>
        <p:txBody>
          <a:bodyPr wrap="square">
            <a:spAutoFit/>
          </a:bodyPr>
          <a:lstStyle/>
          <a:p>
            <a:pPr marL="360363" indent="-360363"/>
            <a:r>
              <a:rPr lang="id-ID" sz="2667" b="1" dirty="0">
                <a:solidFill>
                  <a:srgbClr val="7030A0"/>
                </a:solidFill>
                <a:latin typeface="Arial" panose="020B0604020202020204" pitchFamily="34" charset="0"/>
                <a:cs typeface="Arial" panose="020B0604020202020204" pitchFamily="34" charset="0"/>
              </a:rPr>
              <a:t>3. </a:t>
            </a:r>
            <a:r>
              <a:rPr lang="nb-NO" sz="2667" b="1" dirty="0">
                <a:solidFill>
                  <a:srgbClr val="7030A0"/>
                </a:solidFill>
                <a:latin typeface="Arial" panose="020B0604020202020204" pitchFamily="34" charset="0"/>
                <a:cs typeface="Arial" panose="020B0604020202020204" pitchFamily="34" charset="0"/>
              </a:rPr>
              <a:t>Faktor-Faktor yang Memengaruhi Perubahan Fisik Primer</a:t>
            </a:r>
            <a:r>
              <a:rPr lang="id-ID" sz="2667" b="1" dirty="0">
                <a:solidFill>
                  <a:srgbClr val="7030A0"/>
                </a:solidFill>
                <a:latin typeface="Arial" panose="020B0604020202020204" pitchFamily="34" charset="0"/>
                <a:cs typeface="Arial" panose="020B0604020202020204" pitchFamily="34" charset="0"/>
              </a:rPr>
              <a:t> </a:t>
            </a:r>
            <a:r>
              <a:rPr lang="nb-NO" sz="2667" b="1" dirty="0">
                <a:solidFill>
                  <a:srgbClr val="7030A0"/>
                </a:solidFill>
                <a:latin typeface="Arial" panose="020B0604020202020204" pitchFamily="34" charset="0"/>
                <a:cs typeface="Arial" panose="020B0604020202020204" pitchFamily="34" charset="0"/>
              </a:rPr>
              <a:t>dan Sekunder</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35032" y="1731370"/>
            <a:ext cx="6510785" cy="3600986"/>
          </a:xfrm>
          <a:prstGeom prst="rect">
            <a:avLst/>
          </a:prstGeom>
          <a:noFill/>
        </p:spPr>
        <p:txBody>
          <a:bodyPr wrap="square">
            <a:spAutoFit/>
          </a:bodyPr>
          <a:lstStyle/>
          <a:p>
            <a:pPr>
              <a:lnSpc>
                <a:spcPct val="150000"/>
              </a:lnSpc>
            </a:pPr>
            <a:r>
              <a:rPr lang="sv-SE" sz="2400" i="1" dirty="0">
                <a:solidFill>
                  <a:srgbClr val="7030A0"/>
                </a:solidFill>
              </a:rPr>
              <a:t>Perubahan fisik sekunder</a:t>
            </a:r>
            <a:endParaRPr lang="id-ID" sz="2400" i="1" dirty="0">
              <a:solidFill>
                <a:srgbClr val="7030A0"/>
              </a:solidFill>
            </a:endParaRPr>
          </a:p>
          <a:p>
            <a:r>
              <a:rPr lang="sv-SE" sz="2400" dirty="0"/>
              <a:t>Ciri-ciri perubahan</a:t>
            </a:r>
            <a:r>
              <a:rPr lang="id-ID" sz="2400" dirty="0"/>
              <a:t> </a:t>
            </a:r>
            <a:r>
              <a:rPr lang="sv-SE" sz="2400" dirty="0"/>
              <a:t>fisik secara sekunder pada anak remaja </a:t>
            </a:r>
            <a:r>
              <a:rPr lang="id-ID" sz="2400" dirty="0"/>
              <a:t>laki-laki </a:t>
            </a:r>
            <a:r>
              <a:rPr lang="sv-SE" sz="2400" dirty="0"/>
              <a:t>antara lain sebagai berikut.</a:t>
            </a:r>
          </a:p>
          <a:p>
            <a:pPr marL="342900" indent="-342900">
              <a:buFont typeface="Arial" panose="020B0604020202020204" pitchFamily="34" charset="0"/>
              <a:buChar char="•"/>
            </a:pPr>
            <a:r>
              <a:rPr lang="sv-SE" sz="2400" dirty="0"/>
              <a:t>Tumbuh jakun pada leher. Jakun adalah bagian yang</a:t>
            </a:r>
            <a:r>
              <a:rPr lang="id-ID" sz="2400" dirty="0"/>
              <a:t> </a:t>
            </a:r>
            <a:r>
              <a:rPr lang="sv-SE" sz="2400" dirty="0"/>
              <a:t>menonjol pada leher seorang laki-laki.</a:t>
            </a:r>
          </a:p>
          <a:p>
            <a:pPr marL="342900" indent="-342900">
              <a:buFont typeface="Arial" panose="020B0604020202020204" pitchFamily="34" charset="0"/>
              <a:buChar char="•"/>
            </a:pPr>
            <a:r>
              <a:rPr lang="sv-SE" sz="2400" dirty="0"/>
              <a:t>Tumbuh rambut pada bagian tubuh tertentu, seperti di</a:t>
            </a:r>
            <a:r>
              <a:rPr lang="id-ID" sz="2400" dirty="0"/>
              <a:t> </a:t>
            </a:r>
            <a:r>
              <a:rPr lang="sv-SE" sz="2400" dirty="0"/>
              <a:t>sekitar kemaluan, ketiak, dan kumis.</a:t>
            </a:r>
          </a:p>
          <a:p>
            <a:pPr marL="342900" indent="-342900">
              <a:buFont typeface="Arial" panose="020B0604020202020204" pitchFamily="34" charset="0"/>
              <a:buChar char="•"/>
            </a:pPr>
            <a:r>
              <a:rPr lang="sv-SE" sz="2400" dirty="0"/>
              <a:t>Dada lebih bidang.</a:t>
            </a:r>
            <a:endParaRPr lang="id-ID" sz="2400" dirty="0"/>
          </a:p>
          <a:p>
            <a:pPr marL="342900" indent="-342900">
              <a:buFont typeface="Arial" panose="020B0604020202020204" pitchFamily="34" charset="0"/>
              <a:buChar char="•"/>
            </a:pPr>
            <a:r>
              <a:rPr lang="sv-SE" sz="2400" dirty="0"/>
              <a:t>Suara menjadi lebih berat (besar).</a:t>
            </a:r>
          </a:p>
        </p:txBody>
      </p:sp>
      <p:pic>
        <p:nvPicPr>
          <p:cNvPr id="3" name="Picture 2">
            <a:extLst>
              <a:ext uri="{FF2B5EF4-FFF2-40B4-BE49-F238E27FC236}">
                <a16:creationId xmlns:a16="http://schemas.microsoft.com/office/drawing/2014/main" id="{0D8E3524-52CB-FD66-9347-1218AB1C75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931" y="1990597"/>
            <a:ext cx="4455678" cy="3341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ectangle 7">
            <a:extLst>
              <a:ext uri="{FF2B5EF4-FFF2-40B4-BE49-F238E27FC236}">
                <a16:creationId xmlns:a16="http://schemas.microsoft.com/office/drawing/2014/main" id="{CDDFB9BE-0EA6-AE1D-B4F9-AAA009FE3325}"/>
              </a:ext>
            </a:extLst>
          </p:cNvPr>
          <p:cNvSpPr/>
          <p:nvPr/>
        </p:nvSpPr>
        <p:spPr>
          <a:xfrm>
            <a:off x="9231031" y="5457972"/>
            <a:ext cx="2486578" cy="276999"/>
          </a:xfrm>
          <a:prstGeom prst="rect">
            <a:avLst/>
          </a:prstGeom>
          <a:solidFill>
            <a:schemeClr val="bg1">
              <a:alpha val="54000"/>
            </a:schemeClr>
          </a:solidFill>
        </p:spPr>
        <p:txBody>
          <a:bodyPr wrap="none">
            <a:spAutoFit/>
          </a:bodyPr>
          <a:lstStyle/>
          <a:p>
            <a:pPr algn="r"/>
            <a:r>
              <a:rPr lang="en-US" sz="1200" dirty="0" err="1">
                <a:latin typeface="Arial" pitchFamily="34" charset="0"/>
                <a:cs typeface="Arial" pitchFamily="34" charset="0"/>
              </a:rPr>
              <a:t>Sumber</a:t>
            </a:r>
            <a:r>
              <a:rPr lang="en-US" sz="1200" dirty="0">
                <a:latin typeface="Arial" pitchFamily="34" charset="0"/>
                <a:cs typeface="Arial" pitchFamily="34" charset="0"/>
              </a:rPr>
              <a:t>: </a:t>
            </a:r>
            <a:r>
              <a:rPr lang="id-ID" sz="1200" i="1" dirty="0">
                <a:latin typeface="Arial" pitchFamily="34" charset="0"/>
                <a:cs typeface="Arial" pitchFamily="34" charset="0"/>
              </a:rPr>
              <a:t>en.wikipedia.org/myneck</a:t>
            </a:r>
            <a:endParaRPr lang="en-US" sz="1200" i="1" dirty="0">
              <a:latin typeface="Arial" pitchFamily="34" charset="0"/>
              <a:cs typeface="Arial" pitchFamily="34" charset="0"/>
            </a:endParaRPr>
          </a:p>
        </p:txBody>
      </p:sp>
    </p:spTree>
    <p:extLst>
      <p:ext uri="{BB962C8B-B14F-4D97-AF65-F5344CB8AC3E}">
        <p14:creationId xmlns:p14="http://schemas.microsoft.com/office/powerpoint/2010/main" val="787067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7987764" cy="1323632"/>
          </a:xfrm>
          <a:prstGeom prst="rect">
            <a:avLst/>
          </a:prstGeom>
        </p:spPr>
        <p:txBody>
          <a:bodyPr wrap="square">
            <a:spAutoFit/>
          </a:bodyPr>
          <a:lstStyle/>
          <a:p>
            <a:pPr marL="360363" indent="-360363"/>
            <a:r>
              <a:rPr lang="id-ID" sz="2667" b="1" dirty="0">
                <a:solidFill>
                  <a:srgbClr val="7030A0"/>
                </a:solidFill>
                <a:latin typeface="Arial" panose="020B0604020202020204" pitchFamily="34" charset="0"/>
                <a:cs typeface="Arial" panose="020B0604020202020204" pitchFamily="34" charset="0"/>
              </a:rPr>
              <a:t>3. </a:t>
            </a:r>
            <a:r>
              <a:rPr lang="nb-NO" sz="2667" b="1" dirty="0">
                <a:solidFill>
                  <a:srgbClr val="7030A0"/>
                </a:solidFill>
                <a:latin typeface="Arial" panose="020B0604020202020204" pitchFamily="34" charset="0"/>
                <a:cs typeface="Arial" panose="020B0604020202020204" pitchFamily="34" charset="0"/>
              </a:rPr>
              <a:t>Faktor-Faktor yang Memengaruhi Perubahan Fisik Primer</a:t>
            </a:r>
            <a:r>
              <a:rPr lang="id-ID" sz="2667" b="1" dirty="0">
                <a:solidFill>
                  <a:srgbClr val="7030A0"/>
                </a:solidFill>
                <a:latin typeface="Arial" panose="020B0604020202020204" pitchFamily="34" charset="0"/>
                <a:cs typeface="Arial" panose="020B0604020202020204" pitchFamily="34" charset="0"/>
              </a:rPr>
              <a:t> </a:t>
            </a:r>
            <a:r>
              <a:rPr lang="nb-NO" sz="2667" b="1" dirty="0">
                <a:solidFill>
                  <a:srgbClr val="7030A0"/>
                </a:solidFill>
                <a:latin typeface="Arial" panose="020B0604020202020204" pitchFamily="34" charset="0"/>
                <a:cs typeface="Arial" panose="020B0604020202020204" pitchFamily="34" charset="0"/>
              </a:rPr>
              <a:t>dan Sekunder</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35032" y="1731370"/>
            <a:ext cx="10376406" cy="3359061"/>
          </a:xfrm>
          <a:prstGeom prst="rect">
            <a:avLst/>
          </a:prstGeom>
          <a:noFill/>
        </p:spPr>
        <p:txBody>
          <a:bodyPr wrap="square">
            <a:spAutoFit/>
          </a:bodyPr>
          <a:lstStyle/>
          <a:p>
            <a:pPr>
              <a:lnSpc>
                <a:spcPct val="150000"/>
              </a:lnSpc>
            </a:pPr>
            <a:r>
              <a:rPr lang="sv-SE" sz="2400" i="1" dirty="0">
                <a:solidFill>
                  <a:srgbClr val="7030A0"/>
                </a:solidFill>
              </a:rPr>
              <a:t>Perubahan fisik sekunder</a:t>
            </a:r>
            <a:endParaRPr lang="id-ID" sz="2400" i="1" dirty="0">
              <a:solidFill>
                <a:srgbClr val="7030A0"/>
              </a:solidFill>
            </a:endParaRPr>
          </a:p>
          <a:p>
            <a:pPr>
              <a:lnSpc>
                <a:spcPct val="150000"/>
              </a:lnSpc>
            </a:pPr>
            <a:r>
              <a:rPr lang="sv-SE" sz="2400" dirty="0"/>
              <a:t>Ciri-ciri perubahan</a:t>
            </a:r>
            <a:r>
              <a:rPr lang="id-ID" sz="2400" dirty="0"/>
              <a:t> </a:t>
            </a:r>
            <a:r>
              <a:rPr lang="sv-SE" sz="2400" dirty="0"/>
              <a:t>fisik secara sekunder pada anak remaja perempuan</a:t>
            </a:r>
            <a:r>
              <a:rPr lang="id-ID" sz="2400" dirty="0"/>
              <a:t> antara lain sebagai berikut.</a:t>
            </a:r>
            <a:endParaRPr lang="sv-SE" sz="2400" dirty="0"/>
          </a:p>
          <a:p>
            <a:pPr marL="342900" indent="-342900">
              <a:lnSpc>
                <a:spcPct val="150000"/>
              </a:lnSpc>
              <a:buFont typeface="Arial" panose="020B0604020202020204" pitchFamily="34" charset="0"/>
              <a:buChar char="•"/>
            </a:pPr>
            <a:r>
              <a:rPr lang="sv-SE" sz="2400" dirty="0"/>
              <a:t>Pinggul membesar.</a:t>
            </a:r>
          </a:p>
          <a:p>
            <a:pPr marL="342900" indent="-342900">
              <a:lnSpc>
                <a:spcPct val="150000"/>
              </a:lnSpc>
              <a:buFont typeface="Arial" panose="020B0604020202020204" pitchFamily="34" charset="0"/>
              <a:buChar char="•"/>
            </a:pPr>
            <a:r>
              <a:rPr lang="sv-SE" sz="2400" dirty="0"/>
              <a:t>Payudara membesar.</a:t>
            </a:r>
          </a:p>
          <a:p>
            <a:pPr marL="342900" indent="-342900">
              <a:lnSpc>
                <a:spcPct val="150000"/>
              </a:lnSpc>
              <a:buFont typeface="Arial" panose="020B0604020202020204" pitchFamily="34" charset="0"/>
              <a:buChar char="•"/>
            </a:pPr>
            <a:r>
              <a:rPr lang="sv-SE" sz="2400" dirty="0"/>
              <a:t>Tumbuh rambut pada sekitar kemaluan dan ketiak.</a:t>
            </a:r>
          </a:p>
        </p:txBody>
      </p:sp>
    </p:spTree>
    <p:extLst>
      <p:ext uri="{BB962C8B-B14F-4D97-AF65-F5344CB8AC3E}">
        <p14:creationId xmlns:p14="http://schemas.microsoft.com/office/powerpoint/2010/main" val="24293360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7987764" cy="1323632"/>
          </a:xfrm>
          <a:prstGeom prst="rect">
            <a:avLst/>
          </a:prstGeom>
        </p:spPr>
        <p:txBody>
          <a:bodyPr wrap="square">
            <a:spAutoFit/>
          </a:bodyPr>
          <a:lstStyle/>
          <a:p>
            <a:pPr marL="360363" indent="-360363"/>
            <a:r>
              <a:rPr lang="id-ID" sz="2667" b="1" dirty="0">
                <a:solidFill>
                  <a:srgbClr val="7030A0"/>
                </a:solidFill>
                <a:latin typeface="Arial" panose="020B0604020202020204" pitchFamily="34" charset="0"/>
                <a:cs typeface="Arial" panose="020B0604020202020204" pitchFamily="34" charset="0"/>
              </a:rPr>
              <a:t>4. </a:t>
            </a:r>
            <a:r>
              <a:rPr lang="nb-NO" sz="2667" b="1" dirty="0">
                <a:solidFill>
                  <a:srgbClr val="7030A0"/>
                </a:solidFill>
                <a:latin typeface="Arial" panose="020B0604020202020204" pitchFamily="34" charset="0"/>
                <a:cs typeface="Arial" panose="020B0604020202020204" pitchFamily="34" charset="0"/>
              </a:rPr>
              <a:t>Faktor-Faktor yang Memengaruhi Perubahan M</a:t>
            </a:r>
            <a:r>
              <a:rPr lang="id-ID" sz="2667" b="1" dirty="0">
                <a:solidFill>
                  <a:srgbClr val="7030A0"/>
                </a:solidFill>
                <a:latin typeface="Arial" panose="020B0604020202020204" pitchFamily="34" charset="0"/>
                <a:cs typeface="Arial" panose="020B0604020202020204" pitchFamily="34" charset="0"/>
              </a:rPr>
              <a:t>ental Remaja</a:t>
            </a: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35032" y="1731370"/>
            <a:ext cx="10376406" cy="3359061"/>
          </a:xfrm>
          <a:prstGeom prst="rect">
            <a:avLst/>
          </a:prstGeom>
          <a:noFill/>
        </p:spPr>
        <p:txBody>
          <a:bodyPr wrap="square">
            <a:spAutoFit/>
          </a:bodyPr>
          <a:lstStyle/>
          <a:p>
            <a:pPr>
              <a:lnSpc>
                <a:spcPct val="150000"/>
              </a:lnSpc>
            </a:pPr>
            <a:r>
              <a:rPr lang="sv-SE" sz="2400" i="1" dirty="0">
                <a:solidFill>
                  <a:srgbClr val="7030A0"/>
                </a:solidFill>
              </a:rPr>
              <a:t>F</a:t>
            </a:r>
            <a:r>
              <a:rPr lang="id-ID" sz="2400" i="1" dirty="0">
                <a:solidFill>
                  <a:srgbClr val="7030A0"/>
                </a:solidFill>
              </a:rPr>
              <a:t>aktor internal</a:t>
            </a:r>
          </a:p>
          <a:p>
            <a:pPr>
              <a:lnSpc>
                <a:spcPct val="150000"/>
              </a:lnSpc>
            </a:pPr>
            <a:r>
              <a:rPr lang="sv-SE" sz="2400" dirty="0"/>
              <a:t>Faktor internal adalah faktor yang berasal dari dalam diri</a:t>
            </a:r>
            <a:r>
              <a:rPr lang="id-ID" sz="2400" dirty="0"/>
              <a:t> </a:t>
            </a:r>
            <a:r>
              <a:rPr lang="sv-SE" sz="2400" dirty="0"/>
              <a:t>seseorang, seperti sifat, bakat, dan keturunan. Contoh sifat adalah</a:t>
            </a:r>
            <a:r>
              <a:rPr lang="id-ID" sz="2400" dirty="0"/>
              <a:t> jahat, baik, pemarah, dengki, iri, pemalu, dan pemberani. Contoh bakat adalah melukis, bermain musik, menciptakan lagu, dan akting. Adapun aspek keturunan, seperti turunan emosi, intelektualitas, dan potensi diri.</a:t>
            </a:r>
            <a:endParaRPr lang="sv-SE" sz="2400" dirty="0"/>
          </a:p>
        </p:txBody>
      </p:sp>
    </p:spTree>
    <p:extLst>
      <p:ext uri="{BB962C8B-B14F-4D97-AF65-F5344CB8AC3E}">
        <p14:creationId xmlns:p14="http://schemas.microsoft.com/office/powerpoint/2010/main" val="1755700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7987764" cy="1323632"/>
          </a:xfrm>
          <a:prstGeom prst="rect">
            <a:avLst/>
          </a:prstGeom>
        </p:spPr>
        <p:txBody>
          <a:bodyPr wrap="square">
            <a:spAutoFit/>
          </a:bodyPr>
          <a:lstStyle/>
          <a:p>
            <a:pPr marL="360363" indent="-360363"/>
            <a:r>
              <a:rPr lang="id-ID" sz="2667" b="1" dirty="0">
                <a:solidFill>
                  <a:srgbClr val="7030A0"/>
                </a:solidFill>
                <a:latin typeface="Arial" panose="020B0604020202020204" pitchFamily="34" charset="0"/>
                <a:cs typeface="Arial" panose="020B0604020202020204" pitchFamily="34" charset="0"/>
              </a:rPr>
              <a:t>4. </a:t>
            </a:r>
            <a:r>
              <a:rPr lang="nb-NO" sz="2667" b="1" dirty="0">
                <a:solidFill>
                  <a:srgbClr val="7030A0"/>
                </a:solidFill>
                <a:latin typeface="Arial" panose="020B0604020202020204" pitchFamily="34" charset="0"/>
                <a:cs typeface="Arial" panose="020B0604020202020204" pitchFamily="34" charset="0"/>
              </a:rPr>
              <a:t>Faktor-Faktor yang Memengaruhi Perubahan M</a:t>
            </a:r>
            <a:r>
              <a:rPr lang="id-ID" sz="2667" b="1" dirty="0">
                <a:solidFill>
                  <a:srgbClr val="7030A0"/>
                </a:solidFill>
                <a:latin typeface="Arial" panose="020B0604020202020204" pitchFamily="34" charset="0"/>
                <a:cs typeface="Arial" panose="020B0604020202020204" pitchFamily="34" charset="0"/>
              </a:rPr>
              <a:t>ental Remaja</a:t>
            </a: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35032" y="1563945"/>
            <a:ext cx="11556968" cy="3913059"/>
          </a:xfrm>
          <a:prstGeom prst="rect">
            <a:avLst/>
          </a:prstGeom>
          <a:noFill/>
        </p:spPr>
        <p:txBody>
          <a:bodyPr wrap="square">
            <a:spAutoFit/>
          </a:bodyPr>
          <a:lstStyle/>
          <a:p>
            <a:pPr>
              <a:lnSpc>
                <a:spcPct val="150000"/>
              </a:lnSpc>
            </a:pPr>
            <a:r>
              <a:rPr lang="sv-SE" sz="2400" i="1" dirty="0">
                <a:solidFill>
                  <a:srgbClr val="7030A0"/>
                </a:solidFill>
              </a:rPr>
              <a:t>F</a:t>
            </a:r>
            <a:r>
              <a:rPr lang="id-ID" sz="2400" i="1" dirty="0">
                <a:solidFill>
                  <a:srgbClr val="7030A0"/>
                </a:solidFill>
              </a:rPr>
              <a:t>aktor eksternal</a:t>
            </a:r>
          </a:p>
          <a:p>
            <a:pPr>
              <a:lnSpc>
                <a:spcPct val="150000"/>
              </a:lnSpc>
            </a:pPr>
            <a:r>
              <a:rPr lang="sv-SE" sz="2400" dirty="0"/>
              <a:t>Faktor eksternal adalah faktor yang berasal dari luar diri</a:t>
            </a:r>
            <a:r>
              <a:rPr lang="id-ID" sz="2400" dirty="0"/>
              <a:t> </a:t>
            </a:r>
            <a:r>
              <a:rPr lang="sv-SE" sz="2400" dirty="0"/>
              <a:t>seseorang yang dapat memengaruhi mentalnya. Lingkungan</a:t>
            </a:r>
            <a:r>
              <a:rPr lang="id-ID" sz="2400" dirty="0"/>
              <a:t> </a:t>
            </a:r>
            <a:r>
              <a:rPr lang="sv-SE" sz="2400" dirty="0"/>
              <a:t>eksternal yang paling dekat dengan remaja adalah keluarga, seperti</a:t>
            </a:r>
            <a:r>
              <a:rPr lang="id-ID" sz="2400" dirty="0"/>
              <a:t> </a:t>
            </a:r>
            <a:r>
              <a:rPr lang="sv-SE" sz="2400" dirty="0"/>
              <a:t>orang tua, kakak, adik, kakek-nenek, dan orang-orang yang berada</a:t>
            </a:r>
            <a:r>
              <a:rPr lang="id-ID" sz="2400" dirty="0"/>
              <a:t> </a:t>
            </a:r>
            <a:r>
              <a:rPr lang="sv-SE" sz="2400" dirty="0"/>
              <a:t>dalam lingkungan keluarga yang lain, misalnya asisten rumah</a:t>
            </a:r>
            <a:r>
              <a:rPr lang="id-ID" sz="2400" dirty="0"/>
              <a:t> </a:t>
            </a:r>
            <a:r>
              <a:rPr lang="sv-SE" sz="2400" dirty="0"/>
              <a:t>tangga.</a:t>
            </a:r>
            <a:endParaRPr lang="id-ID" sz="2400" dirty="0"/>
          </a:p>
          <a:p>
            <a:pPr>
              <a:lnSpc>
                <a:spcPct val="150000"/>
              </a:lnSpc>
            </a:pPr>
            <a:r>
              <a:rPr lang="sv-SE" sz="2400" dirty="0"/>
              <a:t>Faktor eksternal yang lain adalah lingkungan</a:t>
            </a:r>
            <a:r>
              <a:rPr lang="id-ID" sz="2400" dirty="0"/>
              <a:t> </a:t>
            </a:r>
            <a:r>
              <a:rPr lang="sv-SE" sz="2400" dirty="0"/>
              <a:t>tempat tinggal, lingkungan bermain, lingkungan sekolah, sosial,</a:t>
            </a:r>
            <a:r>
              <a:rPr lang="id-ID" sz="2400" dirty="0"/>
              <a:t> </a:t>
            </a:r>
            <a:r>
              <a:rPr lang="sv-SE" sz="2400" dirty="0"/>
              <a:t>budaya, dan masyarakat.</a:t>
            </a:r>
          </a:p>
        </p:txBody>
      </p:sp>
    </p:spTree>
    <p:extLst>
      <p:ext uri="{BB962C8B-B14F-4D97-AF65-F5344CB8AC3E}">
        <p14:creationId xmlns:p14="http://schemas.microsoft.com/office/powerpoint/2010/main" val="2565637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3" name="Group 12">
            <a:extLst>
              <a:ext uri="{FF2B5EF4-FFF2-40B4-BE49-F238E27FC236}">
                <a16:creationId xmlns:a16="http://schemas.microsoft.com/office/drawing/2014/main" id="{6FEE153B-6BDE-4898-E115-CECE7A7D8DEE}"/>
              </a:ext>
            </a:extLst>
          </p:cNvPr>
          <p:cNvGrpSpPr/>
          <p:nvPr/>
        </p:nvGrpSpPr>
        <p:grpSpPr>
          <a:xfrm>
            <a:off x="1" y="1459547"/>
            <a:ext cx="5689599" cy="3627941"/>
            <a:chOff x="0" y="1847850"/>
            <a:chExt cx="3769359" cy="2720954"/>
          </a:xfrm>
        </p:grpSpPr>
        <p:sp>
          <p:nvSpPr>
            <p:cNvPr id="14" name="Rectangle 13">
              <a:extLst>
                <a:ext uri="{FF2B5EF4-FFF2-40B4-BE49-F238E27FC236}">
                  <a16:creationId xmlns:a16="http://schemas.microsoft.com/office/drawing/2014/main" id="{67F69885-469D-CDB3-1F2B-3EF4A584598A}"/>
                </a:ext>
              </a:extLst>
            </p:cNvPr>
            <p:cNvSpPr/>
            <p:nvPr/>
          </p:nvSpPr>
          <p:spPr>
            <a:xfrm>
              <a:off x="114886" y="2190750"/>
              <a:ext cx="3654473" cy="2378054"/>
            </a:xfrm>
            <a:prstGeom prst="rect">
              <a:avLst/>
            </a:prstGeom>
            <a:solidFill>
              <a:schemeClr val="bg1">
                <a:lumMod val="95000"/>
              </a:schemeClr>
            </a:solidFill>
          </p:spPr>
          <p:txBody>
            <a:bodyPr wrap="square">
              <a:spAutoFit/>
            </a:bodyPr>
            <a:lstStyle/>
            <a:p>
              <a:pPr marL="423143" indent="-423143" eaLnBrk="0" hangingPunct="0">
                <a:spcBef>
                  <a:spcPts val="800"/>
                </a:spcBef>
                <a:buFont typeface="Wingdings" pitchFamily="2" charset="2"/>
                <a:buChar char="§"/>
              </a:pPr>
              <a:r>
                <a:rPr lang="en-US" sz="1867" dirty="0" err="1">
                  <a:latin typeface="Calibri" pitchFamily="34" charset="0"/>
                  <a:cs typeface="Calibri" pitchFamily="34" charset="0"/>
                </a:rPr>
                <a:t>Mengidentifikasi</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makan</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 </a:t>
              </a:r>
              <a:r>
                <a:rPr lang="en-US" sz="1867" dirty="0" err="1">
                  <a:latin typeface="Calibri" pitchFamily="34" charset="0"/>
                  <a:cs typeface="Calibri" pitchFamily="34" charset="0"/>
                </a:rPr>
                <a:t>bergizi</a:t>
              </a:r>
              <a:r>
                <a:rPr lang="id-ID" sz="1867" dirty="0">
                  <a:latin typeface="Calibri" pitchFamily="34" charset="0"/>
                  <a:cs typeface="Calibri" pitchFamily="34" charset="0"/>
                </a:rPr>
                <a:t> </a:t>
              </a:r>
              <a:r>
                <a:rPr lang="en-US" sz="1867" dirty="0">
                  <a:latin typeface="Calibri" pitchFamily="34" charset="0"/>
                  <a:cs typeface="Calibri" pitchFamily="34" charset="0"/>
                </a:rPr>
                <a:t>dan </a:t>
              </a:r>
              <a:r>
                <a:rPr lang="en-US" sz="1867" dirty="0" err="1">
                  <a:latin typeface="Calibri" pitchFamily="34" charset="0"/>
                  <a:cs typeface="Calibri" pitchFamily="34" charset="0"/>
                </a:rPr>
                <a:t>seimbang</a:t>
              </a:r>
              <a:r>
                <a:rPr lang="en-US" sz="1867" dirty="0">
                  <a:latin typeface="Calibri" pitchFamily="34" charset="0"/>
                  <a:cs typeface="Calibri" pitchFamily="34" charset="0"/>
                </a:rPr>
                <a:t> </a:t>
              </a:r>
              <a:r>
                <a:rPr lang="en-US" sz="1867" dirty="0" err="1">
                  <a:latin typeface="Calibri" pitchFamily="34" charset="0"/>
                  <a:cs typeface="Calibri" pitchFamily="34" charset="0"/>
                </a:rPr>
                <a:t>serta</a:t>
              </a:r>
              <a:r>
                <a:rPr lang="en-US" sz="1867" dirty="0">
                  <a:latin typeface="Calibri" pitchFamily="34" charset="0"/>
                  <a:cs typeface="Calibri" pitchFamily="34" charset="0"/>
                </a:rPr>
                <a:t> </a:t>
              </a:r>
              <a:r>
                <a:rPr lang="en-US" sz="1867" dirty="0" err="1">
                  <a:latin typeface="Calibri" pitchFamily="34" charset="0"/>
                  <a:cs typeface="Calibri" pitchFamily="34" charset="0"/>
                </a:rPr>
                <a:t>pengaruhnya</a:t>
              </a:r>
              <a:r>
                <a:rPr lang="en-US" sz="1867" dirty="0">
                  <a:latin typeface="Calibri" pitchFamily="34" charset="0"/>
                  <a:cs typeface="Calibri" pitchFamily="34" charset="0"/>
                </a:rPr>
                <a:t> </a:t>
              </a:r>
              <a:r>
                <a:rPr lang="en-US" sz="1867" dirty="0" err="1">
                  <a:latin typeface="Calibri" pitchFamily="34" charset="0"/>
                  <a:cs typeface="Calibri" pitchFamily="34" charset="0"/>
                </a:rPr>
                <a:t>terhadap</a:t>
              </a:r>
              <a:r>
                <a:rPr lang="id-ID" sz="1867" dirty="0">
                  <a:latin typeface="Calibri" pitchFamily="34" charset="0"/>
                  <a:cs typeface="Calibri" pitchFamily="34" charset="0"/>
                </a:rPr>
                <a:t> </a:t>
              </a:r>
              <a:r>
                <a:rPr lang="en-US" sz="1867" dirty="0" err="1">
                  <a:latin typeface="Calibri" pitchFamily="34" charset="0"/>
                  <a:cs typeface="Calibri" pitchFamily="34" charset="0"/>
                </a:rPr>
                <a:t>kesehatan</a:t>
              </a:r>
              <a:r>
                <a:rPr lang="en-US" sz="1867" dirty="0">
                  <a:latin typeface="Calibri" pitchFamily="34" charset="0"/>
                  <a:cs typeface="Calibri" pitchFamily="34" charset="0"/>
                </a:rPr>
                <a:t> </a:t>
              </a:r>
              <a:r>
                <a:rPr lang="en-US" sz="1867" dirty="0" err="1">
                  <a:latin typeface="Calibri" pitchFamily="34" charset="0"/>
                  <a:cs typeface="Calibri" pitchFamily="34" charset="0"/>
                </a:rPr>
                <a:t>sesuai</a:t>
              </a:r>
              <a:r>
                <a:rPr lang="en-US"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perilaku</a:t>
              </a:r>
              <a:r>
                <a:rPr lang="en-US" sz="1867" dirty="0">
                  <a:latin typeface="Calibri" pitchFamily="34" charset="0"/>
                  <a:cs typeface="Calibri" pitchFamily="34" charset="0"/>
                </a:rPr>
                <a:t> </a:t>
              </a:r>
              <a:r>
                <a:rPr lang="en-US" sz="1867" dirty="0" err="1">
                  <a:latin typeface="Calibri" pitchFamily="34" charset="0"/>
                  <a:cs typeface="Calibri" pitchFamily="34" charset="0"/>
                </a:rPr>
                <a:t>hidup</a:t>
              </a:r>
              <a:r>
                <a:rPr lang="id-ID"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a:p>
              <a:pPr marL="423143" indent="-423143" eaLnBrk="0" hangingPunct="0">
                <a:spcBef>
                  <a:spcPts val="800"/>
                </a:spcBef>
                <a:buFont typeface="Wingdings" pitchFamily="2" charset="2"/>
                <a:buChar char="§"/>
              </a:pPr>
              <a:r>
                <a:rPr lang="en-US" sz="1867" dirty="0" err="1">
                  <a:latin typeface="Calibri" pitchFamily="34" charset="0"/>
                  <a:cs typeface="Calibri" pitchFamily="34" charset="0"/>
                </a:rPr>
                <a:t>Menjelaskan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makan</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 </a:t>
              </a:r>
              <a:r>
                <a:rPr lang="en-US" sz="1867" dirty="0" err="1">
                  <a:latin typeface="Calibri" pitchFamily="34" charset="0"/>
                  <a:cs typeface="Calibri" pitchFamily="34" charset="0"/>
                </a:rPr>
                <a:t>bergizi</a:t>
              </a:r>
              <a:r>
                <a:rPr lang="id-ID" sz="1867" dirty="0">
                  <a:latin typeface="Calibri" pitchFamily="34" charset="0"/>
                  <a:cs typeface="Calibri" pitchFamily="34" charset="0"/>
                </a:rPr>
                <a:t> </a:t>
              </a:r>
              <a:r>
                <a:rPr lang="en-US" sz="1867" dirty="0">
                  <a:latin typeface="Calibri" pitchFamily="34" charset="0"/>
                  <a:cs typeface="Calibri" pitchFamily="34" charset="0"/>
                </a:rPr>
                <a:t>dan </a:t>
              </a:r>
              <a:r>
                <a:rPr lang="en-US" sz="1867" dirty="0" err="1">
                  <a:latin typeface="Calibri" pitchFamily="34" charset="0"/>
                  <a:cs typeface="Calibri" pitchFamily="34" charset="0"/>
                </a:rPr>
                <a:t>seimbang</a:t>
              </a:r>
              <a:r>
                <a:rPr lang="en-US" sz="1867" dirty="0">
                  <a:latin typeface="Calibri" pitchFamily="34" charset="0"/>
                  <a:cs typeface="Calibri" pitchFamily="34" charset="0"/>
                </a:rPr>
                <a:t> </a:t>
              </a:r>
              <a:r>
                <a:rPr lang="en-US" sz="1867" dirty="0" err="1">
                  <a:latin typeface="Calibri" pitchFamily="34" charset="0"/>
                  <a:cs typeface="Calibri" pitchFamily="34" charset="0"/>
                </a:rPr>
                <a:t>serta</a:t>
              </a:r>
              <a:r>
                <a:rPr lang="en-US" sz="1867" dirty="0">
                  <a:latin typeface="Calibri" pitchFamily="34" charset="0"/>
                  <a:cs typeface="Calibri" pitchFamily="34" charset="0"/>
                </a:rPr>
                <a:t> </a:t>
              </a:r>
              <a:r>
                <a:rPr lang="en-US" sz="1867" dirty="0" err="1">
                  <a:latin typeface="Calibri" pitchFamily="34" charset="0"/>
                  <a:cs typeface="Calibri" pitchFamily="34" charset="0"/>
                </a:rPr>
                <a:t>pengaruhnya</a:t>
              </a:r>
              <a:r>
                <a:rPr lang="en-US" sz="1867" dirty="0">
                  <a:latin typeface="Calibri" pitchFamily="34" charset="0"/>
                  <a:cs typeface="Calibri" pitchFamily="34" charset="0"/>
                </a:rPr>
                <a:t> </a:t>
              </a:r>
              <a:r>
                <a:rPr lang="en-US" sz="1867" dirty="0" err="1">
                  <a:latin typeface="Calibri" pitchFamily="34" charset="0"/>
                  <a:cs typeface="Calibri" pitchFamily="34" charset="0"/>
                </a:rPr>
                <a:t>terhadap</a:t>
              </a:r>
              <a:r>
                <a:rPr lang="id-ID" sz="1867" dirty="0">
                  <a:latin typeface="Calibri" pitchFamily="34" charset="0"/>
                  <a:cs typeface="Calibri" pitchFamily="34" charset="0"/>
                </a:rPr>
                <a:t> </a:t>
              </a:r>
              <a:r>
                <a:rPr lang="en-US" sz="1867" dirty="0" err="1">
                  <a:latin typeface="Calibri" pitchFamily="34" charset="0"/>
                  <a:cs typeface="Calibri" pitchFamily="34" charset="0"/>
                </a:rPr>
                <a:t>kesehatan</a:t>
              </a:r>
              <a:r>
                <a:rPr lang="en-US" sz="1867" dirty="0">
                  <a:latin typeface="Calibri" pitchFamily="34" charset="0"/>
                  <a:cs typeface="Calibri" pitchFamily="34" charset="0"/>
                </a:rPr>
                <a:t> </a:t>
              </a:r>
              <a:r>
                <a:rPr lang="en-US" sz="1867" dirty="0" err="1">
                  <a:latin typeface="Calibri" pitchFamily="34" charset="0"/>
                  <a:cs typeface="Calibri" pitchFamily="34" charset="0"/>
                </a:rPr>
                <a:t>sesuai</a:t>
              </a:r>
              <a:r>
                <a:rPr lang="en-US"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perilaku</a:t>
              </a:r>
              <a:r>
                <a:rPr lang="en-US" sz="1867" dirty="0">
                  <a:latin typeface="Calibri" pitchFamily="34" charset="0"/>
                  <a:cs typeface="Calibri" pitchFamily="34" charset="0"/>
                </a:rPr>
                <a:t> </a:t>
              </a:r>
              <a:r>
                <a:rPr lang="en-US" sz="1867" dirty="0" err="1">
                  <a:latin typeface="Calibri" pitchFamily="34" charset="0"/>
                  <a:cs typeface="Calibri" pitchFamily="34" charset="0"/>
                </a:rPr>
                <a:t>hidup</a:t>
              </a:r>
              <a:r>
                <a:rPr lang="id-ID"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a:p>
              <a:pPr marL="423143" indent="-423143" eaLnBrk="0" hangingPunct="0">
                <a:spcBef>
                  <a:spcPts val="800"/>
                </a:spcBef>
                <a:buFont typeface="Wingdings" pitchFamily="2" charset="2"/>
                <a:buChar char="§"/>
              </a:pPr>
              <a:r>
                <a:rPr lang="en-US" sz="1867" dirty="0" err="1">
                  <a:latin typeface="Calibri" pitchFamily="34" charset="0"/>
                  <a:cs typeface="Calibri" pitchFamily="34" charset="0"/>
                </a:rPr>
                <a:t>Menjelaskan</a:t>
              </a:r>
              <a:r>
                <a:rPr lang="en-US" sz="1867" dirty="0">
                  <a:latin typeface="Calibri" pitchFamily="34" charset="0"/>
                  <a:cs typeface="Calibri" pitchFamily="34" charset="0"/>
                </a:rPr>
                <a:t> </a:t>
              </a:r>
              <a:r>
                <a:rPr lang="en-US" sz="1867" dirty="0" err="1">
                  <a:latin typeface="Calibri" pitchFamily="34" charset="0"/>
                  <a:cs typeface="Calibri" pitchFamily="34" charset="0"/>
                </a:rPr>
                <a:t>cara</a:t>
              </a:r>
              <a:r>
                <a:rPr lang="en-US" sz="1867" dirty="0">
                  <a:latin typeface="Calibri" pitchFamily="34" charset="0"/>
                  <a:cs typeface="Calibri" pitchFamily="34" charset="0"/>
                </a:rPr>
                <a:t> </a:t>
              </a:r>
              <a:r>
                <a:rPr lang="en-US" sz="1867" dirty="0" err="1">
                  <a:latin typeface="Calibri" pitchFamily="34" charset="0"/>
                  <a:cs typeface="Calibri" pitchFamily="34" charset="0"/>
                </a:rPr>
                <a:t>menerapkan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id-ID" sz="1867" dirty="0">
                  <a:latin typeface="Calibri" pitchFamily="34" charset="0"/>
                  <a:cs typeface="Calibri" pitchFamily="34" charset="0"/>
                </a:rPr>
                <a:t> </a:t>
              </a:r>
              <a:r>
                <a:rPr lang="en-US" sz="1867" dirty="0" err="1">
                  <a:latin typeface="Calibri" pitchFamily="34" charset="0"/>
                  <a:cs typeface="Calibri" pitchFamily="34" charset="0"/>
                </a:rPr>
                <a:t>makan</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 </a:t>
              </a:r>
              <a:r>
                <a:rPr lang="en-US" sz="1867" dirty="0" err="1">
                  <a:latin typeface="Calibri" pitchFamily="34" charset="0"/>
                  <a:cs typeface="Calibri" pitchFamily="34" charset="0"/>
                </a:rPr>
                <a:t>bergizi</a:t>
              </a:r>
              <a:r>
                <a:rPr lang="en-US" sz="1867" dirty="0">
                  <a:latin typeface="Calibri" pitchFamily="34" charset="0"/>
                  <a:cs typeface="Calibri" pitchFamily="34" charset="0"/>
                </a:rPr>
                <a:t>, dan </a:t>
              </a:r>
              <a:r>
                <a:rPr lang="en-US" sz="1867" dirty="0" err="1">
                  <a:latin typeface="Calibri" pitchFamily="34" charset="0"/>
                  <a:cs typeface="Calibri" pitchFamily="34" charset="0"/>
                </a:rPr>
                <a:t>seimbang</a:t>
              </a:r>
              <a:r>
                <a:rPr lang="en-US" sz="1867" dirty="0">
                  <a:latin typeface="Calibri" pitchFamily="34" charset="0"/>
                  <a:cs typeface="Calibri" pitchFamily="34" charset="0"/>
                </a:rPr>
                <a:t> </a:t>
              </a:r>
              <a:r>
                <a:rPr lang="en-US" sz="1867" dirty="0" err="1">
                  <a:latin typeface="Calibri" pitchFamily="34" charset="0"/>
                  <a:cs typeface="Calibri" pitchFamily="34" charset="0"/>
                </a:rPr>
                <a:t>serta</a:t>
              </a:r>
              <a:r>
                <a:rPr lang="id-ID" sz="1867" dirty="0">
                  <a:latin typeface="Calibri" pitchFamily="34" charset="0"/>
                  <a:cs typeface="Calibri" pitchFamily="34" charset="0"/>
                </a:rPr>
                <a:t> </a:t>
              </a:r>
              <a:r>
                <a:rPr lang="en-US" sz="1867" dirty="0" err="1">
                  <a:latin typeface="Calibri" pitchFamily="34" charset="0"/>
                  <a:cs typeface="Calibri" pitchFamily="34" charset="0"/>
                </a:rPr>
                <a:t>pengaruhnya</a:t>
              </a:r>
              <a:r>
                <a:rPr lang="en-US" sz="1867" dirty="0">
                  <a:latin typeface="Calibri" pitchFamily="34" charset="0"/>
                  <a:cs typeface="Calibri" pitchFamily="34" charset="0"/>
                </a:rPr>
                <a:t> </a:t>
              </a:r>
              <a:r>
                <a:rPr lang="en-US" sz="1867" dirty="0" err="1">
                  <a:latin typeface="Calibri" pitchFamily="34" charset="0"/>
                  <a:cs typeface="Calibri" pitchFamily="34" charset="0"/>
                </a:rPr>
                <a:t>terhadap</a:t>
              </a:r>
              <a:r>
                <a:rPr lang="en-US" sz="1867" dirty="0">
                  <a:latin typeface="Calibri" pitchFamily="34" charset="0"/>
                  <a:cs typeface="Calibri" pitchFamily="34" charset="0"/>
                </a:rPr>
                <a:t> </a:t>
              </a:r>
              <a:r>
                <a:rPr lang="en-US" sz="1867" dirty="0" err="1">
                  <a:latin typeface="Calibri" pitchFamily="34" charset="0"/>
                  <a:cs typeface="Calibri" pitchFamily="34" charset="0"/>
                </a:rPr>
                <a:t>kesehatan</a:t>
              </a:r>
              <a:r>
                <a:rPr lang="en-US" sz="1867" dirty="0">
                  <a:latin typeface="Calibri" pitchFamily="34" charset="0"/>
                  <a:cs typeface="Calibri" pitchFamily="34" charset="0"/>
                </a:rPr>
                <a:t> </a:t>
              </a:r>
              <a:r>
                <a:rPr lang="en-US" sz="1867" dirty="0" err="1">
                  <a:latin typeface="Calibri" pitchFamily="34" charset="0"/>
                  <a:cs typeface="Calibri" pitchFamily="34" charset="0"/>
                </a:rPr>
                <a:t>sesuai</a:t>
              </a:r>
              <a:r>
                <a:rPr lang="id-ID"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perilaku</a:t>
              </a:r>
              <a:r>
                <a:rPr lang="en-US" sz="1867" dirty="0">
                  <a:latin typeface="Calibri" pitchFamily="34" charset="0"/>
                  <a:cs typeface="Calibri" pitchFamily="34" charset="0"/>
                </a:rPr>
                <a:t> </a:t>
              </a:r>
              <a:r>
                <a:rPr lang="en-US" sz="1867" dirty="0" err="1">
                  <a:latin typeface="Calibri" pitchFamily="34" charset="0"/>
                  <a:cs typeface="Calibri" pitchFamily="34" charset="0"/>
                </a:rPr>
                <a:t>hidup</a:t>
              </a:r>
              <a:r>
                <a:rPr lang="en-US" sz="1867" dirty="0">
                  <a:latin typeface="Calibri" pitchFamily="34" charset="0"/>
                  <a:cs typeface="Calibri" pitchFamily="34" charset="0"/>
                </a:rPr>
                <a:t>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p:txBody>
        </p:sp>
        <p:sp>
          <p:nvSpPr>
            <p:cNvPr id="15" name="Rectangle 14">
              <a:extLst>
                <a:ext uri="{FF2B5EF4-FFF2-40B4-BE49-F238E27FC236}">
                  <a16:creationId xmlns:a16="http://schemas.microsoft.com/office/drawing/2014/main" id="{07FF821C-D3F7-5AEA-DB3A-2F6E74FA2260}"/>
                </a:ext>
              </a:extLst>
            </p:cNvPr>
            <p:cNvSpPr/>
            <p:nvPr/>
          </p:nvSpPr>
          <p:spPr>
            <a:xfrm>
              <a:off x="0" y="1847850"/>
              <a:ext cx="3769359" cy="3429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8" name="Rectangle 17">
            <a:extLst>
              <a:ext uri="{FF2B5EF4-FFF2-40B4-BE49-F238E27FC236}">
                <a16:creationId xmlns:a16="http://schemas.microsoft.com/office/drawing/2014/main" id="{68897295-FE54-0AEE-AB79-3573DFFCAA8C}"/>
              </a:ext>
            </a:extLst>
          </p:cNvPr>
          <p:cNvSpPr/>
          <p:nvPr/>
        </p:nvSpPr>
        <p:spPr>
          <a:xfrm>
            <a:off x="280816" y="1502400"/>
            <a:ext cx="2352054" cy="379656"/>
          </a:xfrm>
          <a:prstGeom prst="rect">
            <a:avLst/>
          </a:prstGeom>
        </p:spPr>
        <p:txBody>
          <a:bodyPr wrap="none">
            <a:spAutoFit/>
          </a:bodyPr>
          <a:lstStyle/>
          <a:p>
            <a:pPr algn="ctr" eaLnBrk="0" hangingPunct="0"/>
            <a:r>
              <a:rPr lang="en-US" sz="1867" b="1" dirty="0" err="1">
                <a:solidFill>
                  <a:schemeClr val="bg1"/>
                </a:solidFill>
                <a:latin typeface="Calibri" pitchFamily="34" charset="0"/>
                <a:cs typeface="Calibri" pitchFamily="34" charset="0"/>
                <a:sym typeface="Arial" pitchFamily="34" charset="0"/>
              </a:rPr>
              <a:t>Tujuan</a:t>
            </a:r>
            <a:r>
              <a:rPr lang="en-US" sz="1867" b="1" dirty="0">
                <a:solidFill>
                  <a:schemeClr val="bg1"/>
                </a:solidFill>
                <a:latin typeface="Calibri" pitchFamily="34" charset="0"/>
                <a:cs typeface="Calibri" pitchFamily="34" charset="0"/>
                <a:sym typeface="Arial" pitchFamily="34" charset="0"/>
              </a:rPr>
              <a:t> </a:t>
            </a:r>
            <a:r>
              <a:rPr lang="en-US" sz="1867" b="1" dirty="0" err="1">
                <a:solidFill>
                  <a:schemeClr val="bg1"/>
                </a:solidFill>
                <a:latin typeface="Calibri" pitchFamily="34" charset="0"/>
                <a:cs typeface="Calibri" pitchFamily="34" charset="0"/>
                <a:sym typeface="Arial" pitchFamily="34" charset="0"/>
              </a:rPr>
              <a:t>pembelajaran</a:t>
            </a:r>
            <a:r>
              <a:rPr lang="en-US" sz="1867" b="1" dirty="0">
                <a:solidFill>
                  <a:schemeClr val="bg1"/>
                </a:solidFill>
                <a:latin typeface="Calibri" pitchFamily="34" charset="0"/>
                <a:cs typeface="Calibri" pitchFamily="34" charset="0"/>
                <a:sym typeface="Arial" pitchFamily="34" charset="0"/>
              </a:rPr>
              <a:t>:</a:t>
            </a:r>
          </a:p>
        </p:txBody>
      </p:sp>
      <p:sp>
        <p:nvSpPr>
          <p:cNvPr id="23" name="Rectangle 22">
            <a:extLst>
              <a:ext uri="{FF2B5EF4-FFF2-40B4-BE49-F238E27FC236}">
                <a16:creationId xmlns:a16="http://schemas.microsoft.com/office/drawing/2014/main" id="{7FBBA305-3565-C5E0-923D-9A9AAF449CA7}"/>
              </a:ext>
            </a:extLst>
          </p:cNvPr>
          <p:cNvSpPr/>
          <p:nvPr/>
        </p:nvSpPr>
        <p:spPr>
          <a:xfrm>
            <a:off x="9722574" y="5157678"/>
            <a:ext cx="1970412" cy="276999"/>
          </a:xfrm>
          <a:prstGeom prst="rect">
            <a:avLst/>
          </a:prstGeom>
          <a:solidFill>
            <a:schemeClr val="bg1">
              <a:alpha val="54000"/>
            </a:schemeClr>
          </a:solidFill>
        </p:spPr>
        <p:txBody>
          <a:bodyPr wrap="none">
            <a:spAutoFit/>
          </a:bodyPr>
          <a:lstStyle/>
          <a:p>
            <a:pPr algn="r"/>
            <a:r>
              <a:rPr lang="en-US" sz="1200" dirty="0" err="1">
                <a:latin typeface="Arial" pitchFamily="34" charset="0"/>
                <a:cs typeface="Arial" pitchFamily="34" charset="0"/>
              </a:rPr>
              <a:t>Sumber</a:t>
            </a:r>
            <a:r>
              <a:rPr lang="en-US" sz="1200" dirty="0">
                <a:latin typeface="Arial" pitchFamily="34" charset="0"/>
                <a:cs typeface="Arial" pitchFamily="34" charset="0"/>
              </a:rPr>
              <a:t>: </a:t>
            </a:r>
            <a:r>
              <a:rPr lang="id-ID" sz="1200" i="1" dirty="0">
                <a:latin typeface="Arial" pitchFamily="34" charset="0"/>
                <a:cs typeface="Arial" pitchFamily="34" charset="0"/>
              </a:rPr>
              <a:t>shutterstock.com</a:t>
            </a:r>
            <a:endParaRPr lang="en-US" sz="1200" i="1" dirty="0">
              <a:latin typeface="Arial" pitchFamily="34" charset="0"/>
              <a:cs typeface="Arial" pitchFamily="34" charset="0"/>
            </a:endParaRPr>
          </a:p>
        </p:txBody>
      </p:sp>
      <p:pic>
        <p:nvPicPr>
          <p:cNvPr id="24" name="Picture 23">
            <a:extLst>
              <a:ext uri="{FF2B5EF4-FFF2-40B4-BE49-F238E27FC236}">
                <a16:creationId xmlns:a16="http://schemas.microsoft.com/office/drawing/2014/main" id="{09F443B1-E9A5-4059-6FCA-51378C1FA5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189483" y="1552575"/>
            <a:ext cx="5284435" cy="3522956"/>
          </a:xfrm>
          <a:prstGeom prst="rect">
            <a:avLst/>
          </a:prstGeom>
          <a:ln>
            <a:noFill/>
          </a:ln>
          <a:effectLst>
            <a:outerShdw blurRad="292100" dist="139700" dir="2700000" algn="tl" rotWithShape="0">
              <a:srgbClr val="333333">
                <a:alpha val="65000"/>
              </a:srgbClr>
            </a:outerShdw>
          </a:effectLst>
        </p:spPr>
      </p:pic>
      <p:grpSp>
        <p:nvGrpSpPr>
          <p:cNvPr id="16" name="Group 15">
            <a:extLst>
              <a:ext uri="{FF2B5EF4-FFF2-40B4-BE49-F238E27FC236}">
                <a16:creationId xmlns:a16="http://schemas.microsoft.com/office/drawing/2014/main" id="{B168A93E-86B8-3FAA-87A5-3BD7439D8094}"/>
              </a:ext>
            </a:extLst>
          </p:cNvPr>
          <p:cNvGrpSpPr/>
          <p:nvPr/>
        </p:nvGrpSpPr>
        <p:grpSpPr>
          <a:xfrm>
            <a:off x="749079" y="112862"/>
            <a:ext cx="1212868" cy="1228567"/>
            <a:chOff x="4340143" y="1954100"/>
            <a:chExt cx="1428751" cy="1447246"/>
          </a:xfrm>
        </p:grpSpPr>
        <p:pic>
          <p:nvPicPr>
            <p:cNvPr id="17" name="Picture 2" descr="E:\ELISA\ERLANGGA LISA\2017\TEMPLATE PPT\SMP Penjaskes Orkes (K13N)\untuk BAB penjas.png">
              <a:extLst>
                <a:ext uri="{FF2B5EF4-FFF2-40B4-BE49-F238E27FC236}">
                  <a16:creationId xmlns:a16="http://schemas.microsoft.com/office/drawing/2014/main" id="{B1DD3B43-9CE8-0C73-D077-161334680A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0143" y="1954100"/>
              <a:ext cx="1428751" cy="1447246"/>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AAA3EBF4-01C9-6C86-52CC-5B370053982A}"/>
                </a:ext>
              </a:extLst>
            </p:cNvPr>
            <p:cNvSpPr/>
            <p:nvPr/>
          </p:nvSpPr>
          <p:spPr>
            <a:xfrm>
              <a:off x="4505453" y="2200668"/>
              <a:ext cx="1068128" cy="978910"/>
            </a:xfrm>
            <a:prstGeom prst="rect">
              <a:avLst/>
            </a:prstGeom>
          </p:spPr>
          <p:txBody>
            <a:bodyPr wrap="square">
              <a:spAutoFit/>
            </a:bodyPr>
            <a:lstStyle/>
            <a:p>
              <a:pPr algn="ctr"/>
              <a:r>
                <a:rPr lang="en-US" sz="2400" b="1" dirty="0">
                  <a:solidFill>
                    <a:schemeClr val="bg1"/>
                  </a:solidFill>
                </a:rPr>
                <a:t>BAB </a:t>
              </a:r>
            </a:p>
            <a:p>
              <a:pPr algn="ctr"/>
              <a:r>
                <a:rPr lang="id-ID" sz="2400" b="1" dirty="0">
                  <a:solidFill>
                    <a:schemeClr val="bg1"/>
                  </a:solidFill>
                </a:rPr>
                <a:t>11</a:t>
              </a:r>
              <a:endParaRPr lang="en-US" sz="2400" b="1" dirty="0">
                <a:solidFill>
                  <a:schemeClr val="bg1"/>
                </a:solidFill>
              </a:endParaRPr>
            </a:p>
          </p:txBody>
        </p:sp>
      </p:grpSp>
      <p:sp>
        <p:nvSpPr>
          <p:cNvPr id="26" name="TextBox 25">
            <a:extLst>
              <a:ext uri="{FF2B5EF4-FFF2-40B4-BE49-F238E27FC236}">
                <a16:creationId xmlns:a16="http://schemas.microsoft.com/office/drawing/2014/main" id="{01D14513-D95B-4F3F-2655-8207EA961F7E}"/>
              </a:ext>
            </a:extLst>
          </p:cNvPr>
          <p:cNvSpPr txBox="1"/>
          <p:nvPr/>
        </p:nvSpPr>
        <p:spPr>
          <a:xfrm>
            <a:off x="1858850" y="468006"/>
            <a:ext cx="5527746" cy="7807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85568" tIns="142783" rIns="285568" bIns="142783" rtlCol="0">
            <a:spAutoFit/>
          </a:bodyPr>
          <a:lstStyle/>
          <a:p>
            <a:r>
              <a:rPr lang="id-ID" sz="3200" b="1" dirty="0">
                <a:solidFill>
                  <a:srgbClr val="7030A0"/>
                </a:solidFill>
                <a:latin typeface="Calibri" pitchFamily="34" charset="0"/>
                <a:cs typeface="Calibri" pitchFamily="34" charset="0"/>
              </a:rPr>
              <a:t>Pola Perilaku Hidup Sehat</a:t>
            </a:r>
            <a:endParaRPr lang="en-US" sz="3200" b="1" dirty="0">
              <a:solidFill>
                <a:srgbClr val="7030A0"/>
              </a:solidFill>
              <a:latin typeface="Calibri" pitchFamily="34" charset="0"/>
              <a:cs typeface="Calibri" pitchFamily="34" charset="0"/>
            </a:endParaRPr>
          </a:p>
        </p:txBody>
      </p:sp>
    </p:spTree>
    <p:extLst>
      <p:ext uri="{BB962C8B-B14F-4D97-AF65-F5344CB8AC3E}">
        <p14:creationId xmlns:p14="http://schemas.microsoft.com/office/powerpoint/2010/main" val="13551225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177442" y="643706"/>
            <a:ext cx="7987764" cy="1323632"/>
          </a:xfrm>
          <a:prstGeom prst="rect">
            <a:avLst/>
          </a:prstGeom>
        </p:spPr>
        <p:txBody>
          <a:bodyPr wrap="square">
            <a:spAutoFit/>
          </a:bodyPr>
          <a:lstStyle/>
          <a:p>
            <a:pPr marL="360363" indent="-360363"/>
            <a:r>
              <a:rPr lang="id-ID" sz="2667" b="1" dirty="0">
                <a:solidFill>
                  <a:srgbClr val="7030A0"/>
                </a:solidFill>
                <a:latin typeface="Arial" panose="020B0604020202020204" pitchFamily="34" charset="0"/>
                <a:cs typeface="Arial" panose="020B0604020202020204" pitchFamily="34" charset="0"/>
              </a:rPr>
              <a:t>4. </a:t>
            </a:r>
            <a:r>
              <a:rPr lang="nb-NO" sz="2667" b="1" dirty="0">
                <a:solidFill>
                  <a:srgbClr val="7030A0"/>
                </a:solidFill>
                <a:latin typeface="Arial" panose="020B0604020202020204" pitchFamily="34" charset="0"/>
                <a:cs typeface="Arial" panose="020B0604020202020204" pitchFamily="34" charset="0"/>
              </a:rPr>
              <a:t>Faktor-Faktor yang Memengaruhi Perubahan M</a:t>
            </a:r>
            <a:r>
              <a:rPr lang="id-ID" sz="2667" b="1" dirty="0">
                <a:solidFill>
                  <a:srgbClr val="7030A0"/>
                </a:solidFill>
                <a:latin typeface="Arial" panose="020B0604020202020204" pitchFamily="34" charset="0"/>
                <a:cs typeface="Arial" panose="020B0604020202020204" pitchFamily="34" charset="0"/>
              </a:rPr>
              <a:t>ental Remaja</a:t>
            </a: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23415" y="1486672"/>
            <a:ext cx="11379526" cy="4154984"/>
          </a:xfrm>
          <a:prstGeom prst="rect">
            <a:avLst/>
          </a:prstGeom>
          <a:noFill/>
        </p:spPr>
        <p:txBody>
          <a:bodyPr wrap="square">
            <a:spAutoFit/>
          </a:bodyPr>
          <a:lstStyle/>
          <a:p>
            <a:pPr>
              <a:lnSpc>
                <a:spcPct val="150000"/>
              </a:lnSpc>
            </a:pPr>
            <a:r>
              <a:rPr lang="sv-SE" sz="2400" i="1" dirty="0">
                <a:solidFill>
                  <a:srgbClr val="7030A0"/>
                </a:solidFill>
              </a:rPr>
              <a:t>Dampak kesehatan mental pada anak remaja</a:t>
            </a:r>
            <a:endParaRPr lang="id-ID" sz="2400" i="1" dirty="0">
              <a:solidFill>
                <a:srgbClr val="7030A0"/>
              </a:solidFill>
            </a:endParaRPr>
          </a:p>
          <a:p>
            <a:r>
              <a:rPr lang="sv-SE" sz="2400" dirty="0"/>
              <a:t>1) Dampak positif</a:t>
            </a:r>
          </a:p>
          <a:p>
            <a:r>
              <a:rPr lang="sv-SE" sz="2400" dirty="0"/>
              <a:t>Anak remaja yang memiliki kesehatan mental yang baik akan</a:t>
            </a:r>
            <a:r>
              <a:rPr lang="id-ID" sz="2400" dirty="0"/>
              <a:t> </a:t>
            </a:r>
            <a:r>
              <a:rPr lang="sv-SE" sz="2400" dirty="0"/>
              <a:t>lebih mudah melalui kondisi yang sulit. Pengalaman tersebut</a:t>
            </a:r>
            <a:r>
              <a:rPr lang="id-ID" sz="2400" dirty="0"/>
              <a:t> </a:t>
            </a:r>
            <a:r>
              <a:rPr lang="sv-SE" sz="2400" dirty="0"/>
              <a:t>dijadikan pembelajaran dan motivasi untuk terus berusaha</a:t>
            </a:r>
            <a:r>
              <a:rPr lang="id-ID" sz="2400" dirty="0"/>
              <a:t> </a:t>
            </a:r>
            <a:r>
              <a:rPr lang="sv-SE" sz="2400" dirty="0"/>
              <a:t>lebih baik.</a:t>
            </a:r>
          </a:p>
          <a:p>
            <a:pPr>
              <a:lnSpc>
                <a:spcPct val="150000"/>
              </a:lnSpc>
            </a:pPr>
            <a:r>
              <a:rPr lang="sv-SE" sz="2400" dirty="0"/>
              <a:t>2) Dampak negatif</a:t>
            </a:r>
          </a:p>
          <a:p>
            <a:r>
              <a:rPr lang="sv-SE" sz="2400" dirty="0"/>
              <a:t>Anak remaja yang memiliki kesehatan mental yang kurang</a:t>
            </a:r>
            <a:r>
              <a:rPr lang="id-ID" sz="2400" dirty="0"/>
              <a:t> </a:t>
            </a:r>
            <a:r>
              <a:rPr lang="sv-SE" sz="2400" dirty="0"/>
              <a:t>baik akan mengalami kesulitan menghadapi kondisi yang sulit.</a:t>
            </a:r>
            <a:r>
              <a:rPr lang="id-ID" sz="2400" dirty="0"/>
              <a:t> </a:t>
            </a:r>
            <a:r>
              <a:rPr lang="sv-SE" sz="2400" dirty="0"/>
              <a:t>Mereka lebih mudah mengalami stres. Akibatnya, kurangnya</a:t>
            </a:r>
            <a:r>
              <a:rPr lang="id-ID" sz="2400" dirty="0"/>
              <a:t> </a:t>
            </a:r>
            <a:r>
              <a:rPr lang="sv-SE" sz="2400" dirty="0"/>
              <a:t>kepercayaan diri, gangguan mental, kenakalan remaja,</a:t>
            </a:r>
            <a:r>
              <a:rPr lang="id-ID" sz="2400" dirty="0"/>
              <a:t> </a:t>
            </a:r>
            <a:r>
              <a:rPr lang="sv-SE" sz="2400" dirty="0"/>
              <a:t>penyalahgunaan obat terlarang dan minuman beralkohol, seks</a:t>
            </a:r>
            <a:r>
              <a:rPr lang="id-ID" sz="2400" dirty="0"/>
              <a:t> </a:t>
            </a:r>
            <a:r>
              <a:rPr lang="sv-SE" sz="2400" dirty="0"/>
              <a:t>bebas, serta gangguan makan.</a:t>
            </a:r>
          </a:p>
        </p:txBody>
      </p:sp>
    </p:spTree>
    <p:extLst>
      <p:ext uri="{BB962C8B-B14F-4D97-AF65-F5344CB8AC3E}">
        <p14:creationId xmlns:p14="http://schemas.microsoft.com/office/powerpoint/2010/main" val="2954800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Pola Makan Sehat</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8" name="TextBox 7">
            <a:extLst>
              <a:ext uri="{FF2B5EF4-FFF2-40B4-BE49-F238E27FC236}">
                <a16:creationId xmlns:a16="http://schemas.microsoft.com/office/drawing/2014/main" id="{DB9DD07B-0A34-9A31-E98D-73741A3E3307}"/>
              </a:ext>
            </a:extLst>
          </p:cNvPr>
          <p:cNvSpPr txBox="1"/>
          <p:nvPr/>
        </p:nvSpPr>
        <p:spPr>
          <a:xfrm>
            <a:off x="203199" y="344606"/>
            <a:ext cx="8683223" cy="584775"/>
          </a:xfrm>
          <a:prstGeom prst="rect">
            <a:avLst/>
          </a:prstGeom>
          <a:noFill/>
        </p:spPr>
        <p:txBody>
          <a:bodyPr wrap="square">
            <a:spAutoFit/>
          </a:bodyPr>
          <a:lstStyle/>
          <a:p>
            <a:r>
              <a:rPr lang="id-ID" sz="3200" b="1" dirty="0">
                <a:solidFill>
                  <a:srgbClr val="7030A0"/>
                </a:solidFill>
                <a:latin typeface="Arial" panose="020B0604020202020204" pitchFamily="34" charset="0"/>
                <a:cs typeface="Arial" panose="020B0604020202020204" pitchFamily="34" charset="0"/>
              </a:rPr>
              <a:t>B. Pola Makan Sehat Bergizi dan Seimbang</a:t>
            </a:r>
            <a:endParaRPr lang="en-ID" sz="3200" dirty="0">
              <a:solidFill>
                <a:srgbClr val="7030A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2" y="1642625"/>
            <a:ext cx="10407071" cy="3913059"/>
          </a:xfrm>
          <a:prstGeom prst="rect">
            <a:avLst/>
          </a:prstGeom>
          <a:noFill/>
        </p:spPr>
        <p:txBody>
          <a:bodyPr wrap="square">
            <a:spAutoFit/>
          </a:bodyPr>
          <a:lstStyle/>
          <a:p>
            <a:pPr>
              <a:lnSpc>
                <a:spcPct val="150000"/>
              </a:lnSpc>
            </a:pPr>
            <a:r>
              <a:rPr lang="sv-SE" sz="2400" dirty="0"/>
              <a:t>Pola makan sehat adalah pola mengonsumsi berbagai jenis</a:t>
            </a:r>
            <a:r>
              <a:rPr lang="id-ID" sz="2400" dirty="0"/>
              <a:t> </a:t>
            </a:r>
            <a:r>
              <a:rPr lang="sv-SE" sz="2400" dirty="0"/>
              <a:t>makanan yang mengandung bermacam-macam unsur gizi yang</a:t>
            </a:r>
            <a:r>
              <a:rPr lang="id-ID" sz="2400" dirty="0"/>
              <a:t> </a:t>
            </a:r>
            <a:r>
              <a:rPr lang="sv-SE" sz="2400" dirty="0"/>
              <a:t>dibutuhkan oleh tubuh, seperti karbohidrat, protein, vitamin, lemak,</a:t>
            </a:r>
            <a:r>
              <a:rPr lang="id-ID" sz="2400" dirty="0"/>
              <a:t> </a:t>
            </a:r>
            <a:r>
              <a:rPr lang="sv-SE" sz="2400" dirty="0"/>
              <a:t>mineral, dan air. Pola makan yang paling baik adalah</a:t>
            </a:r>
            <a:r>
              <a:rPr lang="id-ID" sz="2400" dirty="0"/>
              <a:t> </a:t>
            </a:r>
            <a:r>
              <a:rPr lang="sv-SE" sz="2400" dirty="0"/>
              <a:t>makan secukupnya sesuai dengan kebutuhan tubuh secara teratur. </a:t>
            </a:r>
            <a:endParaRPr lang="id-ID" sz="2400" dirty="0"/>
          </a:p>
          <a:p>
            <a:pPr>
              <a:lnSpc>
                <a:spcPct val="150000"/>
              </a:lnSpc>
            </a:pPr>
            <a:r>
              <a:rPr lang="sv-SE" sz="2400" dirty="0"/>
              <a:t>Selain harus memahami pola makan sehat, tentunya makanan</a:t>
            </a:r>
            <a:r>
              <a:rPr lang="id-ID" sz="2400" dirty="0"/>
              <a:t> </a:t>
            </a:r>
            <a:r>
              <a:rPr lang="sv-SE" sz="2400" dirty="0"/>
              <a:t>juga harus diperhatikan dari segi kebersihan. Makanan yang bersih</a:t>
            </a:r>
            <a:r>
              <a:rPr lang="id-ID" sz="2400" dirty="0"/>
              <a:t> </a:t>
            </a:r>
            <a:r>
              <a:rPr lang="sv-SE" sz="2400" dirty="0"/>
              <a:t>berarti terbebas dari kotoran dan kuman penyakit.</a:t>
            </a:r>
            <a:endParaRPr lang="id-ID" sz="2400" dirty="0"/>
          </a:p>
        </p:txBody>
      </p:sp>
      <p:pic>
        <p:nvPicPr>
          <p:cNvPr id="10" name="Picture 9">
            <a:extLst>
              <a:ext uri="{FF2B5EF4-FFF2-40B4-BE49-F238E27FC236}">
                <a16:creationId xmlns:a16="http://schemas.microsoft.com/office/drawing/2014/main" id="{675E89BC-CE68-F4A3-C7C9-66310B40576E}"/>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13525" y="4359585"/>
            <a:ext cx="4211844" cy="2807895"/>
          </a:xfrm>
          <a:prstGeom prst="rect">
            <a:avLst/>
          </a:prstGeom>
        </p:spPr>
      </p:pic>
    </p:spTree>
    <p:extLst>
      <p:ext uri="{BB962C8B-B14F-4D97-AF65-F5344CB8AC3E}">
        <p14:creationId xmlns:p14="http://schemas.microsoft.com/office/powerpoint/2010/main" val="40417262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566433"/>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2. </a:t>
            </a:r>
            <a:r>
              <a:rPr lang="nb-NO" sz="2667" b="1" dirty="0">
                <a:solidFill>
                  <a:srgbClr val="7030A0"/>
                </a:solidFill>
                <a:latin typeface="Arial" panose="020B0604020202020204" pitchFamily="34" charset="0"/>
                <a:cs typeface="Arial" panose="020B0604020202020204" pitchFamily="34" charset="0"/>
              </a:rPr>
              <a:t>Gizi Seimbang</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08920" y="1023032"/>
            <a:ext cx="10463880" cy="5575052"/>
          </a:xfrm>
          <a:prstGeom prst="rect">
            <a:avLst/>
          </a:prstGeom>
          <a:noFill/>
        </p:spPr>
        <p:txBody>
          <a:bodyPr wrap="square">
            <a:spAutoFit/>
          </a:bodyPr>
          <a:lstStyle/>
          <a:p>
            <a:pPr>
              <a:lnSpc>
                <a:spcPct val="150000"/>
              </a:lnSpc>
            </a:pPr>
            <a:r>
              <a:rPr lang="sv-SE" sz="2400" dirty="0"/>
              <a:t>Cara menjalankan gizi seimbang</a:t>
            </a:r>
            <a:r>
              <a:rPr lang="id-ID" sz="2400" dirty="0"/>
              <a:t> </a:t>
            </a:r>
            <a:r>
              <a:rPr lang="sv-SE" sz="2400" dirty="0"/>
              <a:t>di antaranya sebagai berikut</a:t>
            </a:r>
            <a:r>
              <a:rPr lang="id-ID" sz="2400" dirty="0"/>
              <a:t>.</a:t>
            </a:r>
          </a:p>
          <a:p>
            <a:pPr marL="457200" indent="-457200">
              <a:lnSpc>
                <a:spcPct val="150000"/>
              </a:lnSpc>
              <a:buAutoNum type="alphaLcPeriod"/>
            </a:pPr>
            <a:r>
              <a:rPr lang="sv-SE" sz="2400" dirty="0"/>
              <a:t>Hindarilah makanan yang kaya akan kandungan lemak</a:t>
            </a:r>
            <a:r>
              <a:rPr lang="id-ID" sz="2400" dirty="0"/>
              <a:t>.</a:t>
            </a:r>
          </a:p>
          <a:p>
            <a:pPr marL="457200" indent="-457200">
              <a:lnSpc>
                <a:spcPct val="150000"/>
              </a:lnSpc>
              <a:buAutoNum type="alphaLcPeriod"/>
            </a:pPr>
            <a:r>
              <a:rPr lang="sv-SE" sz="2400" dirty="0"/>
              <a:t>Hindari makanan yang mengandung bahan pengawet</a:t>
            </a:r>
            <a:r>
              <a:rPr lang="id-ID" sz="2400" dirty="0"/>
              <a:t>.</a:t>
            </a:r>
          </a:p>
          <a:p>
            <a:pPr marL="457200" indent="-457200">
              <a:lnSpc>
                <a:spcPct val="150000"/>
              </a:lnSpc>
              <a:buAutoNum type="alphaLcPeriod"/>
            </a:pPr>
            <a:r>
              <a:rPr lang="fi-FI" sz="2400" dirty="0"/>
              <a:t>Hindari pengolahan bahan makanan yang salah</a:t>
            </a:r>
            <a:r>
              <a:rPr lang="id-ID" sz="2400" dirty="0"/>
              <a:t>.</a:t>
            </a:r>
          </a:p>
          <a:p>
            <a:pPr marL="457200" indent="-457200">
              <a:lnSpc>
                <a:spcPct val="150000"/>
              </a:lnSpc>
              <a:buAutoNum type="alphaLcPeriod"/>
            </a:pPr>
            <a:r>
              <a:rPr lang="id-ID" sz="2400" dirty="0"/>
              <a:t>Hindari penambahan bumbu-bumbu penyedap rasa secara berlebihan.</a:t>
            </a:r>
          </a:p>
          <a:p>
            <a:pPr marL="457200" indent="-457200">
              <a:lnSpc>
                <a:spcPct val="150000"/>
              </a:lnSpc>
              <a:buAutoNum type="alphaLcPeriod"/>
            </a:pPr>
            <a:r>
              <a:rPr lang="id-ID" sz="2400" dirty="0"/>
              <a:t>Perbanyak mengonsumsi buah dan sayuran.</a:t>
            </a:r>
          </a:p>
          <a:p>
            <a:pPr marL="457200" indent="-457200">
              <a:lnSpc>
                <a:spcPct val="150000"/>
              </a:lnSpc>
              <a:buAutoNum type="alphaLcPeriod"/>
            </a:pPr>
            <a:r>
              <a:rPr lang="id-ID" sz="2400" dirty="0"/>
              <a:t>Hindarilah makanan jeroan, lemak, otak, makanan berkuah santan kental, kulit ayam, dan kuning telur.</a:t>
            </a:r>
          </a:p>
          <a:p>
            <a:pPr marL="457200" indent="-457200">
              <a:lnSpc>
                <a:spcPct val="150000"/>
              </a:lnSpc>
              <a:buAutoNum type="alphaLcPeriod"/>
            </a:pPr>
            <a:r>
              <a:rPr lang="id-ID" sz="2400" dirty="0"/>
              <a:t>Perbanyak minum air putih.</a:t>
            </a:r>
          </a:p>
          <a:p>
            <a:pPr marL="457200" indent="-457200">
              <a:lnSpc>
                <a:spcPct val="150000"/>
              </a:lnSpc>
              <a:buAutoNum type="alphaLcPeriod"/>
            </a:pPr>
            <a:r>
              <a:rPr lang="id-ID" sz="2400" dirty="0"/>
              <a:t>Hindari makanan dan minuman dengan pewarna yang mencolok.</a:t>
            </a:r>
          </a:p>
        </p:txBody>
      </p:sp>
    </p:spTree>
    <p:extLst>
      <p:ext uri="{BB962C8B-B14F-4D97-AF65-F5344CB8AC3E}">
        <p14:creationId xmlns:p14="http://schemas.microsoft.com/office/powerpoint/2010/main" val="2942144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566433"/>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3. </a:t>
            </a:r>
            <a:r>
              <a:rPr lang="sv-SE" sz="2667" b="1" dirty="0">
                <a:solidFill>
                  <a:srgbClr val="7030A0"/>
                </a:solidFill>
                <a:latin typeface="Arial" panose="020B0604020202020204" pitchFamily="34" charset="0"/>
                <a:cs typeface="Arial" panose="020B0604020202020204" pitchFamily="34" charset="0"/>
              </a:rPr>
              <a:t>Pengaruh Zat Gizi Makanan terhadap Kesehatan</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3" y="1023032"/>
            <a:ext cx="10667734" cy="5021055"/>
          </a:xfrm>
          <a:prstGeom prst="rect">
            <a:avLst/>
          </a:prstGeom>
          <a:noFill/>
        </p:spPr>
        <p:txBody>
          <a:bodyPr wrap="square">
            <a:spAutoFit/>
          </a:bodyPr>
          <a:lstStyle/>
          <a:p>
            <a:pPr>
              <a:lnSpc>
                <a:spcPct val="150000"/>
              </a:lnSpc>
            </a:pPr>
            <a:r>
              <a:rPr lang="sv-SE" sz="2400" i="1" dirty="0">
                <a:solidFill>
                  <a:srgbClr val="7030A0"/>
                </a:solidFill>
              </a:rPr>
              <a:t>Pengaruh gizi terhadap daya kerja</a:t>
            </a:r>
            <a:endParaRPr lang="id-ID" sz="2400" i="1" dirty="0">
              <a:solidFill>
                <a:srgbClr val="7030A0"/>
              </a:solidFill>
            </a:endParaRPr>
          </a:p>
          <a:p>
            <a:pPr>
              <a:lnSpc>
                <a:spcPct val="150000"/>
              </a:lnSpc>
            </a:pPr>
            <a:r>
              <a:rPr lang="sv-SE" sz="2400" dirty="0"/>
              <a:t>Semakin berat pekerjaan kita,</a:t>
            </a:r>
            <a:r>
              <a:rPr lang="id-ID" sz="2400" dirty="0"/>
              <a:t> </a:t>
            </a:r>
            <a:r>
              <a:rPr lang="sv-SE" sz="2400" dirty="0"/>
              <a:t>akan semakin banyak kalori yang kita butuhkan sehingga kecukupan</a:t>
            </a:r>
            <a:r>
              <a:rPr lang="id-ID" sz="2400" dirty="0"/>
              <a:t> </a:t>
            </a:r>
            <a:r>
              <a:rPr lang="sv-SE" sz="2400" dirty="0"/>
              <a:t>gizi otomatis akan berpengaruh terhadap kendali kinerja kita. </a:t>
            </a:r>
            <a:r>
              <a:rPr lang="id-ID" sz="2400" dirty="0"/>
              <a:t>A</a:t>
            </a:r>
            <a:r>
              <a:rPr lang="sv-SE" sz="2400" dirty="0"/>
              <a:t>pabila energi yang diperoleh dari makanan</a:t>
            </a:r>
            <a:r>
              <a:rPr lang="id-ID" sz="2400" dirty="0"/>
              <a:t> </a:t>
            </a:r>
            <a:r>
              <a:rPr lang="sv-SE" sz="2400" dirty="0"/>
              <a:t>tidak cukup, orang tersebut akan bekerja di bawah kapasitas</a:t>
            </a:r>
            <a:r>
              <a:rPr lang="id-ID" sz="2400" dirty="0"/>
              <a:t> </a:t>
            </a:r>
            <a:r>
              <a:rPr lang="sv-SE" sz="2400" dirty="0"/>
              <a:t>seharusnya. </a:t>
            </a:r>
            <a:r>
              <a:rPr lang="id-ID" sz="2400" dirty="0"/>
              <a:t>K</a:t>
            </a:r>
            <a:r>
              <a:rPr lang="sv-SE" sz="2400" dirty="0"/>
              <a:t>ekurangan energi akan menyebabkan turunnya kekuatan</a:t>
            </a:r>
            <a:r>
              <a:rPr lang="id-ID" sz="2400" dirty="0"/>
              <a:t> </a:t>
            </a:r>
            <a:r>
              <a:rPr lang="sv-SE" sz="2400" dirty="0"/>
              <a:t>otot dan ketepatan gerak otot yang menjadikan kerja tidak efisien</a:t>
            </a:r>
            <a:r>
              <a:rPr lang="id-ID" sz="2400" dirty="0"/>
              <a:t>. </a:t>
            </a:r>
            <a:r>
              <a:rPr lang="sv-SE" sz="2400" dirty="0"/>
              <a:t>Rendahnya efisiensi kerja akibat keadaan gizi yang kurang baik</a:t>
            </a:r>
            <a:r>
              <a:rPr lang="id-ID" sz="2400" dirty="0"/>
              <a:t> </a:t>
            </a:r>
            <a:r>
              <a:rPr lang="sv-SE" sz="2400" dirty="0"/>
              <a:t>akan mengganggu kapasitas kerja dan keadaan ini tentunya akan</a:t>
            </a:r>
            <a:r>
              <a:rPr lang="id-ID" sz="2400" dirty="0"/>
              <a:t> </a:t>
            </a:r>
            <a:r>
              <a:rPr lang="sv-SE" sz="2400" dirty="0"/>
              <a:t>menyebabkan turunnya produktivitas kerja.</a:t>
            </a:r>
            <a:endParaRPr lang="id-ID" sz="2400" dirty="0"/>
          </a:p>
        </p:txBody>
      </p:sp>
    </p:spTree>
    <p:extLst>
      <p:ext uri="{BB962C8B-B14F-4D97-AF65-F5344CB8AC3E}">
        <p14:creationId xmlns:p14="http://schemas.microsoft.com/office/powerpoint/2010/main" val="41852346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566433"/>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3. </a:t>
            </a:r>
            <a:r>
              <a:rPr lang="sv-SE" sz="2667" b="1" dirty="0">
                <a:solidFill>
                  <a:srgbClr val="7030A0"/>
                </a:solidFill>
                <a:latin typeface="Arial" panose="020B0604020202020204" pitchFamily="34" charset="0"/>
                <a:cs typeface="Arial" panose="020B0604020202020204" pitchFamily="34" charset="0"/>
              </a:rPr>
              <a:t>Pengaruh Zat Gizi Makanan terhadap Kesehatan</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3" y="1023032"/>
            <a:ext cx="7242036" cy="4467057"/>
          </a:xfrm>
          <a:prstGeom prst="rect">
            <a:avLst/>
          </a:prstGeom>
          <a:noFill/>
        </p:spPr>
        <p:txBody>
          <a:bodyPr wrap="square">
            <a:spAutoFit/>
          </a:bodyPr>
          <a:lstStyle/>
          <a:p>
            <a:pPr>
              <a:lnSpc>
                <a:spcPct val="150000"/>
              </a:lnSpc>
            </a:pPr>
            <a:r>
              <a:rPr lang="sv-SE" sz="2400" i="1" dirty="0">
                <a:solidFill>
                  <a:srgbClr val="7030A0"/>
                </a:solidFill>
              </a:rPr>
              <a:t>Pengaruh gizi terhadap daya tahan tubuh</a:t>
            </a:r>
            <a:endParaRPr lang="id-ID" sz="2400" i="1" dirty="0">
              <a:solidFill>
                <a:srgbClr val="7030A0"/>
              </a:solidFill>
            </a:endParaRPr>
          </a:p>
          <a:p>
            <a:pPr>
              <a:lnSpc>
                <a:spcPct val="150000"/>
              </a:lnSpc>
            </a:pPr>
            <a:r>
              <a:rPr lang="sv-SE" sz="2400" dirty="0"/>
              <a:t>Jika daya tahan tubuh melemah,</a:t>
            </a:r>
            <a:r>
              <a:rPr lang="id-ID" sz="2400" dirty="0"/>
              <a:t> </a:t>
            </a:r>
            <a:r>
              <a:rPr lang="sv-SE" sz="2400" dirty="0"/>
              <a:t>kuman akan dengan mudah masuk ke tubuh sehingga tubuh akan</a:t>
            </a:r>
            <a:r>
              <a:rPr lang="id-ID" sz="2400" dirty="0"/>
              <a:t> </a:t>
            </a:r>
            <a:r>
              <a:rPr lang="sv-SE" sz="2400" dirty="0"/>
              <a:t>lebih mudah terkena penyakit. Salah satu cara</a:t>
            </a:r>
            <a:r>
              <a:rPr lang="id-ID" sz="2400" dirty="0"/>
              <a:t> </a:t>
            </a:r>
            <a:r>
              <a:rPr lang="sv-SE" sz="2400" dirty="0"/>
              <a:t>untuk menjaga daya tahan tubuh agar tetap baik adalah dengan</a:t>
            </a:r>
            <a:r>
              <a:rPr lang="id-ID" sz="2400" dirty="0"/>
              <a:t> </a:t>
            </a:r>
            <a:r>
              <a:rPr lang="sv-SE" sz="2400" dirty="0"/>
              <a:t>makan makanan yang bergizi. Makanan tersebut adalah makanan</a:t>
            </a:r>
            <a:r>
              <a:rPr lang="id-ID" sz="2400" dirty="0"/>
              <a:t> </a:t>
            </a:r>
            <a:r>
              <a:rPr lang="sv-SE" sz="2400" dirty="0"/>
              <a:t>yang mengandung unsur karbohidrat, protein, vitamin, lemak,</a:t>
            </a:r>
            <a:r>
              <a:rPr lang="id-ID" sz="2400" dirty="0"/>
              <a:t> </a:t>
            </a:r>
            <a:r>
              <a:rPr lang="sv-SE" sz="2400" dirty="0"/>
              <a:t>mineral, dan lain-lain.</a:t>
            </a:r>
          </a:p>
        </p:txBody>
      </p:sp>
      <p:pic>
        <p:nvPicPr>
          <p:cNvPr id="3" name="Picture 2">
            <a:extLst>
              <a:ext uri="{FF2B5EF4-FFF2-40B4-BE49-F238E27FC236}">
                <a16:creationId xmlns:a16="http://schemas.microsoft.com/office/drawing/2014/main" id="{DCAF5FDA-D6EB-0260-A490-AB56133F0A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424" y="2177687"/>
            <a:ext cx="3831771" cy="25026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ectangle 7">
            <a:extLst>
              <a:ext uri="{FF2B5EF4-FFF2-40B4-BE49-F238E27FC236}">
                <a16:creationId xmlns:a16="http://schemas.microsoft.com/office/drawing/2014/main" id="{845FD634-4D1F-643C-4D4E-F9E8114C5E59}"/>
              </a:ext>
            </a:extLst>
          </p:cNvPr>
          <p:cNvSpPr/>
          <p:nvPr/>
        </p:nvSpPr>
        <p:spPr>
          <a:xfrm>
            <a:off x="9828784" y="4713031"/>
            <a:ext cx="1970411" cy="276999"/>
          </a:xfrm>
          <a:prstGeom prst="rect">
            <a:avLst/>
          </a:prstGeom>
          <a:solidFill>
            <a:schemeClr val="bg1">
              <a:alpha val="54000"/>
            </a:schemeClr>
          </a:solidFill>
        </p:spPr>
        <p:txBody>
          <a:bodyPr wrap="none">
            <a:spAutoFit/>
          </a:bodyPr>
          <a:lstStyle/>
          <a:p>
            <a:pPr algn="r"/>
            <a:r>
              <a:rPr lang="en-US" sz="1200" dirty="0" err="1">
                <a:latin typeface="Arial" pitchFamily="34" charset="0"/>
                <a:cs typeface="Arial" pitchFamily="34" charset="0"/>
              </a:rPr>
              <a:t>Sumber</a:t>
            </a:r>
            <a:r>
              <a:rPr lang="en-US" sz="1200" dirty="0">
                <a:latin typeface="Arial" pitchFamily="34" charset="0"/>
                <a:cs typeface="Arial" pitchFamily="34" charset="0"/>
              </a:rPr>
              <a:t>: </a:t>
            </a:r>
            <a:r>
              <a:rPr lang="id-ID" sz="1200" i="1" dirty="0">
                <a:latin typeface="Arial" pitchFamily="34" charset="0"/>
                <a:cs typeface="Arial" pitchFamily="34" charset="0"/>
              </a:rPr>
              <a:t>shutterstock.com</a:t>
            </a:r>
            <a:endParaRPr lang="en-US" sz="1200" i="1" dirty="0">
              <a:latin typeface="Arial" pitchFamily="34" charset="0"/>
              <a:cs typeface="Arial" pitchFamily="34" charset="0"/>
            </a:endParaRPr>
          </a:p>
        </p:txBody>
      </p:sp>
    </p:spTree>
    <p:extLst>
      <p:ext uri="{BB962C8B-B14F-4D97-AF65-F5344CB8AC3E}">
        <p14:creationId xmlns:p14="http://schemas.microsoft.com/office/powerpoint/2010/main" val="34632529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566433"/>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3. </a:t>
            </a:r>
            <a:r>
              <a:rPr lang="sv-SE" sz="2667" b="1" dirty="0">
                <a:solidFill>
                  <a:srgbClr val="7030A0"/>
                </a:solidFill>
                <a:latin typeface="Arial" panose="020B0604020202020204" pitchFamily="34" charset="0"/>
                <a:cs typeface="Arial" panose="020B0604020202020204" pitchFamily="34" charset="0"/>
              </a:rPr>
              <a:t>Pengaruh Zat Gizi Makanan terhadap Kesehatan</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3" y="1023032"/>
            <a:ext cx="10667734" cy="5021055"/>
          </a:xfrm>
          <a:prstGeom prst="rect">
            <a:avLst/>
          </a:prstGeom>
          <a:noFill/>
        </p:spPr>
        <p:txBody>
          <a:bodyPr wrap="square">
            <a:spAutoFit/>
          </a:bodyPr>
          <a:lstStyle/>
          <a:p>
            <a:pPr>
              <a:lnSpc>
                <a:spcPct val="150000"/>
              </a:lnSpc>
            </a:pPr>
            <a:r>
              <a:rPr lang="sv-SE" sz="2400" i="1" dirty="0">
                <a:solidFill>
                  <a:srgbClr val="7030A0"/>
                </a:solidFill>
              </a:rPr>
              <a:t>Pengaruh gizi terhadap pertumbuhan jasmani dan mental</a:t>
            </a:r>
            <a:endParaRPr lang="id-ID" sz="2400" i="1" dirty="0">
              <a:solidFill>
                <a:srgbClr val="7030A0"/>
              </a:solidFill>
            </a:endParaRPr>
          </a:p>
          <a:p>
            <a:pPr>
              <a:lnSpc>
                <a:spcPct val="150000"/>
              </a:lnSpc>
            </a:pPr>
            <a:r>
              <a:rPr lang="sv-SE" sz="2400" dirty="0"/>
              <a:t>Pengaruh positif</a:t>
            </a:r>
            <a:r>
              <a:rPr lang="id-ID" sz="2400" dirty="0"/>
              <a:t> </a:t>
            </a:r>
            <a:r>
              <a:rPr lang="sv-SE" sz="2400" dirty="0"/>
              <a:t>zat gizi pada fisik atau jasmani manusia antara lain:</a:t>
            </a:r>
          </a:p>
          <a:p>
            <a:pPr marL="342900" indent="-342900">
              <a:lnSpc>
                <a:spcPct val="150000"/>
              </a:lnSpc>
              <a:buFont typeface="Arial" panose="020B0604020202020204" pitchFamily="34" charset="0"/>
              <a:buChar char="•"/>
            </a:pPr>
            <a:r>
              <a:rPr lang="sv-SE" sz="2400" dirty="0"/>
              <a:t>warna kulit segar dan normal,</a:t>
            </a:r>
          </a:p>
          <a:p>
            <a:pPr marL="342900" indent="-342900">
              <a:lnSpc>
                <a:spcPct val="150000"/>
              </a:lnSpc>
              <a:buFont typeface="Arial" panose="020B0604020202020204" pitchFamily="34" charset="0"/>
              <a:buChar char="•"/>
            </a:pPr>
            <a:r>
              <a:rPr lang="sv-SE" sz="2400" dirty="0"/>
              <a:t>rambut tumbuh sehat dan kuat,</a:t>
            </a:r>
          </a:p>
          <a:p>
            <a:pPr marL="342900" indent="-342900">
              <a:lnSpc>
                <a:spcPct val="150000"/>
              </a:lnSpc>
              <a:buFont typeface="Arial" panose="020B0604020202020204" pitchFamily="34" charset="0"/>
              <a:buChar char="•"/>
            </a:pPr>
            <a:r>
              <a:rPr lang="sv-SE" sz="2400" dirty="0"/>
              <a:t>gigi tumbuh sehat dan kuat,</a:t>
            </a:r>
          </a:p>
          <a:p>
            <a:pPr marL="342900" indent="-342900">
              <a:lnSpc>
                <a:spcPct val="150000"/>
              </a:lnSpc>
              <a:buFont typeface="Arial" panose="020B0604020202020204" pitchFamily="34" charset="0"/>
              <a:buChar char="•"/>
            </a:pPr>
            <a:r>
              <a:rPr lang="sv-SE" sz="2400" dirty="0"/>
              <a:t>otot-otot berkembang dengan baik, dan</a:t>
            </a:r>
          </a:p>
          <a:p>
            <a:pPr marL="342900" indent="-342900">
              <a:lnSpc>
                <a:spcPct val="150000"/>
              </a:lnSpc>
              <a:buFont typeface="Arial" panose="020B0604020202020204" pitchFamily="34" charset="0"/>
              <a:buChar char="•"/>
            </a:pPr>
            <a:r>
              <a:rPr lang="sv-SE" sz="2400" dirty="0"/>
              <a:t>fisik atau badan tumbuh dengan baik dan sempurna.</a:t>
            </a:r>
            <a:endParaRPr lang="id-ID" sz="2400" dirty="0"/>
          </a:p>
          <a:p>
            <a:pPr>
              <a:lnSpc>
                <a:spcPct val="150000"/>
              </a:lnSpc>
            </a:pPr>
            <a:r>
              <a:rPr lang="sv-SE" sz="2400" dirty="0"/>
              <a:t>Sementara itu, pengaruh positif zat gizi pada mental atau rohani manusia adalah percaya diri, cerdas, aktif, kreatif, dan berinisiatif tinggi.</a:t>
            </a:r>
          </a:p>
        </p:txBody>
      </p:sp>
    </p:spTree>
    <p:extLst>
      <p:ext uri="{BB962C8B-B14F-4D97-AF65-F5344CB8AC3E}">
        <p14:creationId xmlns:p14="http://schemas.microsoft.com/office/powerpoint/2010/main" val="1916255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9" name="Group 18">
            <a:extLst>
              <a:ext uri="{FF2B5EF4-FFF2-40B4-BE49-F238E27FC236}">
                <a16:creationId xmlns:a16="http://schemas.microsoft.com/office/drawing/2014/main" id="{FCEABBF4-5BB8-AEE1-E03D-5EA5284D3407}"/>
              </a:ext>
            </a:extLst>
          </p:cNvPr>
          <p:cNvGrpSpPr/>
          <p:nvPr/>
        </p:nvGrpSpPr>
        <p:grpSpPr>
          <a:xfrm>
            <a:off x="609600" y="889000"/>
            <a:ext cx="10714616" cy="3514546"/>
            <a:chOff x="0" y="1847850"/>
            <a:chExt cx="4038600" cy="2635909"/>
          </a:xfrm>
        </p:grpSpPr>
        <p:sp>
          <p:nvSpPr>
            <p:cNvPr id="20" name="Rectangle 19">
              <a:extLst>
                <a:ext uri="{FF2B5EF4-FFF2-40B4-BE49-F238E27FC236}">
                  <a16:creationId xmlns:a16="http://schemas.microsoft.com/office/drawing/2014/main" id="{52552547-371E-D0BB-3BFD-9FFA8F4A29B7}"/>
                </a:ext>
              </a:extLst>
            </p:cNvPr>
            <p:cNvSpPr/>
            <p:nvPr/>
          </p:nvSpPr>
          <p:spPr>
            <a:xfrm>
              <a:off x="114887" y="2305856"/>
              <a:ext cx="3923713" cy="2177903"/>
            </a:xfrm>
            <a:prstGeom prst="rect">
              <a:avLst/>
            </a:prstGeom>
          </p:spPr>
          <p:txBody>
            <a:bodyPr wrap="square">
              <a:spAutoFit/>
            </a:bodyPr>
            <a:lstStyle/>
            <a:p>
              <a:pPr eaLnBrk="0" hangingPunct="0">
                <a:spcBef>
                  <a:spcPts val="800"/>
                </a:spcBef>
              </a:pPr>
              <a:r>
                <a:rPr lang="en-US" sz="1867" b="1" dirty="0" err="1">
                  <a:latin typeface="Calibri" pitchFamily="34" charset="0"/>
                  <a:cs typeface="Calibri" pitchFamily="34" charset="0"/>
                </a:rPr>
                <a:t>Mandiri</a:t>
              </a:r>
              <a:r>
                <a:rPr lang="en-US" sz="1867" b="1" dirty="0">
                  <a:latin typeface="Calibri" pitchFamily="34" charset="0"/>
                  <a:cs typeface="Calibri" pitchFamily="34" charset="0"/>
                </a:rPr>
                <a:t>:</a:t>
              </a:r>
            </a:p>
            <a:p>
              <a:pPr marL="342900" indent="-342900" eaLnBrk="0" hangingPunct="0">
                <a:spcBef>
                  <a:spcPts val="800"/>
                </a:spcBef>
                <a:buFont typeface="Arial" panose="020B0604020202020204" pitchFamily="34" charset="0"/>
                <a:buChar char="•"/>
              </a:pPr>
              <a:r>
                <a:rPr lang="en-US" sz="1867" dirty="0" err="1">
                  <a:latin typeface="Calibri" pitchFamily="34" charset="0"/>
                  <a:cs typeface="Calibri" pitchFamily="34" charset="0"/>
                </a:rPr>
                <a:t>Kesadaran</a:t>
              </a:r>
              <a:r>
                <a:rPr lang="en-US" sz="1867" dirty="0">
                  <a:latin typeface="Calibri" pitchFamily="34" charset="0"/>
                  <a:cs typeface="Calibri" pitchFamily="34" charset="0"/>
                </a:rPr>
                <a:t> </a:t>
              </a:r>
              <a:r>
                <a:rPr lang="en-US" sz="1867" dirty="0" err="1">
                  <a:latin typeface="Calibri" pitchFamily="34" charset="0"/>
                  <a:cs typeface="Calibri" pitchFamily="34" charset="0"/>
                </a:rPr>
                <a:t>diri</a:t>
              </a:r>
              <a:r>
                <a:rPr lang="en-US" sz="1867" dirty="0">
                  <a:latin typeface="Calibri" pitchFamily="34" charset="0"/>
                  <a:cs typeface="Calibri" pitchFamily="34" charset="0"/>
                </a:rPr>
                <a:t> </a:t>
              </a:r>
              <a:r>
                <a:rPr lang="en-US" sz="1867" dirty="0" err="1">
                  <a:latin typeface="Calibri" pitchFamily="34" charset="0"/>
                  <a:cs typeface="Calibri" pitchFamily="34" charset="0"/>
                </a:rPr>
                <a:t>untuk</a:t>
              </a:r>
              <a:r>
                <a:rPr lang="en-US" sz="1867" dirty="0">
                  <a:latin typeface="Calibri" pitchFamily="34" charset="0"/>
                  <a:cs typeface="Calibri" pitchFamily="34" charset="0"/>
                </a:rPr>
                <a:t> </a:t>
              </a:r>
              <a:r>
                <a:rPr lang="en-US" sz="1867" dirty="0" err="1">
                  <a:latin typeface="Calibri" pitchFamily="34" charset="0"/>
                  <a:cs typeface="Calibri" pitchFamily="34" charset="0"/>
                </a:rPr>
                <a:t>selalu</a:t>
              </a:r>
              <a:r>
                <a:rPr lang="en-US" sz="1867" dirty="0">
                  <a:latin typeface="Calibri" pitchFamily="34" charset="0"/>
                  <a:cs typeface="Calibri" pitchFamily="34" charset="0"/>
                </a:rPr>
                <a:t> </a:t>
              </a:r>
              <a:r>
                <a:rPr lang="en-US" sz="1867" dirty="0" err="1">
                  <a:latin typeface="Calibri" pitchFamily="34" charset="0"/>
                  <a:cs typeface="Calibri" pitchFamily="34" charset="0"/>
                </a:rPr>
                <a:t>menjaga</a:t>
              </a:r>
              <a:r>
                <a:rPr lang="en-US" sz="1867" dirty="0">
                  <a:latin typeface="Calibri" pitchFamily="34" charset="0"/>
                  <a:cs typeface="Calibri" pitchFamily="34" charset="0"/>
                </a:rPr>
                <a:t> </a:t>
              </a:r>
              <a:r>
                <a:rPr lang="en-US" sz="1867" dirty="0" err="1">
                  <a:latin typeface="Calibri" pitchFamily="34" charset="0"/>
                  <a:cs typeface="Calibri" pitchFamily="34" charset="0"/>
                </a:rPr>
                <a:t>pertumbuhan</a:t>
              </a:r>
              <a:r>
                <a:rPr lang="en-US" sz="1867" dirty="0">
                  <a:latin typeface="Calibri" pitchFamily="34" charset="0"/>
                  <a:cs typeface="Calibri" pitchFamily="34" charset="0"/>
                </a:rPr>
                <a:t> dan </a:t>
              </a:r>
              <a:r>
                <a:rPr lang="en-US" sz="1867" dirty="0" err="1">
                  <a:latin typeface="Calibri" pitchFamily="34" charset="0"/>
                  <a:cs typeface="Calibri" pitchFamily="34" charset="0"/>
                </a:rPr>
                <a:t>perkembangan</a:t>
              </a:r>
              <a:r>
                <a:rPr lang="en-US" sz="1867" dirty="0">
                  <a:latin typeface="Calibri" pitchFamily="34" charset="0"/>
                  <a:cs typeface="Calibri" pitchFamily="34" charset="0"/>
                </a:rPr>
                <a:t> </a:t>
              </a:r>
              <a:r>
                <a:rPr lang="en-US" sz="1867" dirty="0" err="1">
                  <a:latin typeface="Calibri" pitchFamily="34" charset="0"/>
                  <a:cs typeface="Calibri" pitchFamily="34" charset="0"/>
                </a:rPr>
                <a:t>tubuh</a:t>
              </a:r>
              <a:r>
                <a:rPr lang="en-US" sz="1867" dirty="0">
                  <a:latin typeface="Calibri" pitchFamily="34" charset="0"/>
                  <a:cs typeface="Calibri" pitchFamily="34" charset="0"/>
                </a:rPr>
                <a:t>.</a:t>
              </a:r>
            </a:p>
            <a:p>
              <a:pPr marL="342900" indent="-342900" eaLnBrk="0" hangingPunct="0">
                <a:spcBef>
                  <a:spcPts val="800"/>
                </a:spcBef>
                <a:buFont typeface="Arial" panose="020B0604020202020204" pitchFamily="34" charset="0"/>
                <a:buChar char="•"/>
              </a:pPr>
              <a:r>
                <a:rPr lang="en-US" sz="1867" dirty="0" err="1">
                  <a:latin typeface="Calibri" pitchFamily="34" charset="0"/>
                  <a:cs typeface="Calibri" pitchFamily="34" charset="0"/>
                </a:rPr>
                <a:t>Kesadaran</a:t>
              </a:r>
              <a:r>
                <a:rPr lang="en-US" sz="1867" dirty="0">
                  <a:latin typeface="Calibri" pitchFamily="34" charset="0"/>
                  <a:cs typeface="Calibri" pitchFamily="34" charset="0"/>
                </a:rPr>
                <a:t> </a:t>
              </a:r>
              <a:r>
                <a:rPr lang="en-US" sz="1867" dirty="0" err="1">
                  <a:latin typeface="Calibri" pitchFamily="34" charset="0"/>
                  <a:cs typeface="Calibri" pitchFamily="34" charset="0"/>
                </a:rPr>
                <a:t>diri</a:t>
              </a:r>
              <a:r>
                <a:rPr lang="en-US" sz="1867" dirty="0">
                  <a:latin typeface="Calibri" pitchFamily="34" charset="0"/>
                  <a:cs typeface="Calibri" pitchFamily="34" charset="0"/>
                </a:rPr>
                <a:t> </a:t>
              </a:r>
              <a:r>
                <a:rPr lang="en-US" sz="1867" dirty="0" err="1">
                  <a:latin typeface="Calibri" pitchFamily="34" charset="0"/>
                  <a:cs typeface="Calibri" pitchFamily="34" charset="0"/>
                </a:rPr>
                <a:t>untuk</a:t>
              </a:r>
              <a:r>
                <a:rPr lang="en-US" sz="1867" dirty="0">
                  <a:latin typeface="Calibri" pitchFamily="34" charset="0"/>
                  <a:cs typeface="Calibri" pitchFamily="34" charset="0"/>
                </a:rPr>
                <a:t> </a:t>
              </a:r>
              <a:r>
                <a:rPr lang="en-US" sz="1867" dirty="0" err="1">
                  <a:latin typeface="Calibri" pitchFamily="34" charset="0"/>
                  <a:cs typeface="Calibri" pitchFamily="34" charset="0"/>
                </a:rPr>
                <a:t>selalu</a:t>
              </a:r>
              <a:r>
                <a:rPr lang="en-US" sz="1867" dirty="0">
                  <a:latin typeface="Calibri" pitchFamily="34" charset="0"/>
                  <a:cs typeface="Calibri" pitchFamily="34" charset="0"/>
                </a:rPr>
                <a:t> </a:t>
              </a:r>
              <a:r>
                <a:rPr lang="en-US" sz="1867" dirty="0" err="1">
                  <a:latin typeface="Calibri" pitchFamily="34" charset="0"/>
                  <a:cs typeface="Calibri" pitchFamily="34" charset="0"/>
                </a:rPr>
                <a:t>menjaga</a:t>
              </a:r>
              <a:r>
                <a:rPr lang="en-US" sz="1867" dirty="0">
                  <a:latin typeface="Calibri" pitchFamily="34" charset="0"/>
                  <a:cs typeface="Calibri" pitchFamily="34" charset="0"/>
                </a:rPr>
                <a:t> </a:t>
              </a:r>
              <a:r>
                <a:rPr lang="en-US" sz="1867" dirty="0" err="1">
                  <a:latin typeface="Calibri" pitchFamily="34" charset="0"/>
                  <a:cs typeface="Calibri" pitchFamily="34" charset="0"/>
                </a:rPr>
                <a:t>pola</a:t>
              </a:r>
              <a:r>
                <a:rPr lang="en-US" sz="1867" dirty="0">
                  <a:latin typeface="Calibri" pitchFamily="34" charset="0"/>
                  <a:cs typeface="Calibri" pitchFamily="34" charset="0"/>
                </a:rPr>
                <a:t> </a:t>
              </a:r>
              <a:r>
                <a:rPr lang="en-US" sz="1867" dirty="0" err="1">
                  <a:latin typeface="Calibri" pitchFamily="34" charset="0"/>
                  <a:cs typeface="Calibri" pitchFamily="34" charset="0"/>
                </a:rPr>
                <a:t>makan</a:t>
              </a:r>
              <a:r>
                <a:rPr lang="en-US" sz="1867" dirty="0">
                  <a:latin typeface="Calibri" pitchFamily="34" charset="0"/>
                  <a:cs typeface="Calibri" pitchFamily="34" charset="0"/>
                </a:rPr>
                <a:t> yang </a:t>
              </a:r>
              <a:r>
                <a:rPr lang="en-US" sz="1867" dirty="0" err="1">
                  <a:latin typeface="Calibri" pitchFamily="34" charset="0"/>
                  <a:cs typeface="Calibri" pitchFamily="34" charset="0"/>
                </a:rPr>
                <a:t>bersih</a:t>
              </a:r>
              <a:r>
                <a:rPr lang="en-US" sz="1867" dirty="0">
                  <a:latin typeface="Calibri" pitchFamily="34" charset="0"/>
                  <a:cs typeface="Calibri" pitchFamily="34" charset="0"/>
                </a:rPr>
                <a:t> dan </a:t>
              </a:r>
              <a:r>
                <a:rPr lang="en-US" sz="1867" dirty="0" err="1">
                  <a:latin typeface="Calibri" pitchFamily="34" charset="0"/>
                  <a:cs typeface="Calibri" pitchFamily="34" charset="0"/>
                </a:rPr>
                <a:t>sehat</a:t>
              </a:r>
              <a:r>
                <a:rPr lang="en-US" sz="1867" dirty="0">
                  <a:latin typeface="Calibri" pitchFamily="34" charset="0"/>
                  <a:cs typeface="Calibri" pitchFamily="34" charset="0"/>
                </a:rPr>
                <a:t>.</a:t>
              </a:r>
            </a:p>
            <a:p>
              <a:pPr eaLnBrk="0" hangingPunct="0">
                <a:spcBef>
                  <a:spcPts val="800"/>
                </a:spcBef>
              </a:pPr>
              <a:r>
                <a:rPr lang="en-US" sz="1867" b="1" dirty="0">
                  <a:latin typeface="Calibri" pitchFamily="34" charset="0"/>
                  <a:cs typeface="Calibri" pitchFamily="34" charset="0"/>
                </a:rPr>
                <a:t>Gotong Royong:</a:t>
              </a:r>
            </a:p>
            <a:p>
              <a:pPr marL="342900" indent="-342900" eaLnBrk="0" hangingPunct="0">
                <a:spcBef>
                  <a:spcPts val="800"/>
                </a:spcBef>
                <a:buFont typeface="Arial" panose="020B0604020202020204" pitchFamily="34" charset="0"/>
                <a:buChar char="•"/>
              </a:pPr>
              <a:r>
                <a:rPr lang="en-US" sz="1867" dirty="0" err="1">
                  <a:latin typeface="Calibri" pitchFamily="34" charset="0"/>
                  <a:cs typeface="Calibri" pitchFamily="34" charset="0"/>
                </a:rPr>
                <a:t>Berkolaborasi</a:t>
              </a:r>
              <a:r>
                <a:rPr lang="en-US"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baik</a:t>
              </a:r>
              <a:r>
                <a:rPr lang="en-US" sz="1867" dirty="0">
                  <a:latin typeface="Calibri" pitchFamily="34" charset="0"/>
                  <a:cs typeface="Calibri" pitchFamily="34" charset="0"/>
                </a:rPr>
                <a:t>, </a:t>
              </a:r>
              <a:r>
                <a:rPr lang="en-US" sz="1867" dirty="0" err="1">
                  <a:latin typeface="Calibri" pitchFamily="34" charset="0"/>
                  <a:cs typeface="Calibri" pitchFamily="34" charset="0"/>
                </a:rPr>
                <a:t>seperti</a:t>
              </a:r>
              <a:r>
                <a:rPr lang="en-US" sz="1867" dirty="0">
                  <a:latin typeface="Calibri" pitchFamily="34" charset="0"/>
                  <a:cs typeface="Calibri" pitchFamily="34" charset="0"/>
                </a:rPr>
                <a:t> </a:t>
              </a:r>
              <a:r>
                <a:rPr lang="en-US" sz="1867" dirty="0" err="1">
                  <a:latin typeface="Calibri" pitchFamily="34" charset="0"/>
                  <a:cs typeface="Calibri" pitchFamily="34" charset="0"/>
                </a:rPr>
                <a:t>bekerja</a:t>
              </a:r>
              <a:r>
                <a:rPr lang="en-US" sz="1867" dirty="0">
                  <a:latin typeface="Calibri" pitchFamily="34" charset="0"/>
                  <a:cs typeface="Calibri" pitchFamily="34" charset="0"/>
                </a:rPr>
                <a:t> </a:t>
              </a:r>
              <a:r>
                <a:rPr lang="en-US" sz="1867" dirty="0" err="1">
                  <a:latin typeface="Calibri" pitchFamily="34" charset="0"/>
                  <a:cs typeface="Calibri" pitchFamily="34" charset="0"/>
                </a:rPr>
                <a:t>bersama</a:t>
              </a:r>
              <a:r>
                <a:rPr lang="en-US" sz="1867" dirty="0">
                  <a:latin typeface="Calibri" pitchFamily="34" charset="0"/>
                  <a:cs typeface="Calibri" pitchFamily="34" charset="0"/>
                </a:rPr>
                <a:t> </a:t>
              </a:r>
              <a:r>
                <a:rPr lang="en-US" sz="1867" dirty="0" err="1">
                  <a:latin typeface="Calibri" pitchFamily="34" charset="0"/>
                  <a:cs typeface="Calibri" pitchFamily="34" charset="0"/>
                </a:rPr>
                <a:t>dengan</a:t>
              </a:r>
              <a:r>
                <a:rPr lang="en-US" sz="1867" dirty="0">
                  <a:latin typeface="Calibri" pitchFamily="34" charset="0"/>
                  <a:cs typeface="Calibri" pitchFamily="34" charset="0"/>
                </a:rPr>
                <a:t> </a:t>
              </a:r>
              <a:r>
                <a:rPr lang="en-US" sz="1867" dirty="0" err="1">
                  <a:latin typeface="Calibri" pitchFamily="34" charset="0"/>
                  <a:cs typeface="Calibri" pitchFamily="34" charset="0"/>
                </a:rPr>
                <a:t>kelompok</a:t>
              </a:r>
              <a:r>
                <a:rPr lang="en-US" sz="1867" dirty="0">
                  <a:latin typeface="Calibri" pitchFamily="34" charset="0"/>
                  <a:cs typeface="Calibri" pitchFamily="34" charset="0"/>
                </a:rPr>
                <a:t> </a:t>
              </a:r>
              <a:r>
                <a:rPr lang="en-US" sz="1867" dirty="0" err="1">
                  <a:latin typeface="Calibri" pitchFamily="34" charset="0"/>
                  <a:cs typeface="Calibri" pitchFamily="34" charset="0"/>
                </a:rPr>
                <a:t>saat</a:t>
              </a:r>
              <a:r>
                <a:rPr lang="en-US" sz="1867" dirty="0">
                  <a:latin typeface="Calibri" pitchFamily="34" charset="0"/>
                  <a:cs typeface="Calibri" pitchFamily="34" charset="0"/>
                </a:rPr>
                <a:t> </a:t>
              </a:r>
              <a:r>
                <a:rPr lang="en-US" sz="1867" dirty="0" err="1">
                  <a:latin typeface="Calibri" pitchFamily="34" charset="0"/>
                  <a:cs typeface="Calibri" pitchFamily="34" charset="0"/>
                </a:rPr>
                <a:t>pembelajaran</a:t>
              </a:r>
              <a:r>
                <a:rPr lang="en-US" sz="1867" dirty="0">
                  <a:latin typeface="Calibri" pitchFamily="34" charset="0"/>
                  <a:cs typeface="Calibri" pitchFamily="34" charset="0"/>
                </a:rPr>
                <a:t> </a:t>
              </a:r>
              <a:r>
                <a:rPr lang="en-US" sz="1867" dirty="0" err="1">
                  <a:latin typeface="Calibri" pitchFamily="34" charset="0"/>
                  <a:cs typeface="Calibri" pitchFamily="34" charset="0"/>
                </a:rPr>
                <a:t>atau</a:t>
              </a:r>
              <a:r>
                <a:rPr lang="en-US" sz="1867" dirty="0">
                  <a:latin typeface="Calibri" pitchFamily="34" charset="0"/>
                  <a:cs typeface="Calibri" pitchFamily="34" charset="0"/>
                </a:rPr>
                <a:t> </a:t>
              </a:r>
              <a:r>
                <a:rPr lang="en-US" sz="1867" dirty="0" err="1">
                  <a:latin typeface="Calibri" pitchFamily="34" charset="0"/>
                  <a:cs typeface="Calibri" pitchFamily="34" charset="0"/>
                </a:rPr>
                <a:t>bermain</a:t>
              </a:r>
              <a:r>
                <a:rPr lang="en-US" sz="1867" dirty="0">
                  <a:latin typeface="Calibri" pitchFamily="34" charset="0"/>
                  <a:cs typeface="Calibri" pitchFamily="34" charset="0"/>
                </a:rPr>
                <a:t>.</a:t>
              </a:r>
            </a:p>
            <a:p>
              <a:pPr marL="342900" indent="-342900" eaLnBrk="0" hangingPunct="0">
                <a:spcBef>
                  <a:spcPts val="800"/>
                </a:spcBef>
                <a:buFont typeface="Arial" panose="020B0604020202020204" pitchFamily="34" charset="0"/>
                <a:buChar char="•"/>
              </a:pPr>
              <a:r>
                <a:rPr lang="en-US" sz="1867" dirty="0" err="1">
                  <a:latin typeface="Calibri" pitchFamily="34" charset="0"/>
                  <a:cs typeface="Calibri" pitchFamily="34" charset="0"/>
                </a:rPr>
                <a:t>Kepedulian</a:t>
              </a:r>
              <a:r>
                <a:rPr lang="en-US" sz="1867" dirty="0">
                  <a:latin typeface="Calibri" pitchFamily="34" charset="0"/>
                  <a:cs typeface="Calibri" pitchFamily="34" charset="0"/>
                </a:rPr>
                <a:t> yang </a:t>
              </a:r>
              <a:r>
                <a:rPr lang="en-US" sz="1867" dirty="0" err="1">
                  <a:latin typeface="Calibri" pitchFamily="34" charset="0"/>
                  <a:cs typeface="Calibri" pitchFamily="34" charset="0"/>
                </a:rPr>
                <a:t>baik</a:t>
              </a:r>
              <a:r>
                <a:rPr lang="en-US" sz="1867" dirty="0">
                  <a:latin typeface="Calibri" pitchFamily="34" charset="0"/>
                  <a:cs typeface="Calibri" pitchFamily="34" charset="0"/>
                </a:rPr>
                <a:t>, </a:t>
              </a:r>
              <a:r>
                <a:rPr lang="en-US" sz="1867" dirty="0" err="1">
                  <a:latin typeface="Calibri" pitchFamily="34" charset="0"/>
                  <a:cs typeface="Calibri" pitchFamily="34" charset="0"/>
                </a:rPr>
                <a:t>seperti</a:t>
              </a:r>
              <a:r>
                <a:rPr lang="en-US" sz="1867" dirty="0">
                  <a:latin typeface="Calibri" pitchFamily="34" charset="0"/>
                  <a:cs typeface="Calibri" pitchFamily="34" charset="0"/>
                </a:rPr>
                <a:t> </a:t>
              </a:r>
              <a:r>
                <a:rPr lang="en-US" sz="1867" dirty="0" err="1">
                  <a:latin typeface="Calibri" pitchFamily="34" charset="0"/>
                  <a:cs typeface="Calibri" pitchFamily="34" charset="0"/>
                </a:rPr>
                <a:t>memperhatikan</a:t>
              </a:r>
              <a:r>
                <a:rPr lang="en-US" sz="1867" dirty="0">
                  <a:latin typeface="Calibri" pitchFamily="34" charset="0"/>
                  <a:cs typeface="Calibri" pitchFamily="34" charset="0"/>
                </a:rPr>
                <a:t> dan </a:t>
              </a:r>
              <a:r>
                <a:rPr lang="en-US" sz="1867" dirty="0" err="1">
                  <a:latin typeface="Calibri" pitchFamily="34" charset="0"/>
                  <a:cs typeface="Calibri" pitchFamily="34" charset="0"/>
                </a:rPr>
                <a:t>bertindak</a:t>
              </a:r>
              <a:r>
                <a:rPr lang="en-US" sz="1867" dirty="0">
                  <a:latin typeface="Calibri" pitchFamily="34" charset="0"/>
                  <a:cs typeface="Calibri" pitchFamily="34" charset="0"/>
                </a:rPr>
                <a:t> </a:t>
              </a:r>
              <a:r>
                <a:rPr lang="en-US" sz="1867" dirty="0" err="1">
                  <a:latin typeface="Calibri" pitchFamily="34" charset="0"/>
                  <a:cs typeface="Calibri" pitchFamily="34" charset="0"/>
                </a:rPr>
                <a:t>proaktif</a:t>
              </a:r>
              <a:r>
                <a:rPr lang="en-US" sz="1867" dirty="0">
                  <a:latin typeface="Calibri" pitchFamily="34" charset="0"/>
                  <a:cs typeface="Calibri" pitchFamily="34" charset="0"/>
                </a:rPr>
                <a:t> </a:t>
              </a:r>
              <a:r>
                <a:rPr lang="en-US" sz="1867" dirty="0" err="1">
                  <a:latin typeface="Calibri" pitchFamily="34" charset="0"/>
                  <a:cs typeface="Calibri" pitchFamily="34" charset="0"/>
                </a:rPr>
                <a:t>terhadap</a:t>
              </a:r>
              <a:r>
                <a:rPr lang="en-US" sz="1867" dirty="0">
                  <a:latin typeface="Calibri" pitchFamily="34" charset="0"/>
                  <a:cs typeface="Calibri" pitchFamily="34" charset="0"/>
                </a:rPr>
                <a:t> </a:t>
              </a:r>
              <a:r>
                <a:rPr lang="en-US" sz="1867" dirty="0" err="1">
                  <a:latin typeface="Calibri" pitchFamily="34" charset="0"/>
                  <a:cs typeface="Calibri" pitchFamily="34" charset="0"/>
                </a:rPr>
                <a:t>kondisi</a:t>
              </a:r>
              <a:r>
                <a:rPr lang="en-US" sz="1867" dirty="0">
                  <a:latin typeface="Calibri" pitchFamily="34" charset="0"/>
                  <a:cs typeface="Calibri" pitchFamily="34" charset="0"/>
                </a:rPr>
                <a:t> </a:t>
              </a:r>
              <a:r>
                <a:rPr lang="en-US" sz="1867" dirty="0" err="1">
                  <a:latin typeface="Calibri" pitchFamily="34" charset="0"/>
                  <a:cs typeface="Calibri" pitchFamily="34" charset="0"/>
                </a:rPr>
                <a:t>atau</a:t>
              </a:r>
              <a:r>
                <a:rPr lang="en-US" sz="1867" dirty="0">
                  <a:latin typeface="Calibri" pitchFamily="34" charset="0"/>
                  <a:cs typeface="Calibri" pitchFamily="34" charset="0"/>
                </a:rPr>
                <a:t> </a:t>
              </a:r>
              <a:r>
                <a:rPr lang="en-US" sz="1867" dirty="0" err="1">
                  <a:latin typeface="Calibri" pitchFamily="34" charset="0"/>
                  <a:cs typeface="Calibri" pitchFamily="34" charset="0"/>
                </a:rPr>
                <a:t>keadaan</a:t>
              </a:r>
              <a:r>
                <a:rPr lang="en-US" sz="1867" dirty="0">
                  <a:latin typeface="Calibri" pitchFamily="34" charset="0"/>
                  <a:cs typeface="Calibri" pitchFamily="34" charset="0"/>
                </a:rPr>
                <a:t> di</a:t>
              </a:r>
              <a:r>
                <a:rPr lang="id-ID" sz="1867" dirty="0">
                  <a:latin typeface="Calibri" pitchFamily="34" charset="0"/>
                  <a:cs typeface="Calibri" pitchFamily="34" charset="0"/>
                </a:rPr>
                <a:t> </a:t>
              </a:r>
              <a:r>
                <a:rPr lang="en-US" sz="1867" dirty="0" err="1">
                  <a:latin typeface="Calibri" pitchFamily="34" charset="0"/>
                  <a:cs typeface="Calibri" pitchFamily="34" charset="0"/>
                </a:rPr>
                <a:t>lingkungan</a:t>
              </a:r>
              <a:r>
                <a:rPr lang="en-US" sz="1867" dirty="0">
                  <a:latin typeface="Calibri" pitchFamily="34" charset="0"/>
                  <a:cs typeface="Calibri" pitchFamily="34" charset="0"/>
                </a:rPr>
                <a:t> </a:t>
              </a:r>
              <a:r>
                <a:rPr lang="en-US" sz="1867" dirty="0" err="1">
                  <a:latin typeface="Calibri" pitchFamily="34" charset="0"/>
                  <a:cs typeface="Calibri" pitchFamily="34" charset="0"/>
                </a:rPr>
                <a:t>sosial</a:t>
              </a:r>
              <a:r>
                <a:rPr lang="en-US" sz="1867" dirty="0">
                  <a:latin typeface="Calibri" pitchFamily="34" charset="0"/>
                  <a:cs typeface="Calibri" pitchFamily="34" charset="0"/>
                </a:rPr>
                <a:t>.</a:t>
              </a:r>
            </a:p>
          </p:txBody>
        </p:sp>
        <p:sp>
          <p:nvSpPr>
            <p:cNvPr id="21" name="Rectangle 20">
              <a:extLst>
                <a:ext uri="{FF2B5EF4-FFF2-40B4-BE49-F238E27FC236}">
                  <a16:creationId xmlns:a16="http://schemas.microsoft.com/office/drawing/2014/main" id="{3286B400-5A89-38C7-0E0E-E7D55F339586}"/>
                </a:ext>
              </a:extLst>
            </p:cNvPr>
            <p:cNvSpPr/>
            <p:nvPr/>
          </p:nvSpPr>
          <p:spPr>
            <a:xfrm>
              <a:off x="0" y="1847850"/>
              <a:ext cx="4038600" cy="3429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2" name="Rectangle 21">
            <a:extLst>
              <a:ext uri="{FF2B5EF4-FFF2-40B4-BE49-F238E27FC236}">
                <a16:creationId xmlns:a16="http://schemas.microsoft.com/office/drawing/2014/main" id="{2791322E-DF5B-DE52-3130-4B9C8AEF8AD6}"/>
              </a:ext>
            </a:extLst>
          </p:cNvPr>
          <p:cNvSpPr/>
          <p:nvPr/>
        </p:nvSpPr>
        <p:spPr>
          <a:xfrm>
            <a:off x="867784" y="894795"/>
            <a:ext cx="4536035" cy="420564"/>
          </a:xfrm>
          <a:prstGeom prst="rect">
            <a:avLst/>
          </a:prstGeom>
        </p:spPr>
        <p:txBody>
          <a:bodyPr wrap="square">
            <a:spAutoFit/>
          </a:bodyPr>
          <a:lstStyle/>
          <a:p>
            <a:pPr eaLnBrk="0" hangingPunct="0"/>
            <a:r>
              <a:rPr lang="id-ID" sz="2133" b="1" dirty="0">
                <a:solidFill>
                  <a:schemeClr val="bg1"/>
                </a:solidFill>
                <a:latin typeface="Calibri" pitchFamily="34" charset="0"/>
                <a:cs typeface="Calibri" pitchFamily="34" charset="0"/>
                <a:sym typeface="Arial" pitchFamily="34" charset="0"/>
              </a:rPr>
              <a:t>Profil Pelajar Pancasila</a:t>
            </a:r>
            <a:r>
              <a:rPr lang="en-US" sz="2133" b="1" dirty="0">
                <a:solidFill>
                  <a:schemeClr val="bg1"/>
                </a:solidFill>
                <a:latin typeface="Calibri" pitchFamily="34" charset="0"/>
                <a:cs typeface="Calibri" pitchFamily="34" charset="0"/>
                <a:sym typeface="Arial" pitchFamily="34" charset="0"/>
              </a:rPr>
              <a:t>:</a:t>
            </a:r>
          </a:p>
        </p:txBody>
      </p:sp>
    </p:spTree>
    <p:extLst>
      <p:ext uri="{BB962C8B-B14F-4D97-AF65-F5344CB8AC3E}">
        <p14:creationId xmlns:p14="http://schemas.microsoft.com/office/powerpoint/2010/main" val="1916668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6ADE0438-290C-9A7D-E881-80029E6AB97C}"/>
              </a:ext>
            </a:extLst>
          </p:cNvPr>
          <p:cNvSpPr/>
          <p:nvPr/>
        </p:nvSpPr>
        <p:spPr>
          <a:xfrm>
            <a:off x="278111" y="186522"/>
            <a:ext cx="8015463" cy="1241237"/>
          </a:xfrm>
          <a:prstGeom prst="rect">
            <a:avLst/>
          </a:prstGeom>
          <a:noFill/>
        </p:spPr>
        <p:txBody>
          <a:bodyPr wrap="square">
            <a:spAutoFit/>
          </a:bodyPr>
          <a:lstStyle/>
          <a:p>
            <a:pPr algn="ctr"/>
            <a:r>
              <a:rPr lang="id-ID" sz="3733" dirty="0">
                <a:solidFill>
                  <a:srgbClr val="7030A0"/>
                </a:solidFill>
                <a:latin typeface="Arial Rounded MT Bold" pitchFamily="34" charset="0"/>
              </a:rPr>
              <a:t>Mencari dan Menemukan Manfaat Berperilaku Hidup Sehat</a:t>
            </a:r>
            <a:endParaRPr lang="en-US" sz="3733" dirty="0">
              <a:solidFill>
                <a:srgbClr val="7030A0"/>
              </a:solidFill>
              <a:latin typeface="Arial Rounded MT Bold" pitchFamily="34" charset="0"/>
            </a:endParaRPr>
          </a:p>
        </p:txBody>
      </p:sp>
      <p:sp>
        <p:nvSpPr>
          <p:cNvPr id="8" name="Rectangle 7">
            <a:extLst>
              <a:ext uri="{FF2B5EF4-FFF2-40B4-BE49-F238E27FC236}">
                <a16:creationId xmlns:a16="http://schemas.microsoft.com/office/drawing/2014/main" id="{7CC12F8C-B650-D869-FCE2-4D8049AB15CD}"/>
              </a:ext>
            </a:extLst>
          </p:cNvPr>
          <p:cNvSpPr/>
          <p:nvPr/>
        </p:nvSpPr>
        <p:spPr>
          <a:xfrm>
            <a:off x="334894" y="1341326"/>
            <a:ext cx="10375009" cy="1016304"/>
          </a:xfrm>
          <a:prstGeom prst="rect">
            <a:avLst/>
          </a:prstGeom>
          <a:noFill/>
        </p:spPr>
        <p:txBody>
          <a:bodyPr wrap="square">
            <a:spAutoFit/>
          </a:bodyPr>
          <a:lstStyle/>
          <a:p>
            <a:pPr>
              <a:lnSpc>
                <a:spcPct val="150000"/>
              </a:lnSpc>
            </a:pPr>
            <a:r>
              <a:rPr lang="en-US" sz="2133" dirty="0">
                <a:latin typeface="Arial" pitchFamily="34" charset="0"/>
                <a:cs typeface="Arial" pitchFamily="34" charset="0"/>
              </a:rPr>
              <a:t>Mari </a:t>
            </a:r>
            <a:r>
              <a:rPr lang="en-US" sz="2133" dirty="0" err="1">
                <a:latin typeface="Arial" pitchFamily="34" charset="0"/>
                <a:cs typeface="Arial" pitchFamily="34" charset="0"/>
              </a:rPr>
              <a:t>kita</a:t>
            </a:r>
            <a:r>
              <a:rPr lang="en-US" sz="2133" dirty="0">
                <a:latin typeface="Arial" pitchFamily="34" charset="0"/>
                <a:cs typeface="Arial" pitchFamily="34" charset="0"/>
              </a:rPr>
              <a:t> </a:t>
            </a:r>
            <a:r>
              <a:rPr lang="en-US" sz="2133" dirty="0" err="1">
                <a:latin typeface="Arial" pitchFamily="34" charset="0"/>
                <a:cs typeface="Arial" pitchFamily="34" charset="0"/>
              </a:rPr>
              <a:t>awali</a:t>
            </a:r>
            <a:r>
              <a:rPr lang="en-US" sz="2133" dirty="0">
                <a:latin typeface="Arial" pitchFamily="34" charset="0"/>
                <a:cs typeface="Arial" pitchFamily="34" charset="0"/>
              </a:rPr>
              <a:t> </a:t>
            </a:r>
            <a:r>
              <a:rPr lang="en-US" sz="2133" dirty="0" err="1">
                <a:latin typeface="Arial" pitchFamily="34" charset="0"/>
                <a:cs typeface="Arial" pitchFamily="34" charset="0"/>
              </a:rPr>
              <a:t>dengan</a:t>
            </a:r>
            <a:r>
              <a:rPr lang="en-US" sz="2133" dirty="0">
                <a:latin typeface="Arial" pitchFamily="34" charset="0"/>
                <a:cs typeface="Arial" pitchFamily="34" charset="0"/>
              </a:rPr>
              <a:t> </a:t>
            </a:r>
            <a:r>
              <a:rPr lang="en-US" sz="2133" dirty="0" err="1">
                <a:latin typeface="Arial" pitchFamily="34" charset="0"/>
                <a:cs typeface="Arial" pitchFamily="34" charset="0"/>
              </a:rPr>
              <a:t>kegiatan</a:t>
            </a:r>
            <a:r>
              <a:rPr lang="en-US" sz="2133" dirty="0">
                <a:latin typeface="Arial" pitchFamily="34" charset="0"/>
                <a:cs typeface="Arial" pitchFamily="34" charset="0"/>
              </a:rPr>
              <a:t> </a:t>
            </a:r>
            <a:r>
              <a:rPr lang="en-US" sz="2133" dirty="0" err="1">
                <a:latin typeface="Arial" pitchFamily="34" charset="0"/>
                <a:cs typeface="Arial" pitchFamily="34" charset="0"/>
              </a:rPr>
              <a:t>mencari</a:t>
            </a:r>
            <a:r>
              <a:rPr lang="en-US" sz="2133" dirty="0">
                <a:latin typeface="Arial" pitchFamily="34" charset="0"/>
                <a:cs typeface="Arial" pitchFamily="34" charset="0"/>
              </a:rPr>
              <a:t> dan </a:t>
            </a:r>
            <a:r>
              <a:rPr lang="en-US" sz="2133" dirty="0" err="1">
                <a:latin typeface="Arial" pitchFamily="34" charset="0"/>
                <a:cs typeface="Arial" pitchFamily="34" charset="0"/>
              </a:rPr>
              <a:t>menemukan</a:t>
            </a:r>
            <a:r>
              <a:rPr lang="en-US" sz="2133" dirty="0">
                <a:latin typeface="Arial" pitchFamily="34" charset="0"/>
                <a:cs typeface="Arial" pitchFamily="34" charset="0"/>
              </a:rPr>
              <a:t> </a:t>
            </a:r>
            <a:r>
              <a:rPr lang="fi-FI" sz="2133" dirty="0">
                <a:latin typeface="Arial" pitchFamily="34" charset="0"/>
                <a:cs typeface="Arial" pitchFamily="34" charset="0"/>
              </a:rPr>
              <a:t>menemukan manfaat pola hidup</a:t>
            </a:r>
            <a:r>
              <a:rPr lang="id-ID" sz="2133" dirty="0">
                <a:latin typeface="Arial" pitchFamily="34" charset="0"/>
                <a:cs typeface="Arial" pitchFamily="34" charset="0"/>
              </a:rPr>
              <a:t> </a:t>
            </a:r>
            <a:r>
              <a:rPr lang="fi-FI" sz="2133" dirty="0">
                <a:latin typeface="Arial" pitchFamily="34" charset="0"/>
                <a:cs typeface="Arial" pitchFamily="34" charset="0"/>
              </a:rPr>
              <a:t>sehat</a:t>
            </a:r>
            <a:r>
              <a:rPr lang="en-US" sz="2133" dirty="0">
                <a:latin typeface="Arial" pitchFamily="34" charset="0"/>
                <a:cs typeface="Arial" pitchFamily="34" charset="0"/>
              </a:rPr>
              <a:t>. Amati </a:t>
            </a:r>
            <a:r>
              <a:rPr lang="en-US" sz="2133" dirty="0" err="1">
                <a:latin typeface="Arial" pitchFamily="34" charset="0"/>
                <a:cs typeface="Arial" pitchFamily="34" charset="0"/>
              </a:rPr>
              <a:t>gambar-gambar</a:t>
            </a:r>
            <a:r>
              <a:rPr lang="en-US" sz="2133" dirty="0">
                <a:latin typeface="Arial" pitchFamily="34" charset="0"/>
                <a:cs typeface="Arial" pitchFamily="34" charset="0"/>
              </a:rPr>
              <a:t> </a:t>
            </a:r>
            <a:r>
              <a:rPr lang="en-US" sz="2133" dirty="0" err="1">
                <a:latin typeface="Arial" pitchFamily="34" charset="0"/>
                <a:cs typeface="Arial" pitchFamily="34" charset="0"/>
              </a:rPr>
              <a:t>berikut</a:t>
            </a:r>
            <a:r>
              <a:rPr lang="en-US" sz="2133" dirty="0">
                <a:latin typeface="Arial" pitchFamily="34" charset="0"/>
                <a:cs typeface="Arial" pitchFamily="34" charset="0"/>
              </a:rPr>
              <a:t>.</a:t>
            </a:r>
          </a:p>
        </p:txBody>
      </p:sp>
      <p:sp>
        <p:nvSpPr>
          <p:cNvPr id="9" name="TextBox 8">
            <a:extLst>
              <a:ext uri="{FF2B5EF4-FFF2-40B4-BE49-F238E27FC236}">
                <a16:creationId xmlns:a16="http://schemas.microsoft.com/office/drawing/2014/main" id="{7C001442-02A9-B6B5-5119-2E50ED93DEFC}"/>
              </a:ext>
            </a:extLst>
          </p:cNvPr>
          <p:cNvSpPr txBox="1"/>
          <p:nvPr/>
        </p:nvSpPr>
        <p:spPr>
          <a:xfrm>
            <a:off x="1444796" y="4762332"/>
            <a:ext cx="10174741" cy="1508683"/>
          </a:xfrm>
          <a:prstGeom prst="rect">
            <a:avLst/>
          </a:prstGeom>
          <a:noFill/>
        </p:spPr>
        <p:txBody>
          <a:bodyPr wrap="square">
            <a:spAutoFit/>
          </a:bodyPr>
          <a:lstStyle/>
          <a:p>
            <a:pPr>
              <a:lnSpc>
                <a:spcPct val="150000"/>
              </a:lnSpc>
            </a:pPr>
            <a:r>
              <a:rPr lang="en-ID" sz="2133" dirty="0">
                <a:latin typeface="Arial" panose="020B0604020202020204" pitchFamily="34" charset="0"/>
                <a:cs typeface="Arial" panose="020B0604020202020204" pitchFamily="34" charset="0"/>
              </a:rPr>
              <a:t>Lalu, </a:t>
            </a:r>
            <a:r>
              <a:rPr lang="en-ID" sz="2133" dirty="0" err="1">
                <a:latin typeface="Arial" panose="020B0604020202020204" pitchFamily="34" charset="0"/>
                <a:cs typeface="Arial" panose="020B0604020202020204" pitchFamily="34" charset="0"/>
              </a:rPr>
              <a:t>bacalah</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buku</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teks</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atau</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sumber</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referensi</a:t>
            </a:r>
            <a:r>
              <a:rPr lang="en-ID" sz="2133" dirty="0">
                <a:latin typeface="Arial" panose="020B0604020202020204" pitchFamily="34" charset="0"/>
                <a:cs typeface="Arial" panose="020B0604020202020204" pitchFamily="34" charset="0"/>
              </a:rPr>
              <a:t> yang </a:t>
            </a:r>
            <a:r>
              <a:rPr lang="en-ID" sz="2133" dirty="0" err="1">
                <a:latin typeface="Arial" panose="020B0604020202020204" pitchFamily="34" charset="0"/>
                <a:cs typeface="Arial" panose="020B0604020202020204" pitchFamily="34" charset="0"/>
              </a:rPr>
              <a:t>ada</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kaitannya</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dengan</a:t>
            </a:r>
            <a:endParaRPr lang="en-ID" sz="2133" dirty="0">
              <a:latin typeface="Arial" panose="020B0604020202020204" pitchFamily="34" charset="0"/>
              <a:cs typeface="Arial" panose="020B0604020202020204" pitchFamily="34" charset="0"/>
            </a:endParaRPr>
          </a:p>
          <a:p>
            <a:pPr>
              <a:lnSpc>
                <a:spcPct val="150000"/>
              </a:lnSpc>
            </a:pPr>
            <a:r>
              <a:rPr lang="en-ID" sz="2133" dirty="0" err="1">
                <a:latin typeface="Arial" panose="020B0604020202020204" pitchFamily="34" charset="0"/>
                <a:cs typeface="Arial" panose="020B0604020202020204" pitchFamily="34" charset="0"/>
              </a:rPr>
              <a:t>pola</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perilaku</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hidup</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sehat</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Kemudian</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tulislah</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dampak</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makanan</a:t>
            </a:r>
            <a:r>
              <a:rPr lang="en-ID" sz="2133" dirty="0">
                <a:latin typeface="Arial" panose="020B0604020202020204" pitchFamily="34" charset="0"/>
                <a:cs typeface="Arial" panose="020B0604020202020204" pitchFamily="34" charset="0"/>
              </a:rPr>
              <a:t> dan </a:t>
            </a:r>
            <a:r>
              <a:rPr lang="en-ID" sz="2133" dirty="0" err="1">
                <a:latin typeface="Arial" panose="020B0604020202020204" pitchFamily="34" charset="0"/>
                <a:cs typeface="Arial" panose="020B0604020202020204" pitchFamily="34" charset="0"/>
              </a:rPr>
              <a:t>pola</a:t>
            </a:r>
            <a:r>
              <a:rPr lang="id-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makan</a:t>
            </a:r>
            <a:r>
              <a:rPr lang="id-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seperti</a:t>
            </a:r>
            <a:r>
              <a:rPr lang="en-ID" sz="2133" dirty="0">
                <a:latin typeface="Arial" panose="020B0604020202020204" pitchFamily="34" charset="0"/>
                <a:cs typeface="Arial" panose="020B0604020202020204" pitchFamily="34" charset="0"/>
              </a:rPr>
              <a:t> yang </a:t>
            </a:r>
            <a:r>
              <a:rPr lang="en-ID" sz="2133" dirty="0" err="1">
                <a:latin typeface="Arial" panose="020B0604020202020204" pitchFamily="34" charset="0"/>
                <a:cs typeface="Arial" panose="020B0604020202020204" pitchFamily="34" charset="0"/>
              </a:rPr>
              <a:t>ditunjukkan</a:t>
            </a:r>
            <a:r>
              <a:rPr lang="en-ID" sz="2133" dirty="0">
                <a:latin typeface="Arial" panose="020B0604020202020204" pitchFamily="34" charset="0"/>
                <a:cs typeface="Arial" panose="020B0604020202020204" pitchFamily="34" charset="0"/>
              </a:rPr>
              <a:t> pada </a:t>
            </a:r>
            <a:r>
              <a:rPr lang="en-ID" sz="2133" dirty="0" err="1">
                <a:latin typeface="Arial" panose="020B0604020202020204" pitchFamily="34" charset="0"/>
                <a:cs typeface="Arial" panose="020B0604020202020204" pitchFamily="34" charset="0"/>
              </a:rPr>
              <a:t>gambar</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terkait</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berperilaku</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hidup</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sehat</a:t>
            </a:r>
            <a:r>
              <a:rPr lang="en-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bagi</a:t>
            </a:r>
            <a:r>
              <a:rPr lang="id-ID" sz="2133" dirty="0">
                <a:latin typeface="Arial" panose="020B0604020202020204" pitchFamily="34" charset="0"/>
                <a:cs typeface="Arial" panose="020B0604020202020204" pitchFamily="34" charset="0"/>
              </a:rPr>
              <a:t> </a:t>
            </a:r>
            <a:r>
              <a:rPr lang="en-ID" sz="2133" dirty="0" err="1">
                <a:latin typeface="Arial" panose="020B0604020202020204" pitchFamily="34" charset="0"/>
                <a:cs typeface="Arial" panose="020B0604020202020204" pitchFamily="34" charset="0"/>
              </a:rPr>
              <a:t>remaja</a:t>
            </a:r>
            <a:r>
              <a:rPr lang="en-ID" sz="2133" dirty="0">
                <a:latin typeface="Arial" panose="020B0604020202020204" pitchFamily="34" charset="0"/>
                <a:cs typeface="Arial" panose="020B0604020202020204" pitchFamily="34" charset="0"/>
              </a:rPr>
              <a:t>. </a:t>
            </a:r>
          </a:p>
        </p:txBody>
      </p:sp>
      <p:pic>
        <p:nvPicPr>
          <p:cNvPr id="3" name="Picture 2">
            <a:extLst>
              <a:ext uri="{FF2B5EF4-FFF2-40B4-BE49-F238E27FC236}">
                <a16:creationId xmlns:a16="http://schemas.microsoft.com/office/drawing/2014/main" id="{07BFF874-EAF1-EDF3-368B-46D57FF9DF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654" y="2463009"/>
            <a:ext cx="2756864" cy="18379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02906781-7D07-B31A-2784-32ECA0923D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80482" y="2463008"/>
            <a:ext cx="2756864" cy="18379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97C49085-8BAA-FFF8-44CE-6CDBDAD48F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5782" y="2477146"/>
            <a:ext cx="2756864" cy="18379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 name="Picture 29">
            <a:extLst>
              <a:ext uri="{FF2B5EF4-FFF2-40B4-BE49-F238E27FC236}">
                <a16:creationId xmlns:a16="http://schemas.microsoft.com/office/drawing/2014/main" id="{A5A86611-9141-E81A-53FB-4F6FE069BFA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3270218" y="2511175"/>
            <a:ext cx="2756864" cy="17505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1" name="TextBox 30">
            <a:extLst>
              <a:ext uri="{FF2B5EF4-FFF2-40B4-BE49-F238E27FC236}">
                <a16:creationId xmlns:a16="http://schemas.microsoft.com/office/drawing/2014/main" id="{760FDBCA-2EE2-8DC7-D397-33AC492C59A7}"/>
              </a:ext>
            </a:extLst>
          </p:cNvPr>
          <p:cNvSpPr txBox="1"/>
          <p:nvPr/>
        </p:nvSpPr>
        <p:spPr>
          <a:xfrm>
            <a:off x="354654" y="2477146"/>
            <a:ext cx="417099" cy="369332"/>
          </a:xfrm>
          <a:prstGeom prst="rect">
            <a:avLst/>
          </a:prstGeom>
          <a:noFill/>
        </p:spPr>
        <p:txBody>
          <a:bodyPr wrap="square">
            <a:spAutoFit/>
          </a:bodyPr>
          <a:lstStyle/>
          <a:p>
            <a:r>
              <a:rPr lang="id-ID" sz="1800" b="1" dirty="0">
                <a:solidFill>
                  <a:srgbClr val="7030A0"/>
                </a:solidFill>
                <a:latin typeface="Arial" panose="020B0604020202020204" pitchFamily="34" charset="0"/>
                <a:cs typeface="Arial" panose="020B0604020202020204" pitchFamily="34" charset="0"/>
              </a:rPr>
              <a:t>1</a:t>
            </a:r>
            <a:endParaRPr lang="en-ID" dirty="0"/>
          </a:p>
        </p:txBody>
      </p:sp>
      <p:sp>
        <p:nvSpPr>
          <p:cNvPr id="32" name="TextBox 31">
            <a:extLst>
              <a:ext uri="{FF2B5EF4-FFF2-40B4-BE49-F238E27FC236}">
                <a16:creationId xmlns:a16="http://schemas.microsoft.com/office/drawing/2014/main" id="{4FCABEC2-A94A-ABEA-DAED-7F899804368C}"/>
              </a:ext>
            </a:extLst>
          </p:cNvPr>
          <p:cNvSpPr txBox="1"/>
          <p:nvPr/>
        </p:nvSpPr>
        <p:spPr>
          <a:xfrm>
            <a:off x="3428918" y="2477146"/>
            <a:ext cx="417099" cy="369332"/>
          </a:xfrm>
          <a:prstGeom prst="rect">
            <a:avLst/>
          </a:prstGeom>
          <a:noFill/>
        </p:spPr>
        <p:txBody>
          <a:bodyPr wrap="square">
            <a:spAutoFit/>
          </a:bodyPr>
          <a:lstStyle/>
          <a:p>
            <a:r>
              <a:rPr lang="id-ID" sz="1800" b="1" dirty="0">
                <a:solidFill>
                  <a:schemeClr val="bg1"/>
                </a:solidFill>
                <a:latin typeface="Arial" panose="020B0604020202020204" pitchFamily="34" charset="0"/>
                <a:cs typeface="Arial" panose="020B0604020202020204" pitchFamily="34" charset="0"/>
              </a:rPr>
              <a:t>2</a:t>
            </a:r>
            <a:endParaRPr lang="en-ID" dirty="0">
              <a:solidFill>
                <a:schemeClr val="bg1"/>
              </a:solidFill>
            </a:endParaRPr>
          </a:p>
        </p:txBody>
      </p:sp>
      <p:sp>
        <p:nvSpPr>
          <p:cNvPr id="33" name="TextBox 32">
            <a:extLst>
              <a:ext uri="{FF2B5EF4-FFF2-40B4-BE49-F238E27FC236}">
                <a16:creationId xmlns:a16="http://schemas.microsoft.com/office/drawing/2014/main" id="{AF0E634C-A18F-196B-EC8A-AD3071DEF228}"/>
              </a:ext>
            </a:extLst>
          </p:cNvPr>
          <p:cNvSpPr txBox="1"/>
          <p:nvPr/>
        </p:nvSpPr>
        <p:spPr>
          <a:xfrm>
            <a:off x="6323618" y="2477146"/>
            <a:ext cx="417099" cy="369332"/>
          </a:xfrm>
          <a:prstGeom prst="rect">
            <a:avLst/>
          </a:prstGeom>
          <a:noFill/>
        </p:spPr>
        <p:txBody>
          <a:bodyPr wrap="square">
            <a:spAutoFit/>
          </a:bodyPr>
          <a:lstStyle/>
          <a:p>
            <a:r>
              <a:rPr lang="id-ID" sz="1800" b="1" dirty="0">
                <a:solidFill>
                  <a:srgbClr val="7030A0"/>
                </a:solidFill>
                <a:latin typeface="Arial" panose="020B0604020202020204" pitchFamily="34" charset="0"/>
                <a:cs typeface="Arial" panose="020B0604020202020204" pitchFamily="34" charset="0"/>
              </a:rPr>
              <a:t>3</a:t>
            </a:r>
            <a:endParaRPr lang="en-ID" dirty="0"/>
          </a:p>
        </p:txBody>
      </p:sp>
      <p:sp>
        <p:nvSpPr>
          <p:cNvPr id="34" name="TextBox 33">
            <a:extLst>
              <a:ext uri="{FF2B5EF4-FFF2-40B4-BE49-F238E27FC236}">
                <a16:creationId xmlns:a16="http://schemas.microsoft.com/office/drawing/2014/main" id="{89E3803C-592C-F54B-8A73-64400023D8F8}"/>
              </a:ext>
            </a:extLst>
          </p:cNvPr>
          <p:cNvSpPr txBox="1"/>
          <p:nvPr/>
        </p:nvSpPr>
        <p:spPr>
          <a:xfrm>
            <a:off x="9247053" y="2477146"/>
            <a:ext cx="417099" cy="369332"/>
          </a:xfrm>
          <a:prstGeom prst="rect">
            <a:avLst/>
          </a:prstGeom>
          <a:noFill/>
        </p:spPr>
        <p:txBody>
          <a:bodyPr wrap="square">
            <a:spAutoFit/>
          </a:bodyPr>
          <a:lstStyle/>
          <a:p>
            <a:r>
              <a:rPr lang="id-ID" sz="1800" b="1" dirty="0">
                <a:solidFill>
                  <a:srgbClr val="7030A0"/>
                </a:solidFill>
                <a:latin typeface="Arial" panose="020B0604020202020204" pitchFamily="34" charset="0"/>
                <a:cs typeface="Arial" panose="020B0604020202020204" pitchFamily="34" charset="0"/>
              </a:rPr>
              <a:t>4</a:t>
            </a:r>
            <a:endParaRPr lang="en-ID" dirty="0"/>
          </a:p>
        </p:txBody>
      </p:sp>
      <p:sp>
        <p:nvSpPr>
          <p:cNvPr id="14" name="Rectangle 13">
            <a:extLst>
              <a:ext uri="{FF2B5EF4-FFF2-40B4-BE49-F238E27FC236}">
                <a16:creationId xmlns:a16="http://schemas.microsoft.com/office/drawing/2014/main" id="{F1511C50-AE10-CAE3-0649-5084E88AF649}"/>
              </a:ext>
            </a:extLst>
          </p:cNvPr>
          <p:cNvSpPr/>
          <p:nvPr/>
        </p:nvSpPr>
        <p:spPr>
          <a:xfrm>
            <a:off x="9866934" y="4432818"/>
            <a:ext cx="1970412" cy="276999"/>
          </a:xfrm>
          <a:prstGeom prst="rect">
            <a:avLst/>
          </a:prstGeom>
          <a:solidFill>
            <a:schemeClr val="bg1">
              <a:alpha val="54000"/>
            </a:schemeClr>
          </a:solidFill>
        </p:spPr>
        <p:txBody>
          <a:bodyPr wrap="none">
            <a:spAutoFit/>
          </a:bodyPr>
          <a:lstStyle/>
          <a:p>
            <a:pPr algn="r"/>
            <a:r>
              <a:rPr lang="en-US" sz="1200" dirty="0" err="1">
                <a:latin typeface="Arial" pitchFamily="34" charset="0"/>
                <a:cs typeface="Arial" pitchFamily="34" charset="0"/>
              </a:rPr>
              <a:t>Sumber</a:t>
            </a:r>
            <a:r>
              <a:rPr lang="en-US" sz="1200" dirty="0">
                <a:latin typeface="Arial" pitchFamily="34" charset="0"/>
                <a:cs typeface="Arial" pitchFamily="34" charset="0"/>
              </a:rPr>
              <a:t>: </a:t>
            </a:r>
            <a:r>
              <a:rPr lang="id-ID" sz="1200" i="1" dirty="0">
                <a:latin typeface="Arial" pitchFamily="34" charset="0"/>
                <a:cs typeface="Arial" pitchFamily="34" charset="0"/>
              </a:rPr>
              <a:t>shutterstock.com</a:t>
            </a:r>
            <a:endParaRPr lang="en-US" sz="1200" i="1" dirty="0">
              <a:latin typeface="Arial" pitchFamily="34" charset="0"/>
              <a:cs typeface="Arial" pitchFamily="34" charset="0"/>
            </a:endParaRPr>
          </a:p>
        </p:txBody>
      </p:sp>
    </p:spTree>
    <p:extLst>
      <p:ext uri="{BB962C8B-B14F-4D97-AF65-F5344CB8AC3E}">
        <p14:creationId xmlns:p14="http://schemas.microsoft.com/office/powerpoint/2010/main" val="521697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8" name="TextBox 7">
            <a:extLst>
              <a:ext uri="{FF2B5EF4-FFF2-40B4-BE49-F238E27FC236}">
                <a16:creationId xmlns:a16="http://schemas.microsoft.com/office/drawing/2014/main" id="{DB9DD07B-0A34-9A31-E98D-73741A3E3307}"/>
              </a:ext>
            </a:extLst>
          </p:cNvPr>
          <p:cNvSpPr txBox="1"/>
          <p:nvPr/>
        </p:nvSpPr>
        <p:spPr>
          <a:xfrm>
            <a:off x="203200" y="344606"/>
            <a:ext cx="7258258" cy="584775"/>
          </a:xfrm>
          <a:prstGeom prst="rect">
            <a:avLst/>
          </a:prstGeom>
          <a:noFill/>
        </p:spPr>
        <p:txBody>
          <a:bodyPr wrap="square">
            <a:spAutoFit/>
          </a:bodyPr>
          <a:lstStyle/>
          <a:p>
            <a:r>
              <a:rPr lang="id-ID" sz="3200" b="1" dirty="0">
                <a:solidFill>
                  <a:srgbClr val="7030A0"/>
                </a:solidFill>
                <a:latin typeface="Arial" panose="020B0604020202020204" pitchFamily="34" charset="0"/>
                <a:cs typeface="Arial" panose="020B0604020202020204" pitchFamily="34" charset="0"/>
              </a:rPr>
              <a:t>A. Perkembangan Tubuh Remaja</a:t>
            </a:r>
            <a:endParaRPr lang="en-ID" sz="3200" dirty="0">
              <a:solidFill>
                <a:srgbClr val="7030A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08920" y="2172752"/>
            <a:ext cx="10667734" cy="2251065"/>
          </a:xfrm>
          <a:prstGeom prst="rect">
            <a:avLst/>
          </a:prstGeom>
          <a:noFill/>
        </p:spPr>
        <p:txBody>
          <a:bodyPr wrap="square">
            <a:spAutoFit/>
          </a:bodyPr>
          <a:lstStyle/>
          <a:p>
            <a:pPr>
              <a:lnSpc>
                <a:spcPct val="150000"/>
              </a:lnSpc>
            </a:pPr>
            <a:r>
              <a:rPr lang="sv-SE" sz="2400" dirty="0"/>
              <a:t>Pertumbuhan adalah suatu proses bertambahnya ukuran, baik</a:t>
            </a:r>
            <a:r>
              <a:rPr lang="id-ID" sz="2400" dirty="0"/>
              <a:t> </a:t>
            </a:r>
            <a:r>
              <a:rPr lang="sv-SE" sz="2400" dirty="0"/>
              <a:t>volume, bobot, dan tinggi badan. Perubahan fisik dari kecil menjadi</a:t>
            </a:r>
            <a:r>
              <a:rPr lang="id-ID" sz="2400" dirty="0"/>
              <a:t> </a:t>
            </a:r>
            <a:r>
              <a:rPr lang="sv-SE" sz="2400" dirty="0"/>
              <a:t>lebih besar dan dari pendek menjadi lebih tinggi. Pertumbuhan ini berhubungan</a:t>
            </a:r>
            <a:r>
              <a:rPr lang="id-ID" sz="2400" dirty="0"/>
              <a:t> </a:t>
            </a:r>
            <a:r>
              <a:rPr lang="sv-SE" sz="2400" dirty="0"/>
              <a:t>dengan fisik sehingga sering juga disebut perkembangan fisik.</a:t>
            </a:r>
            <a:endParaRPr lang="id-ID" sz="2400" dirty="0"/>
          </a:p>
        </p:txBody>
      </p:sp>
      <p:sp>
        <p:nvSpPr>
          <p:cNvPr id="9" name="TextBox 8">
            <a:extLst>
              <a:ext uri="{FF2B5EF4-FFF2-40B4-BE49-F238E27FC236}">
                <a16:creationId xmlns:a16="http://schemas.microsoft.com/office/drawing/2014/main" id="{3987F353-8FA3-7EF2-755F-07D8C56DF845}"/>
              </a:ext>
            </a:extLst>
          </p:cNvPr>
          <p:cNvSpPr txBox="1"/>
          <p:nvPr/>
        </p:nvSpPr>
        <p:spPr>
          <a:xfrm>
            <a:off x="508920" y="1711087"/>
            <a:ext cx="5587080" cy="461665"/>
          </a:xfrm>
          <a:prstGeom prst="rect">
            <a:avLst/>
          </a:prstGeom>
          <a:noFill/>
        </p:spPr>
        <p:txBody>
          <a:bodyPr wrap="square">
            <a:spAutoFit/>
          </a:bodyPr>
          <a:lstStyle/>
          <a:p>
            <a:r>
              <a:rPr lang="fi-FI" sz="2400" i="1" dirty="0">
                <a:solidFill>
                  <a:srgbClr val="7030A0"/>
                </a:solidFill>
              </a:rPr>
              <a:t>P</a:t>
            </a:r>
            <a:r>
              <a:rPr lang="id-ID" sz="2400" i="1" dirty="0">
                <a:solidFill>
                  <a:srgbClr val="7030A0"/>
                </a:solidFill>
              </a:rPr>
              <a:t>engertian Pertumbuhan</a:t>
            </a:r>
            <a:endParaRPr lang="en-ID" sz="2400" i="1" dirty="0">
              <a:solidFill>
                <a:srgbClr val="7030A0"/>
              </a:solidFill>
            </a:endParaRPr>
          </a:p>
        </p:txBody>
      </p:sp>
    </p:spTree>
    <p:extLst>
      <p:ext uri="{BB962C8B-B14F-4D97-AF65-F5344CB8AC3E}">
        <p14:creationId xmlns:p14="http://schemas.microsoft.com/office/powerpoint/2010/main" val="2180933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609273" y="1889416"/>
            <a:ext cx="10667734" cy="3359061"/>
          </a:xfrm>
          <a:prstGeom prst="rect">
            <a:avLst/>
          </a:prstGeom>
          <a:noFill/>
        </p:spPr>
        <p:txBody>
          <a:bodyPr wrap="square">
            <a:spAutoFit/>
          </a:bodyPr>
          <a:lstStyle/>
          <a:p>
            <a:pPr>
              <a:lnSpc>
                <a:spcPct val="150000"/>
              </a:lnSpc>
            </a:pPr>
            <a:r>
              <a:rPr lang="sv-SE" sz="2400" dirty="0"/>
              <a:t>Pertumbuhan anak remaja putri terjadi antara usia 12 sampai</a:t>
            </a:r>
            <a:r>
              <a:rPr lang="id-ID" sz="2400" dirty="0"/>
              <a:t> </a:t>
            </a:r>
            <a:r>
              <a:rPr lang="sv-SE" sz="2400" dirty="0"/>
              <a:t>21 tahun. Adapun pertumbuhan anak remaja putra terjadi antara</a:t>
            </a:r>
            <a:r>
              <a:rPr lang="id-ID" sz="2400" dirty="0"/>
              <a:t> </a:t>
            </a:r>
            <a:r>
              <a:rPr lang="sv-SE" sz="2400" dirty="0"/>
              <a:t>usia 13 sampai 22 tahun. Para ahli membagi masa remaja menjadi</a:t>
            </a:r>
            <a:r>
              <a:rPr lang="id-ID" sz="2400" dirty="0"/>
              <a:t> </a:t>
            </a:r>
            <a:r>
              <a:rPr lang="sv-SE" sz="2400" dirty="0"/>
              <a:t>tiga kelompok, yaitu sebagai berikut.</a:t>
            </a:r>
          </a:p>
          <a:p>
            <a:pPr>
              <a:lnSpc>
                <a:spcPct val="150000"/>
              </a:lnSpc>
            </a:pPr>
            <a:r>
              <a:rPr lang="sv-SE" sz="2400" dirty="0"/>
              <a:t>1) Masa remaja awal, usia antara 12–15 tahun.</a:t>
            </a:r>
          </a:p>
          <a:p>
            <a:pPr>
              <a:lnSpc>
                <a:spcPct val="150000"/>
              </a:lnSpc>
            </a:pPr>
            <a:r>
              <a:rPr lang="sv-SE" sz="2400" dirty="0"/>
              <a:t>2) Masa remaja pertengahan, usia antara 15–18 tahun.</a:t>
            </a:r>
          </a:p>
          <a:p>
            <a:pPr>
              <a:lnSpc>
                <a:spcPct val="150000"/>
              </a:lnSpc>
            </a:pPr>
            <a:r>
              <a:rPr lang="sv-SE" sz="2400" dirty="0"/>
              <a:t>3) Masa remaja akhir, usia antara 18–21 atau 22 tahun.</a:t>
            </a:r>
            <a:endParaRPr lang="id-ID" sz="2400" dirty="0"/>
          </a:p>
        </p:txBody>
      </p:sp>
    </p:spTree>
    <p:extLst>
      <p:ext uri="{BB962C8B-B14F-4D97-AF65-F5344CB8AC3E}">
        <p14:creationId xmlns:p14="http://schemas.microsoft.com/office/powerpoint/2010/main" val="3664601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08920" y="2172752"/>
            <a:ext cx="10667734" cy="2805063"/>
          </a:xfrm>
          <a:prstGeom prst="rect">
            <a:avLst/>
          </a:prstGeom>
          <a:noFill/>
        </p:spPr>
        <p:txBody>
          <a:bodyPr wrap="square">
            <a:spAutoFit/>
          </a:bodyPr>
          <a:lstStyle/>
          <a:p>
            <a:pPr>
              <a:lnSpc>
                <a:spcPct val="150000"/>
              </a:lnSpc>
            </a:pPr>
            <a:r>
              <a:rPr lang="sv-SE" sz="2400" dirty="0"/>
              <a:t>Terdapat dua perubahan yang menyertai pertumbuhan remaja,</a:t>
            </a:r>
            <a:r>
              <a:rPr lang="id-ID" sz="2400" dirty="0"/>
              <a:t> </a:t>
            </a:r>
            <a:r>
              <a:rPr lang="sv-SE" sz="2400" dirty="0"/>
              <a:t>yaitu perubahan internal dan perubahan eksternal.</a:t>
            </a:r>
          </a:p>
          <a:p>
            <a:pPr>
              <a:lnSpc>
                <a:spcPct val="150000"/>
              </a:lnSpc>
            </a:pPr>
            <a:r>
              <a:rPr lang="sv-SE" sz="2400" b="1" dirty="0"/>
              <a:t>Perubahan internal </a:t>
            </a:r>
            <a:r>
              <a:rPr lang="sv-SE" sz="2400" dirty="0"/>
              <a:t>meliputi perubahan ukuran alat pencernaan,</a:t>
            </a:r>
            <a:r>
              <a:rPr lang="id-ID" sz="2400" dirty="0"/>
              <a:t> </a:t>
            </a:r>
            <a:r>
              <a:rPr lang="sv-SE" sz="2400" dirty="0"/>
              <a:t>paru-paru, dan jantung yang bertambah besar dan berat.</a:t>
            </a:r>
            <a:r>
              <a:rPr lang="id-ID" sz="2400" dirty="0"/>
              <a:t> </a:t>
            </a:r>
            <a:r>
              <a:rPr lang="sv-SE" sz="2400" dirty="0"/>
              <a:t>Sistem kelenjar kelamin bertambah sempurna dan pertumbuhan</a:t>
            </a:r>
            <a:r>
              <a:rPr lang="id-ID" sz="2400" dirty="0"/>
              <a:t> </a:t>
            </a:r>
            <a:r>
              <a:rPr lang="sv-SE" sz="2400" dirty="0"/>
              <a:t>organ-organ lainnya.</a:t>
            </a:r>
          </a:p>
        </p:txBody>
      </p:sp>
    </p:spTree>
    <p:extLst>
      <p:ext uri="{BB962C8B-B14F-4D97-AF65-F5344CB8AC3E}">
        <p14:creationId xmlns:p14="http://schemas.microsoft.com/office/powerpoint/2010/main" val="3435985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9F692CD8-61C2-FB31-4733-5F9DF12681E9}"/>
              </a:ext>
            </a:extLst>
          </p:cNvPr>
          <p:cNvSpPr/>
          <p:nvPr/>
        </p:nvSpPr>
        <p:spPr>
          <a:xfrm>
            <a:off x="203200" y="1094467"/>
            <a:ext cx="11479880" cy="913199"/>
          </a:xfrm>
          <a:prstGeom prst="rect">
            <a:avLst/>
          </a:prstGeom>
        </p:spPr>
        <p:txBody>
          <a:bodyPr wrap="square">
            <a:spAutoFit/>
          </a:bodyPr>
          <a:lstStyle/>
          <a:p>
            <a:r>
              <a:rPr lang="id-ID" sz="2667" b="1" dirty="0">
                <a:solidFill>
                  <a:srgbClr val="7030A0"/>
                </a:solidFill>
                <a:latin typeface="Arial" panose="020B0604020202020204" pitchFamily="34" charset="0"/>
                <a:cs typeface="Arial" panose="020B0604020202020204" pitchFamily="34" charset="0"/>
              </a:rPr>
              <a:t>1. </a:t>
            </a:r>
            <a:r>
              <a:rPr lang="nb-NO" sz="2667" b="1" dirty="0">
                <a:solidFill>
                  <a:srgbClr val="7030A0"/>
                </a:solidFill>
                <a:latin typeface="Arial" panose="020B0604020202020204" pitchFamily="34" charset="0"/>
                <a:cs typeface="Arial" panose="020B0604020202020204" pitchFamily="34" charset="0"/>
              </a:rPr>
              <a:t>Pertumbuhan Remaja</a:t>
            </a:r>
            <a:endParaRPr lang="id-ID" sz="2667" b="1" dirty="0">
              <a:solidFill>
                <a:srgbClr val="7030A0"/>
              </a:solidFill>
              <a:latin typeface="Arial" panose="020B0604020202020204" pitchFamily="34" charset="0"/>
              <a:cs typeface="Arial" panose="020B0604020202020204" pitchFamily="34" charset="0"/>
            </a:endParaRPr>
          </a:p>
          <a:p>
            <a:endParaRPr lang="en-US" sz="2667" b="1" dirty="0">
              <a:solidFill>
                <a:srgbClr val="7030A0"/>
              </a:solidFill>
              <a:latin typeface="Arial" panose="020B0604020202020204" pitchFamily="34" charset="0"/>
              <a:cs typeface="Arial" pitchFamily="34" charset="0"/>
            </a:endParaRPr>
          </a:p>
        </p:txBody>
      </p:sp>
      <p:sp>
        <p:nvSpPr>
          <p:cNvPr id="13" name="TextBox 12">
            <a:extLst>
              <a:ext uri="{FF2B5EF4-FFF2-40B4-BE49-F238E27FC236}">
                <a16:creationId xmlns:a16="http://schemas.microsoft.com/office/drawing/2014/main" id="{04B79351-863C-77F8-F88B-92633B621196}"/>
              </a:ext>
            </a:extLst>
          </p:cNvPr>
          <p:cNvSpPr txBox="1"/>
          <p:nvPr/>
        </p:nvSpPr>
        <p:spPr>
          <a:xfrm>
            <a:off x="508920" y="1749469"/>
            <a:ext cx="10667734" cy="3359061"/>
          </a:xfrm>
          <a:prstGeom prst="rect">
            <a:avLst/>
          </a:prstGeom>
          <a:noFill/>
        </p:spPr>
        <p:txBody>
          <a:bodyPr wrap="square">
            <a:spAutoFit/>
          </a:bodyPr>
          <a:lstStyle/>
          <a:p>
            <a:pPr>
              <a:lnSpc>
                <a:spcPct val="150000"/>
              </a:lnSpc>
            </a:pPr>
            <a:r>
              <a:rPr lang="sv-SE" sz="2400" b="1" dirty="0"/>
              <a:t>Perubahan eksternal </a:t>
            </a:r>
            <a:r>
              <a:rPr lang="sv-SE" sz="2400" dirty="0"/>
              <a:t>meliputi bertambahnya tinggi badan,</a:t>
            </a:r>
            <a:r>
              <a:rPr lang="id-ID" sz="2400" dirty="0"/>
              <a:t> </a:t>
            </a:r>
            <a:r>
              <a:rPr lang="sv-SE" sz="2400" dirty="0"/>
              <a:t>lingkar tubuh, perbandingan ukuran panjang dan lebar tubuh,</a:t>
            </a:r>
            <a:r>
              <a:rPr lang="id-ID" sz="2400" dirty="0"/>
              <a:t> </a:t>
            </a:r>
            <a:r>
              <a:rPr lang="sv-SE" sz="2400" dirty="0"/>
              <a:t>ukuran besarnya organ seks, dan pada anak remaja laki-laki</a:t>
            </a:r>
            <a:r>
              <a:rPr lang="id-ID" sz="2400" dirty="0"/>
              <a:t> </a:t>
            </a:r>
            <a:r>
              <a:rPr lang="sv-SE" sz="2400" dirty="0"/>
              <a:t>mulai tumbuh jakun di leher, tumbuh kumis, tumbuh rambut</a:t>
            </a:r>
            <a:r>
              <a:rPr lang="id-ID" sz="2400" dirty="0"/>
              <a:t> </a:t>
            </a:r>
            <a:r>
              <a:rPr lang="sv-SE" sz="2400" dirty="0"/>
              <a:t>di dada, ketiak, serta alat kelamin. Adapun pada anak remaja</a:t>
            </a:r>
            <a:r>
              <a:rPr lang="id-ID" sz="2400" dirty="0"/>
              <a:t> </a:t>
            </a:r>
            <a:r>
              <a:rPr lang="sv-SE" sz="2400" dirty="0"/>
              <a:t>perempuan mulai terlihat tumbuhnya payudara, pinggul</a:t>
            </a:r>
            <a:r>
              <a:rPr lang="id-ID" sz="2400" dirty="0"/>
              <a:t> </a:t>
            </a:r>
            <a:r>
              <a:rPr lang="sv-SE" sz="2400" dirty="0"/>
              <a:t>membesar, serta tumbuh rambut di daerah ketiak dan alat</a:t>
            </a:r>
            <a:r>
              <a:rPr lang="id-ID" sz="2400" dirty="0"/>
              <a:t> </a:t>
            </a:r>
            <a:r>
              <a:rPr lang="sv-SE" sz="2400" dirty="0"/>
              <a:t>kelamin.</a:t>
            </a:r>
          </a:p>
        </p:txBody>
      </p:sp>
    </p:spTree>
    <p:extLst>
      <p:ext uri="{BB962C8B-B14F-4D97-AF65-F5344CB8AC3E}">
        <p14:creationId xmlns:p14="http://schemas.microsoft.com/office/powerpoint/2010/main" val="2648795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1027</TotalTime>
  <Words>2410</Words>
  <Application>Microsoft Office PowerPoint</Application>
  <PresentationFormat>Widescreen</PresentationFormat>
  <Paragraphs>183</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 Rounded MT Bold</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Muhammad Baihaqi</dc:creator>
  <cp:lastModifiedBy>Hadi</cp:lastModifiedBy>
  <cp:revision>115</cp:revision>
  <dcterms:created xsi:type="dcterms:W3CDTF">2022-05-10T01:11:12Z</dcterms:created>
  <dcterms:modified xsi:type="dcterms:W3CDTF">2022-06-29T04:33:37Z</dcterms:modified>
</cp:coreProperties>
</file>