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8" r:id="rId3"/>
    <p:sldId id="262" r:id="rId4"/>
    <p:sldId id="263" r:id="rId5"/>
    <p:sldId id="266" r:id="rId6"/>
    <p:sldId id="273" r:id="rId7"/>
    <p:sldId id="265" r:id="rId8"/>
    <p:sldId id="274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6EFF"/>
    <a:srgbClr val="F45126"/>
    <a:srgbClr val="E8552C"/>
    <a:srgbClr val="8E9D01"/>
    <a:srgbClr val="BFD101"/>
    <a:srgbClr val="33CC33"/>
    <a:srgbClr val="B2D34E"/>
    <a:srgbClr val="C9C011"/>
    <a:srgbClr val="00C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30"/>
    <p:restoredTop sz="92560" autoAdjust="0"/>
  </p:normalViewPr>
  <p:slideViewPr>
    <p:cSldViewPr>
      <p:cViewPr varScale="1">
        <p:scale>
          <a:sx n="110" d="100"/>
          <a:sy n="110" d="100"/>
        </p:scale>
        <p:origin x="330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terdapat</a:t>
            </a:r>
            <a:r>
              <a:rPr lang="en-US" dirty="0"/>
              <a:t> </a:t>
            </a:r>
            <a:r>
              <a:rPr lang="en-US" dirty="0" err="1"/>
              <a:t>gambar</a:t>
            </a:r>
            <a:r>
              <a:rPr lang="en-US" dirty="0"/>
              <a:t> </a:t>
            </a:r>
            <a:r>
              <a:rPr lang="en-US" dirty="0" err="1"/>
              <a:t>cantumkan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</a:t>
            </a:r>
            <a:r>
              <a:rPr lang="en-US" dirty="0" err="1"/>
              <a:t>gambar</a:t>
            </a:r>
            <a:r>
              <a:rPr lang="en-US" dirty="0"/>
              <a:t> </a:t>
            </a:r>
            <a:r>
              <a:rPr lang="en-US" dirty="0" err="1"/>
              <a:t>dgn</a:t>
            </a:r>
            <a:r>
              <a:rPr lang="en-US" dirty="0"/>
              <a:t> </a:t>
            </a:r>
            <a:r>
              <a:rPr lang="en-US" dirty="0" err="1"/>
              <a:t>ukuran</a:t>
            </a:r>
            <a:r>
              <a:rPr lang="en-US" dirty="0"/>
              <a:t> font 10pt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39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145"/>
            <a:ext cx="9144000" cy="48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9" y="0"/>
            <a:ext cx="9125761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4572000" y="2876550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810000" y="1336846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10695" y="3018279"/>
            <a:ext cx="2272482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SMP/MTs GRADE VII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4081130" y="2005935"/>
            <a:ext cx="4495800" cy="5658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2800" b="1" dirty="0">
                <a:solidFill>
                  <a:srgbClr val="E8552C"/>
                </a:solidFill>
                <a:cs typeface="Arial" pitchFamily="34" charset="0"/>
              </a:rPr>
              <a:t>BRIGHT AN ENGLISH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784949" y="895350"/>
            <a:ext cx="2329851" cy="3287686"/>
            <a:chOff x="1784949" y="895350"/>
            <a:chExt cx="2329851" cy="3287686"/>
          </a:xfrm>
        </p:grpSpPr>
        <p:sp>
          <p:nvSpPr>
            <p:cNvPr id="13" name="Cube 12"/>
            <p:cNvSpPr/>
            <p:nvPr/>
          </p:nvSpPr>
          <p:spPr>
            <a:xfrm>
              <a:off x="1784949" y="895350"/>
              <a:ext cx="2329851" cy="3287686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3174" y="1047750"/>
              <a:ext cx="2139225" cy="31057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39B743-B88B-2B42-8938-27365B8E179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680"/>
          <a:stretch/>
        </p:blipFill>
        <p:spPr>
          <a:xfrm>
            <a:off x="1555" y="629010"/>
            <a:ext cx="9144000" cy="458971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06E9C0A-3DA2-F644-A2F8-E0F4874CA18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8" b="89792"/>
          <a:stretch/>
        </p:blipFill>
        <p:spPr>
          <a:xfrm>
            <a:off x="0" y="-43475"/>
            <a:ext cx="9174492" cy="670987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169634" y="513060"/>
            <a:ext cx="3587146" cy="787104"/>
            <a:chOff x="1347257" y="545950"/>
            <a:chExt cx="3462226" cy="890291"/>
          </a:xfrm>
        </p:grpSpPr>
        <p:grpSp>
          <p:nvGrpSpPr>
            <p:cNvPr id="15" name="Group 14"/>
            <p:cNvGrpSpPr/>
            <p:nvPr/>
          </p:nvGrpSpPr>
          <p:grpSpPr>
            <a:xfrm>
              <a:off x="1347257" y="545950"/>
              <a:ext cx="3462226" cy="890291"/>
              <a:chOff x="1347257" y="545950"/>
              <a:chExt cx="3462226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Rectangle 28"/>
              <p:cNvSpPr/>
              <p:nvPr/>
            </p:nvSpPr>
            <p:spPr>
              <a:xfrm>
                <a:off x="1388493" y="545950"/>
                <a:ext cx="3345458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347257" y="720723"/>
                <a:ext cx="3462226" cy="4699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85763">
                  <a:defRPr/>
                </a:pPr>
                <a:r>
                  <a:rPr lang="en-GB" sz="2100" b="1" kern="0" spc="28" dirty="0">
                    <a:solidFill>
                      <a:prstClr val="black"/>
                    </a:solidFill>
                  </a:rPr>
                  <a:t>They’re a New Band</a:t>
                </a:r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4733951" y="545950"/>
              <a:ext cx="75532" cy="890291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12620" y="199660"/>
            <a:ext cx="1348808" cy="937031"/>
            <a:chOff x="55507" y="128083"/>
            <a:chExt cx="1798411" cy="1249375"/>
          </a:xfrm>
        </p:grpSpPr>
        <p:sp>
          <p:nvSpPr>
            <p:cNvPr id="32" name="Rectangle 31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F451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2234" y="128083"/>
              <a:ext cx="111150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pc="38">
                  <a:solidFill>
                    <a:schemeClr val="bg1">
                      <a:lumMod val="95000"/>
                    </a:schemeClr>
                  </a:solidFill>
                </a:rPr>
                <a:t>BAB 3 </a:t>
              </a:r>
              <a:endParaRPr lang="id-ID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213385" y="125819"/>
            <a:ext cx="378257" cy="1174344"/>
            <a:chOff x="1389861" y="29628"/>
            <a:chExt cx="504343" cy="1406612"/>
          </a:xfrm>
        </p:grpSpPr>
        <p:sp>
          <p:nvSpPr>
            <p:cNvPr id="38" name="Rectangle 37"/>
            <p:cNvSpPr/>
            <p:nvPr/>
          </p:nvSpPr>
          <p:spPr>
            <a:xfrm>
              <a:off x="1389861" y="537122"/>
              <a:ext cx="72252" cy="899118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0" name="Oval 39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Rectangle 40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6AE341D4-CFB6-7B49-9554-B187B6ED0E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" y="4660900"/>
            <a:ext cx="9144000" cy="48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56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1325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A. Negative and Positive Words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3C7016-8054-0B48-B79B-9A5FDF9661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2" y="1050471"/>
            <a:ext cx="2164912" cy="14450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81065F-51A2-314A-88F5-91E3384F60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897" y="1050471"/>
            <a:ext cx="2169084" cy="14450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C7A2397-3237-C44A-B656-CAB886EA780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897" y="2862475"/>
            <a:ext cx="2169084" cy="144507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69BC1FE-32D2-0C48-B499-51E1E8869C3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1045028"/>
            <a:ext cx="2175783" cy="145052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042968E-B70B-0A4B-B57C-E8F7F10EC95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49" y="2847294"/>
            <a:ext cx="2177254" cy="145052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406161F-43F6-A140-843E-423985A686F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799" y="2871107"/>
            <a:ext cx="2175783" cy="1450522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50932CC8-1718-E041-95D0-2D326FC0F2A1}"/>
              </a:ext>
            </a:extLst>
          </p:cNvPr>
          <p:cNvSpPr txBox="1">
            <a:spLocks/>
          </p:cNvSpPr>
          <p:nvPr/>
        </p:nvSpPr>
        <p:spPr>
          <a:xfrm>
            <a:off x="533400" y="2495550"/>
            <a:ext cx="2156508" cy="32793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600" dirty="0"/>
              <a:t>It’s a wonderful zoo.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2F10A02F-AE68-AB4D-BB91-AC42D8335DA8}"/>
              </a:ext>
            </a:extLst>
          </p:cNvPr>
          <p:cNvSpPr txBox="1">
            <a:spLocks/>
          </p:cNvSpPr>
          <p:nvPr/>
        </p:nvSpPr>
        <p:spPr>
          <a:xfrm>
            <a:off x="3477473" y="2498271"/>
            <a:ext cx="2156508" cy="32793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600" dirty="0"/>
              <a:t>The food is delicious.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77091EA-992A-5D43-98BC-2963E3181A4B}"/>
              </a:ext>
            </a:extLst>
          </p:cNvPr>
          <p:cNvSpPr txBox="1">
            <a:spLocks/>
          </p:cNvSpPr>
          <p:nvPr/>
        </p:nvSpPr>
        <p:spPr>
          <a:xfrm>
            <a:off x="6410436" y="2495550"/>
            <a:ext cx="2156508" cy="32793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600" dirty="0"/>
              <a:t>She is a brilliant singer.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21919E98-A497-C740-B532-47CE53FC3D61}"/>
              </a:ext>
            </a:extLst>
          </p:cNvPr>
          <p:cNvSpPr txBox="1">
            <a:spLocks/>
          </p:cNvSpPr>
          <p:nvPr/>
        </p:nvSpPr>
        <p:spPr>
          <a:xfrm>
            <a:off x="509149" y="4405643"/>
            <a:ext cx="2156508" cy="32793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600" dirty="0"/>
              <a:t>It’s a dreadful party.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EFF5F81-4E1C-9D40-9BC7-DFEA5C494B02}"/>
              </a:ext>
            </a:extLst>
          </p:cNvPr>
          <p:cNvSpPr txBox="1">
            <a:spLocks/>
          </p:cNvSpPr>
          <p:nvPr/>
        </p:nvSpPr>
        <p:spPr>
          <a:xfrm>
            <a:off x="3477473" y="4405643"/>
            <a:ext cx="2156508" cy="32793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600" dirty="0"/>
              <a:t>The food is disgusting.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502B40EF-07C3-B748-AC07-80AD7BD5DEEF}"/>
              </a:ext>
            </a:extLst>
          </p:cNvPr>
          <p:cNvSpPr txBox="1">
            <a:spLocks/>
          </p:cNvSpPr>
          <p:nvPr/>
        </p:nvSpPr>
        <p:spPr>
          <a:xfrm>
            <a:off x="6420074" y="4402454"/>
            <a:ext cx="2156508" cy="32793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600" dirty="0"/>
              <a:t>She is an awful singer.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8CDDF10A-EE09-044E-9191-DE7A15DA9174}"/>
              </a:ext>
            </a:extLst>
          </p:cNvPr>
          <p:cNvSpPr txBox="1">
            <a:spLocks/>
          </p:cNvSpPr>
          <p:nvPr/>
        </p:nvSpPr>
        <p:spPr>
          <a:xfrm>
            <a:off x="-222531" y="1022076"/>
            <a:ext cx="1001589" cy="146156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en-US" sz="1200" dirty="0"/>
              <a:t>P</a:t>
            </a: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en-US" sz="1200" dirty="0"/>
              <a:t>O</a:t>
            </a: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en-US" sz="1200" dirty="0"/>
              <a:t>S</a:t>
            </a: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en-US" sz="1200" dirty="0"/>
              <a:t>I</a:t>
            </a: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en-US" sz="1200" dirty="0"/>
              <a:t>T</a:t>
            </a: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en-US" sz="1200" dirty="0"/>
              <a:t>I</a:t>
            </a: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en-US" sz="1200" dirty="0"/>
              <a:t>V</a:t>
            </a: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en-US" sz="1200" dirty="0"/>
              <a:t>E</a:t>
            </a: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endParaRPr lang="en-US" sz="1200" dirty="0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C530FC57-C9E9-934D-8481-DA5C839D8B46}"/>
              </a:ext>
            </a:extLst>
          </p:cNvPr>
          <p:cNvSpPr txBox="1">
            <a:spLocks/>
          </p:cNvSpPr>
          <p:nvPr/>
        </p:nvSpPr>
        <p:spPr>
          <a:xfrm>
            <a:off x="-222531" y="2823481"/>
            <a:ext cx="1001589" cy="152987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en-US" sz="1200" dirty="0"/>
              <a:t>N</a:t>
            </a: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en-US" sz="1200" dirty="0"/>
              <a:t>E</a:t>
            </a: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en-US" sz="1200" dirty="0"/>
              <a:t>G</a:t>
            </a: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en-US" sz="1200" dirty="0"/>
              <a:t>A</a:t>
            </a: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en-US" sz="1200" dirty="0"/>
              <a:t>T</a:t>
            </a: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en-US" sz="1200" dirty="0"/>
              <a:t>I</a:t>
            </a: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en-US" sz="1200" dirty="0"/>
              <a:t>V</a:t>
            </a: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en-US" sz="1200" dirty="0"/>
              <a:t>E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48AB7FA7-CF4C-1F4F-AEC1-4723025B0310}"/>
              </a:ext>
            </a:extLst>
          </p:cNvPr>
          <p:cNvSpPr txBox="1">
            <a:spLocks/>
          </p:cNvSpPr>
          <p:nvPr/>
        </p:nvSpPr>
        <p:spPr>
          <a:xfrm>
            <a:off x="411033" y="819842"/>
            <a:ext cx="3846013" cy="31287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1000" dirty="0"/>
              <a:t>source: </a:t>
            </a:r>
            <a:r>
              <a:rPr lang="en-US" sz="1000" dirty="0" err="1"/>
              <a:t>commons.wikimedia</a:t>
            </a:r>
            <a:r>
              <a:rPr lang="en-US" sz="1000" dirty="0"/>
              <a:t>/</a:t>
            </a:r>
            <a:r>
              <a:rPr lang="en-US" sz="1000" dirty="0" err="1"/>
              <a:t>Amnevillezoo</a:t>
            </a:r>
            <a:endParaRPr lang="en-US" sz="1000" dirty="0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E45C1A24-57A1-2F4F-B387-CA86EBAC273B}"/>
              </a:ext>
            </a:extLst>
          </p:cNvPr>
          <p:cNvSpPr txBox="1">
            <a:spLocks/>
          </p:cNvSpPr>
          <p:nvPr/>
        </p:nvSpPr>
        <p:spPr>
          <a:xfrm>
            <a:off x="6396813" y="814400"/>
            <a:ext cx="3846013" cy="31287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1000" dirty="0"/>
              <a:t>source: </a:t>
            </a:r>
            <a:r>
              <a:rPr lang="en-US" sz="1000" dirty="0" err="1"/>
              <a:t>freepik.com</a:t>
            </a:r>
            <a:r>
              <a:rPr lang="en-US" sz="1000" dirty="0"/>
              <a:t>/</a:t>
            </a:r>
            <a:r>
              <a:rPr lang="en-US" sz="1000" dirty="0" err="1"/>
              <a:t>cookie_studio</a:t>
            </a:r>
            <a:endParaRPr lang="en-US" sz="1000" dirty="0"/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7F7804F2-DCD2-2042-AEAE-C91E983E7338}"/>
              </a:ext>
            </a:extLst>
          </p:cNvPr>
          <p:cNvSpPr txBox="1">
            <a:spLocks/>
          </p:cNvSpPr>
          <p:nvPr/>
        </p:nvSpPr>
        <p:spPr>
          <a:xfrm>
            <a:off x="3464897" y="817121"/>
            <a:ext cx="3846013" cy="31287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1000" dirty="0"/>
              <a:t>source: </a:t>
            </a:r>
            <a:r>
              <a:rPr lang="en-US" sz="1000" dirty="0" err="1"/>
              <a:t>freepik.com</a:t>
            </a:r>
            <a:r>
              <a:rPr lang="en-US" sz="1000" dirty="0"/>
              <a:t>/</a:t>
            </a:r>
            <a:r>
              <a:rPr lang="en-US" sz="1000" dirty="0" err="1"/>
              <a:t>wirestock</a:t>
            </a:r>
            <a:endParaRPr lang="en-US" sz="1000" dirty="0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B6EF348B-5020-6A47-90AA-6C4B05C5F9BC}"/>
              </a:ext>
            </a:extLst>
          </p:cNvPr>
          <p:cNvSpPr txBox="1">
            <a:spLocks/>
          </p:cNvSpPr>
          <p:nvPr/>
        </p:nvSpPr>
        <p:spPr>
          <a:xfrm>
            <a:off x="503706" y="4253549"/>
            <a:ext cx="3846013" cy="31287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1000" dirty="0"/>
              <a:t>source: </a:t>
            </a:r>
            <a:r>
              <a:rPr lang="en-US" sz="1000" dirty="0" err="1"/>
              <a:t>freepik.com</a:t>
            </a:r>
            <a:r>
              <a:rPr lang="en-US" sz="1000" dirty="0"/>
              <a:t>/</a:t>
            </a:r>
            <a:r>
              <a:rPr lang="en-US" sz="1000" dirty="0" err="1"/>
              <a:t>benzoix</a:t>
            </a:r>
            <a:endParaRPr lang="en-US" sz="1000" dirty="0"/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367AC008-8F75-324C-B66A-3DF76EB917F9}"/>
              </a:ext>
            </a:extLst>
          </p:cNvPr>
          <p:cNvSpPr txBox="1">
            <a:spLocks/>
          </p:cNvSpPr>
          <p:nvPr/>
        </p:nvSpPr>
        <p:spPr>
          <a:xfrm>
            <a:off x="3409914" y="4268610"/>
            <a:ext cx="3846013" cy="31287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1000" dirty="0"/>
              <a:t>source: </a:t>
            </a:r>
            <a:r>
              <a:rPr lang="en-US" sz="1000" dirty="0" err="1"/>
              <a:t>freepik.com</a:t>
            </a:r>
            <a:r>
              <a:rPr lang="en-US" sz="1000" dirty="0"/>
              <a:t>/</a:t>
            </a:r>
            <a:r>
              <a:rPr lang="en-US" sz="1000" dirty="0" err="1"/>
              <a:t>nakaridore</a:t>
            </a:r>
            <a:endParaRPr lang="en-US" sz="1000" dirty="0"/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183DD061-1683-C34B-A1C5-382533F4FC24}"/>
              </a:ext>
            </a:extLst>
          </p:cNvPr>
          <p:cNvSpPr txBox="1">
            <a:spLocks/>
          </p:cNvSpPr>
          <p:nvPr/>
        </p:nvSpPr>
        <p:spPr>
          <a:xfrm>
            <a:off x="6344641" y="4265889"/>
            <a:ext cx="3846013" cy="31287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1000" dirty="0"/>
              <a:t>source: </a:t>
            </a:r>
            <a:r>
              <a:rPr lang="en-US" sz="1000" dirty="0" err="1"/>
              <a:t>freepik.com</a:t>
            </a:r>
            <a:r>
              <a:rPr lang="en-US" sz="1000" dirty="0"/>
              <a:t>/</a:t>
            </a:r>
            <a:r>
              <a:rPr lang="en-US" sz="1000" dirty="0" err="1"/>
              <a:t>cookie_studio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6795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368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B. OBJECT PRONOUNS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2424AFFC-35D2-924C-9286-32577B08F66D}"/>
              </a:ext>
            </a:extLst>
          </p:cNvPr>
          <p:cNvSpPr txBox="1">
            <a:spLocks/>
          </p:cNvSpPr>
          <p:nvPr/>
        </p:nvSpPr>
        <p:spPr>
          <a:xfrm>
            <a:off x="381000" y="881080"/>
            <a:ext cx="3581400" cy="457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700" b="1" dirty="0">
                <a:solidFill>
                  <a:srgbClr val="00B0F0"/>
                </a:solidFill>
                <a:latin typeface="+mj-lt"/>
              </a:rPr>
              <a:t>Practice the dialogue</a:t>
            </a:r>
            <a:endParaRPr lang="en-US" sz="2700" dirty="0">
              <a:solidFill>
                <a:srgbClr val="00B0F0"/>
              </a:solidFill>
            </a:endParaRP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5A41822E-59B6-A949-82FE-1F9919A38EE8}"/>
              </a:ext>
            </a:extLst>
          </p:cNvPr>
          <p:cNvSpPr txBox="1">
            <a:spLocks/>
          </p:cNvSpPr>
          <p:nvPr/>
        </p:nvSpPr>
        <p:spPr>
          <a:xfrm>
            <a:off x="381000" y="1428750"/>
            <a:ext cx="8229600" cy="312642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971550" algn="l"/>
              </a:tabLst>
            </a:pPr>
            <a:r>
              <a:rPr lang="en-US" sz="2400" dirty="0"/>
              <a:t>Rania	: Do you like basketball?</a:t>
            </a:r>
          </a:p>
          <a:p>
            <a:pPr marL="0" indent="0">
              <a:buNone/>
              <a:tabLst>
                <a:tab pos="971550" algn="l"/>
              </a:tabLst>
            </a:pPr>
            <a:r>
              <a:rPr lang="en-US" sz="2400" dirty="0"/>
              <a:t>Alex	: No, I don’t. It’s terrible. Do you like basketball?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400" dirty="0"/>
              <a:t>Rania	: Yes, I do. It’s my </a:t>
            </a:r>
            <a:r>
              <a:rPr lang="en-US" sz="2400" dirty="0" err="1"/>
              <a:t>favourite</a:t>
            </a:r>
            <a:r>
              <a:rPr lang="en-US" sz="2400" dirty="0"/>
              <a:t> sport! Do you like cats?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400" dirty="0"/>
              <a:t>Alex	: No, I don’t. They’re awful!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400" dirty="0"/>
              <a:t>Rania	: </a:t>
            </a:r>
            <a:r>
              <a:rPr lang="en-US" sz="2400" dirty="0" err="1"/>
              <a:t>Tulus</a:t>
            </a:r>
            <a:r>
              <a:rPr lang="en-US" sz="2400" dirty="0"/>
              <a:t> has got a new album. Do you like </a:t>
            </a:r>
            <a:r>
              <a:rPr lang="en-US" sz="2400" i="1" dirty="0"/>
              <a:t>him</a:t>
            </a:r>
            <a:r>
              <a:rPr lang="en-US" sz="2400" dirty="0"/>
              <a:t>?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400" dirty="0"/>
              <a:t>Alex	: He’s OK. My </a:t>
            </a:r>
            <a:r>
              <a:rPr lang="en-US" sz="2400" dirty="0" err="1"/>
              <a:t>favourite</a:t>
            </a:r>
            <a:r>
              <a:rPr lang="en-US" sz="2400" dirty="0"/>
              <a:t> singer is Tiara.</a:t>
            </a:r>
          </a:p>
          <a:p>
            <a:pPr marL="0" indent="0">
              <a:buFont typeface="Arial" pitchFamily="34" charset="0"/>
              <a:buNone/>
              <a:tabLst>
                <a:tab pos="971550" algn="l"/>
              </a:tabLst>
            </a:pPr>
            <a:r>
              <a:rPr lang="en-US" sz="2400" dirty="0"/>
              <a:t>Rania	: I don’t like </a:t>
            </a:r>
            <a:r>
              <a:rPr lang="en-US" sz="2400" i="1" dirty="0"/>
              <a:t>her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6328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Summary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0DD71CA-2DBE-DD41-81F5-98B31718F2D4}"/>
              </a:ext>
            </a:extLst>
          </p:cNvPr>
          <p:cNvSpPr txBox="1">
            <a:spLocks/>
          </p:cNvSpPr>
          <p:nvPr/>
        </p:nvSpPr>
        <p:spPr>
          <a:xfrm>
            <a:off x="500743" y="1047750"/>
            <a:ext cx="8229600" cy="339447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971550" algn="l"/>
              </a:tabLst>
            </a:pPr>
            <a:r>
              <a:rPr lang="en-US" dirty="0"/>
              <a:t>The verb be (plural): Negative and questions</a:t>
            </a:r>
          </a:p>
          <a:p>
            <a:pPr marL="628650" indent="-271463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dirty="0">
                <a:solidFill>
                  <a:schemeClr val="accent6"/>
                </a:solidFill>
              </a:rPr>
              <a:t> We </a:t>
            </a:r>
            <a:r>
              <a:rPr lang="en-US" i="1" dirty="0">
                <a:solidFill>
                  <a:schemeClr val="accent6"/>
                </a:solidFill>
              </a:rPr>
              <a:t>are not </a:t>
            </a:r>
            <a:r>
              <a:rPr lang="en-US" dirty="0">
                <a:solidFill>
                  <a:schemeClr val="accent6"/>
                </a:solidFill>
              </a:rPr>
              <a:t>from New Zealand</a:t>
            </a:r>
          </a:p>
          <a:p>
            <a:pPr marL="628650" indent="-271463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dirty="0">
                <a:solidFill>
                  <a:schemeClr val="accent6"/>
                </a:solidFill>
              </a:rPr>
              <a:t> Where </a:t>
            </a:r>
            <a:r>
              <a:rPr lang="en-US" i="1" dirty="0">
                <a:solidFill>
                  <a:schemeClr val="accent6"/>
                </a:solidFill>
              </a:rPr>
              <a:t>are you</a:t>
            </a:r>
            <a:r>
              <a:rPr lang="en-US" dirty="0">
                <a:solidFill>
                  <a:schemeClr val="accent6"/>
                </a:solidFill>
              </a:rPr>
              <a:t> from?</a:t>
            </a:r>
          </a:p>
          <a:p>
            <a:pPr marL="357188" indent="-303213">
              <a:tabLst>
                <a:tab pos="971550" algn="l"/>
              </a:tabLst>
            </a:pPr>
            <a:r>
              <a:rPr lang="en-US" dirty="0"/>
              <a:t>I (don’t) like …/ Do you like …?</a:t>
            </a:r>
          </a:p>
          <a:p>
            <a:pPr marL="628650" indent="-271463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dirty="0">
                <a:solidFill>
                  <a:schemeClr val="accent6"/>
                </a:solidFill>
              </a:rPr>
              <a:t> I </a:t>
            </a:r>
            <a:r>
              <a:rPr lang="en-US" i="1" dirty="0">
                <a:solidFill>
                  <a:schemeClr val="accent6"/>
                </a:solidFill>
              </a:rPr>
              <a:t>don’t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i="1" dirty="0">
                <a:solidFill>
                  <a:schemeClr val="accent6"/>
                </a:solidFill>
              </a:rPr>
              <a:t>like</a:t>
            </a:r>
            <a:r>
              <a:rPr lang="en-US" dirty="0">
                <a:solidFill>
                  <a:schemeClr val="accent6"/>
                </a:solidFill>
              </a:rPr>
              <a:t> the car.</a:t>
            </a:r>
          </a:p>
          <a:p>
            <a:pPr marL="628650" indent="-271463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dirty="0">
                <a:solidFill>
                  <a:schemeClr val="accent6"/>
                </a:solidFill>
              </a:rPr>
              <a:t> Do</a:t>
            </a:r>
            <a:r>
              <a:rPr lang="en-US" i="1" dirty="0">
                <a:solidFill>
                  <a:schemeClr val="accent6"/>
                </a:solidFill>
              </a:rPr>
              <a:t> you like</a:t>
            </a:r>
            <a:r>
              <a:rPr lang="en-US" dirty="0">
                <a:solidFill>
                  <a:schemeClr val="accent6"/>
                </a:solidFill>
              </a:rPr>
              <a:t> the beach?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63967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5BF1079-7686-B042-AE8A-36B4DDED05AE}"/>
              </a:ext>
            </a:extLst>
          </p:cNvPr>
          <p:cNvSpPr txBox="1">
            <a:spLocks/>
          </p:cNvSpPr>
          <p:nvPr/>
        </p:nvSpPr>
        <p:spPr>
          <a:xfrm>
            <a:off x="457200" y="438150"/>
            <a:ext cx="8229600" cy="41910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971550" algn="l"/>
              </a:tabLst>
            </a:pPr>
            <a:r>
              <a:rPr lang="en-US" dirty="0"/>
              <a:t>Object Pronouns</a:t>
            </a:r>
          </a:p>
          <a:p>
            <a:pPr marL="357188" indent="0">
              <a:buNone/>
              <a:tabLst>
                <a:tab pos="971550" algn="l"/>
              </a:tabLst>
            </a:pPr>
            <a:r>
              <a:rPr lang="en-US" dirty="0"/>
              <a:t>We use object pronouns after the verb, instead of a noun.</a:t>
            </a:r>
          </a:p>
          <a:p>
            <a:pPr marL="628650" indent="-271463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dirty="0">
                <a:solidFill>
                  <a:schemeClr val="accent6"/>
                </a:solidFill>
              </a:rPr>
              <a:t> I like </a:t>
            </a:r>
            <a:r>
              <a:rPr lang="en-US" b="1" i="1" dirty="0">
                <a:solidFill>
                  <a:schemeClr val="accent6"/>
                </a:solidFill>
              </a:rPr>
              <a:t>the pie.			</a:t>
            </a:r>
            <a:r>
              <a:rPr lang="en-US" dirty="0">
                <a:solidFill>
                  <a:schemeClr val="accent6"/>
                </a:solidFill>
              </a:rPr>
              <a:t>I like </a:t>
            </a:r>
            <a:r>
              <a:rPr lang="en-US" b="1" i="1" dirty="0">
                <a:solidFill>
                  <a:schemeClr val="accent6"/>
                </a:solidFill>
              </a:rPr>
              <a:t>it.</a:t>
            </a:r>
          </a:p>
          <a:p>
            <a:pPr marL="628650" indent="-271463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dirty="0">
                <a:solidFill>
                  <a:schemeClr val="accent6"/>
                </a:solidFill>
              </a:rPr>
              <a:t> I love </a:t>
            </a:r>
            <a:r>
              <a:rPr lang="en-US" b="1" i="1" dirty="0">
                <a:solidFill>
                  <a:schemeClr val="accent6"/>
                </a:solidFill>
              </a:rPr>
              <a:t>my mother.			</a:t>
            </a:r>
            <a:r>
              <a:rPr lang="en-US" dirty="0">
                <a:solidFill>
                  <a:schemeClr val="accent6"/>
                </a:solidFill>
              </a:rPr>
              <a:t>I love </a:t>
            </a:r>
            <a:r>
              <a:rPr lang="en-US" b="1" i="1" dirty="0">
                <a:solidFill>
                  <a:schemeClr val="accent6"/>
                </a:solidFill>
              </a:rPr>
              <a:t>her.</a:t>
            </a:r>
          </a:p>
          <a:p>
            <a:pPr marL="628650" indent="-271463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dirty="0">
                <a:solidFill>
                  <a:schemeClr val="accent6"/>
                </a:solidFill>
              </a:rPr>
              <a:t> They don’t know </a:t>
            </a:r>
            <a:r>
              <a:rPr lang="en-US" b="1" i="1" dirty="0">
                <a:solidFill>
                  <a:schemeClr val="accent6"/>
                </a:solidFill>
              </a:rPr>
              <a:t>you and I.	</a:t>
            </a:r>
            <a:r>
              <a:rPr lang="en-US" dirty="0">
                <a:solidFill>
                  <a:schemeClr val="accent6"/>
                </a:solidFill>
              </a:rPr>
              <a:t>They don’t know </a:t>
            </a:r>
            <a:r>
              <a:rPr lang="en-US" b="1" i="1" dirty="0">
                <a:solidFill>
                  <a:schemeClr val="accent6"/>
                </a:solidFill>
              </a:rPr>
              <a:t>us.</a:t>
            </a:r>
          </a:p>
          <a:p>
            <a:pPr marL="628650" indent="-271463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dirty="0">
                <a:solidFill>
                  <a:schemeClr val="accent6"/>
                </a:solidFill>
              </a:rPr>
              <a:t> I want to visit </a:t>
            </a:r>
            <a:r>
              <a:rPr lang="en-US" b="1" i="1" dirty="0">
                <a:solidFill>
                  <a:schemeClr val="accent6"/>
                </a:solidFill>
              </a:rPr>
              <a:t>Reza and Aris.	</a:t>
            </a:r>
            <a:r>
              <a:rPr lang="en-US" dirty="0">
                <a:solidFill>
                  <a:schemeClr val="accent6"/>
                </a:solidFill>
              </a:rPr>
              <a:t>I want to visit </a:t>
            </a:r>
            <a:r>
              <a:rPr lang="en-US" b="1" i="1" dirty="0">
                <a:solidFill>
                  <a:schemeClr val="accent6"/>
                </a:solidFill>
              </a:rPr>
              <a:t>them.</a:t>
            </a:r>
            <a:endParaRPr 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580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5BF1079-7686-B042-AE8A-36B4DDED05AE}"/>
              </a:ext>
            </a:extLst>
          </p:cNvPr>
          <p:cNvSpPr txBox="1">
            <a:spLocks/>
          </p:cNvSpPr>
          <p:nvPr/>
        </p:nvSpPr>
        <p:spPr>
          <a:xfrm>
            <a:off x="457200" y="438150"/>
            <a:ext cx="8229600" cy="4191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03213">
              <a:tabLst>
                <a:tab pos="971550" algn="l"/>
              </a:tabLst>
            </a:pPr>
            <a:r>
              <a:rPr lang="en-US" dirty="0"/>
              <a:t>Positive and Negative Adjectives</a:t>
            </a:r>
          </a:p>
          <a:p>
            <a:pPr marL="357188" indent="0">
              <a:buNone/>
              <a:tabLst>
                <a:tab pos="971550" algn="l"/>
              </a:tabLst>
            </a:pPr>
            <a:r>
              <a:rPr lang="en-US" dirty="0"/>
              <a:t>Some words have got negative or positive vibes.</a:t>
            </a:r>
          </a:p>
          <a:p>
            <a:pPr marL="628650" indent="-271463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Example of positive adjectives	: </a:t>
            </a:r>
            <a:r>
              <a:rPr lang="en-US" i="1" dirty="0">
                <a:solidFill>
                  <a:schemeClr val="accent6"/>
                </a:solidFill>
              </a:rPr>
              <a:t>amazing, fantastic, marvelous, great, etc.</a:t>
            </a:r>
          </a:p>
          <a:p>
            <a:pPr marL="628650" indent="-271463">
              <a:buFont typeface="Wingdings" pitchFamily="2" charset="2"/>
              <a:buChar char="Ø"/>
              <a:tabLst>
                <a:tab pos="971550" algn="l"/>
              </a:tabLst>
            </a:pP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Example of negative adjectives	: </a:t>
            </a:r>
            <a:r>
              <a:rPr lang="en-US" i="1" dirty="0">
                <a:solidFill>
                  <a:schemeClr val="accent6"/>
                </a:solidFill>
              </a:rPr>
              <a:t>weird, awful, boring, terrible, etc.</a:t>
            </a:r>
          </a:p>
        </p:txBody>
      </p:sp>
    </p:spTree>
    <p:extLst>
      <p:ext uri="{BB962C8B-B14F-4D97-AF65-F5344CB8AC3E}">
        <p14:creationId xmlns:p14="http://schemas.microsoft.com/office/powerpoint/2010/main" val="1232139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</TotalTime>
  <Words>193</Words>
  <Application>Microsoft Office PowerPoint</Application>
  <PresentationFormat>On-screen Show (16:9)</PresentationFormat>
  <Paragraphs>63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ＭＳ Ｐゴシック</vt:lpstr>
      <vt:lpstr>Arial</vt:lpstr>
      <vt:lpstr>Calibri</vt:lpstr>
      <vt:lpstr>Wingdings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Rio Fazri Septian</cp:lastModifiedBy>
  <cp:revision>45</cp:revision>
  <dcterms:created xsi:type="dcterms:W3CDTF">2022-01-17T01:37:52Z</dcterms:created>
  <dcterms:modified xsi:type="dcterms:W3CDTF">2023-06-20T07:05:48Z</dcterms:modified>
</cp:coreProperties>
</file>