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55" r:id="rId2"/>
    <p:sldId id="386" r:id="rId3"/>
    <p:sldId id="437" r:id="rId4"/>
    <p:sldId id="388" r:id="rId5"/>
    <p:sldId id="389" r:id="rId6"/>
    <p:sldId id="407" r:id="rId7"/>
    <p:sldId id="438" r:id="rId8"/>
    <p:sldId id="439" r:id="rId9"/>
    <p:sldId id="415" r:id="rId10"/>
    <p:sldId id="440" r:id="rId11"/>
    <p:sldId id="441" r:id="rId12"/>
    <p:sldId id="442" r:id="rId13"/>
    <p:sldId id="443" r:id="rId14"/>
    <p:sldId id="445" r:id="rId15"/>
    <p:sldId id="446" r:id="rId16"/>
    <p:sldId id="447" r:id="rId17"/>
    <p:sldId id="448" r:id="rId18"/>
    <p:sldId id="449" r:id="rId19"/>
    <p:sldId id="450" r:id="rId20"/>
    <p:sldId id="452" r:id="rId21"/>
    <p:sldId id="45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72" d="100"/>
          <a:sy n="72" d="100"/>
        </p:scale>
        <p:origin x="-365" y="-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09DC8E8-E537-0427-DFFB-D43A547D8E8E}"/>
              </a:ext>
            </a:extLst>
          </p:cNvPr>
          <p:cNvSpPr/>
          <p:nvPr/>
        </p:nvSpPr>
        <p:spPr>
          <a:xfrm>
            <a:off x="5270703" y="1252332"/>
            <a:ext cx="5513622" cy="779733"/>
          </a:xfrm>
          <a:prstGeom prst="rect">
            <a:avLst/>
          </a:prstGeom>
          <a:noFill/>
        </p:spPr>
        <p:txBody>
          <a:bodyPr wrap="none" lIns="121887" tIns="60944" rIns="121887" bIns="60944">
            <a:spAutoFit/>
          </a:bodyPr>
          <a:lstStyle/>
          <a:p>
            <a:pPr algn="ctr"/>
            <a:r>
              <a:rPr lang="en-US" sz="4267" b="1" dirty="0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4267" b="1" dirty="0" err="1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4267" b="1" dirty="0">
              <a:ln w="0"/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4FCCB8F-3B9B-D4FD-1E58-9EAE43377F2A}"/>
              </a:ext>
            </a:extLst>
          </p:cNvPr>
          <p:cNvSpPr/>
          <p:nvPr/>
        </p:nvSpPr>
        <p:spPr>
          <a:xfrm>
            <a:off x="5277650" y="2370312"/>
            <a:ext cx="5615476" cy="2667301"/>
          </a:xfrm>
          <a:prstGeom prst="rect">
            <a:avLst/>
          </a:prstGeom>
          <a:noFill/>
        </p:spPr>
        <p:txBody>
          <a:bodyPr wrap="square" lIns="121887" tIns="60944" rIns="121887" bIns="60944">
            <a:spAutoFit/>
          </a:bodyPr>
          <a:lstStyle/>
          <a:p>
            <a:pPr algn="ctr"/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Pendidikan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Jasmani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Olahraga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Kesehatan</a:t>
            </a:r>
            <a:endParaRPr lang="en-US" sz="3733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 </a:t>
            </a:r>
            <a:r>
              <a:rPr lang="en-US" sz="2667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SMP/MTs Kelas 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  <a:r>
              <a:rPr lang="id-ID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xmlns="" id="{98160949-CF98-7040-1529-8D42B690ED18}"/>
              </a:ext>
            </a:extLst>
          </p:cNvPr>
          <p:cNvSpPr/>
          <p:nvPr/>
        </p:nvSpPr>
        <p:spPr>
          <a:xfrm>
            <a:off x="864760" y="542637"/>
            <a:ext cx="3860800" cy="5105036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4" rIns="121887" bIns="60944" rtlCol="0" anchor="ctr"/>
          <a:lstStyle/>
          <a:p>
            <a:pPr algn="ctr"/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22" y="656823"/>
            <a:ext cx="3710756" cy="499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76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92" y="972088"/>
            <a:ext cx="3743970" cy="53636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0" y="426416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168462" y="2130408"/>
            <a:ext cx="770156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melangkah </a:t>
            </a:r>
            <a:r>
              <a:rPr lang="id-ID" sz="2400" i="1" dirty="0" smtClean="0"/>
              <a:t>knee up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di </a:t>
            </a:r>
            <a:r>
              <a:rPr lang="id-ID" sz="2400" dirty="0" smtClean="0"/>
              <a:t>pinggang.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Pada hitungan 1, kaki kanan diangkat setinggi perut </a:t>
            </a:r>
            <a:r>
              <a:rPr lang="id-ID" sz="2400" dirty="0" smtClean="0"/>
              <a:t>ke depan.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setelah kaki kanan kembali berdiri </a:t>
            </a:r>
            <a:r>
              <a:rPr lang="id-ID" sz="2400" dirty="0" smtClean="0"/>
              <a:t>tegak, kaki</a:t>
            </a:r>
            <a:r>
              <a:rPr lang="id-ID" sz="2400" dirty="0"/>
              <a:t> </a:t>
            </a:r>
            <a:r>
              <a:rPr lang="id-ID" sz="2400" dirty="0" smtClean="0"/>
              <a:t>kiri </a:t>
            </a:r>
            <a:r>
              <a:rPr lang="id-ID" sz="2400" dirty="0"/>
              <a:t>diangkat setinggi perut ke </a:t>
            </a:r>
            <a:r>
              <a:rPr lang="id-ID" sz="2400" dirty="0" smtClean="0"/>
              <a:t>depan.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55790" y="5874050"/>
            <a:ext cx="2536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 smtClean="0"/>
              <a:t>knee up</a:t>
            </a:r>
            <a:endParaRPr lang="en-ID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5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0" y="426416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168462" y="2130408"/>
            <a:ext cx="770156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melangkah </a:t>
            </a:r>
            <a:r>
              <a:rPr lang="id-ID" sz="2400" i="1" dirty="0" smtClean="0"/>
              <a:t>hill touch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di </a:t>
            </a:r>
            <a:r>
              <a:rPr lang="id-ID" sz="2400" dirty="0" smtClean="0"/>
              <a:t>pinggang.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kaki kanan menempel ke depan </a:t>
            </a:r>
            <a:r>
              <a:rPr lang="id-ID" sz="2400" dirty="0" smtClean="0"/>
              <a:t>dengan tumit.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setelah kaki kanan kembali berdiri </a:t>
            </a:r>
            <a:r>
              <a:rPr lang="id-ID" sz="2400" dirty="0" smtClean="0"/>
              <a:t>tegak, kaki</a:t>
            </a:r>
            <a:r>
              <a:rPr lang="id-ID" sz="2400" dirty="0"/>
              <a:t> </a:t>
            </a:r>
            <a:r>
              <a:rPr lang="id-ID" sz="2400" dirty="0" smtClean="0"/>
              <a:t>kiri </a:t>
            </a:r>
            <a:r>
              <a:rPr lang="id-ID" sz="2400" dirty="0"/>
              <a:t>menapak ke depan dengan </a:t>
            </a:r>
            <a:r>
              <a:rPr lang="id-ID" sz="2400" dirty="0" smtClean="0"/>
              <a:t>tumit.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17154" y="5545827"/>
            <a:ext cx="2536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 smtClean="0"/>
              <a:t>hill touch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56" y="951942"/>
            <a:ext cx="3068034" cy="482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0" y="426416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854393" y="1905506"/>
            <a:ext cx="721646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melangkah </a:t>
            </a:r>
            <a:r>
              <a:rPr lang="id-ID" sz="2400" i="1" dirty="0"/>
              <a:t>jumping </a:t>
            </a:r>
            <a:r>
              <a:rPr lang="id-ID" sz="2400" i="1" dirty="0" smtClean="0"/>
              <a:t>jack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di </a:t>
            </a:r>
            <a:r>
              <a:rPr lang="id-ID" sz="2400" dirty="0" smtClean="0"/>
              <a:t>pinggang.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kedua kaki dibuka ke kanan dan ke </a:t>
            </a:r>
            <a:r>
              <a:rPr lang="id-ID" sz="2400" dirty="0" smtClean="0"/>
              <a:t>kiri sambil</a:t>
            </a:r>
            <a:r>
              <a:rPr lang="id-ID" sz="2400" dirty="0"/>
              <a:t> </a:t>
            </a:r>
            <a:r>
              <a:rPr lang="id-ID" sz="2400" dirty="0" smtClean="0"/>
              <a:t>melompat </a:t>
            </a:r>
            <a:r>
              <a:rPr lang="id-ID" sz="2400" dirty="0"/>
              <a:t>posisi </a:t>
            </a:r>
            <a:r>
              <a:rPr lang="id-ID" sz="2400" dirty="0" smtClean="0"/>
              <a:t>kuda-kuda.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kedua kaki dirapatkan kembali ke </a:t>
            </a:r>
            <a:r>
              <a:rPr lang="id-ID" sz="2400" dirty="0" smtClean="0"/>
              <a:t>tengah sambil </a:t>
            </a:r>
            <a:r>
              <a:rPr lang="id-ID" sz="2400" dirty="0"/>
              <a:t>melompat, posisi tubuh kembali </a:t>
            </a:r>
            <a:r>
              <a:rPr lang="id-ID" sz="2400" dirty="0" smtClean="0"/>
              <a:t>tegak.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7, dan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8, dan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114123" y="5548748"/>
            <a:ext cx="2951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/>
              <a:t>jumping </a:t>
            </a:r>
            <a:r>
              <a:rPr lang="id-ID" sz="2400" i="1" dirty="0" smtClean="0"/>
              <a:t>jack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1696" y="1376052"/>
            <a:ext cx="6342946" cy="417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05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21" descr="D:\JOB ERLANGGA\PPT PJOK SMP VIII Kurikulum Merdeka\PJOK SMP VIII KM\Powerpoint\Bab 7\Gambar 7.3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7127" y="1070746"/>
            <a:ext cx="5924282" cy="420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0" y="426416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626990" y="1552638"/>
            <a:ext cx="764890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000" dirty="0" smtClean="0"/>
              <a:t>Cara melangkah </a:t>
            </a:r>
            <a:r>
              <a:rPr lang="id-ID" sz="2000" i="1" dirty="0" smtClean="0"/>
              <a:t>mamboo</a:t>
            </a:r>
            <a:r>
              <a:rPr lang="id-ID" sz="2000" dirty="0" smtClean="0"/>
              <a:t>: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/>
              <a:t>Awali dengan berdiri tegak, kedua tangan di </a:t>
            </a:r>
            <a:r>
              <a:rPr lang="id-ID" sz="2000" dirty="0" smtClean="0"/>
              <a:t>pinggang.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1, kaki kanan melangkah </a:t>
            </a:r>
            <a:r>
              <a:rPr lang="id-ID" sz="2000" dirty="0" smtClean="0"/>
              <a:t>maju.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2, kaki kanan melangkah mundur </a:t>
            </a:r>
            <a:r>
              <a:rPr lang="id-ID" sz="2000" dirty="0" smtClean="0"/>
              <a:t>ke belakang</a:t>
            </a:r>
            <a:r>
              <a:rPr lang="id-ID" sz="2000" dirty="0"/>
              <a:t> </a:t>
            </a:r>
            <a:r>
              <a:rPr lang="id-ID" sz="2000" dirty="0" smtClean="0"/>
              <a:t>kaki kiri.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3, kaki kanan melangkah maju lagi </a:t>
            </a:r>
            <a:r>
              <a:rPr lang="id-ID" sz="2000" dirty="0" smtClean="0"/>
              <a:t>ke depan</a:t>
            </a:r>
            <a:r>
              <a:rPr lang="id-ID" sz="2000" dirty="0"/>
              <a:t> </a:t>
            </a:r>
            <a:r>
              <a:rPr lang="id-ID" sz="2000" dirty="0" smtClean="0"/>
              <a:t>kaki kiri.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4, kaki kanan ditarik mundur </a:t>
            </a:r>
            <a:r>
              <a:rPr lang="id-ID" sz="2000" dirty="0" smtClean="0"/>
              <a:t>sehingga sejajar</a:t>
            </a:r>
            <a:r>
              <a:rPr lang="id-ID" sz="2000" dirty="0"/>
              <a:t> </a:t>
            </a:r>
            <a:r>
              <a:rPr lang="id-ID" sz="2000" dirty="0" smtClean="0"/>
              <a:t>dengan </a:t>
            </a:r>
            <a:r>
              <a:rPr lang="id-ID" sz="2000" dirty="0"/>
              <a:t>kaki </a:t>
            </a:r>
            <a:r>
              <a:rPr lang="id-ID" sz="2000" dirty="0" smtClean="0"/>
              <a:t>kiri.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5, kaki kiri melangkah </a:t>
            </a:r>
            <a:r>
              <a:rPr lang="id-ID" sz="2000" dirty="0" smtClean="0"/>
              <a:t>maju.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6, kaki kiri melangkah mundur </a:t>
            </a:r>
            <a:r>
              <a:rPr lang="id-ID" sz="2000" dirty="0" smtClean="0"/>
              <a:t>ke belakang kaki kanan.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7, kaki kiri melangkah maju lagi </a:t>
            </a:r>
            <a:r>
              <a:rPr lang="id-ID" sz="2000" dirty="0" smtClean="0"/>
              <a:t>ke depan kaki kanan.</a:t>
            </a: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/>
              <a:t>Pada </a:t>
            </a:r>
            <a:r>
              <a:rPr lang="id-ID" sz="2000" dirty="0"/>
              <a:t>hitungan 8, kaki kiri ditarik mundur </a:t>
            </a:r>
            <a:r>
              <a:rPr lang="id-ID" sz="2000" dirty="0" smtClean="0"/>
              <a:t>sejajar dengan kaki kanan.</a:t>
            </a:r>
            <a:endParaRPr lang="id-ID" sz="20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795892" y="5167492"/>
            <a:ext cx="2951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 smtClean="0"/>
              <a:t>mamboo</a:t>
            </a:r>
            <a:endParaRPr lang="en-ID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72823" y="846536"/>
            <a:ext cx="1147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Ayunan Lengan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177442" y="230983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B.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Lengan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2845792" y="2295083"/>
            <a:ext cx="190570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200" dirty="0"/>
              <a:t>ayunan lengan </a:t>
            </a:r>
            <a:r>
              <a:rPr lang="id-ID" sz="2200" i="1" dirty="0"/>
              <a:t>bicep </a:t>
            </a:r>
            <a:r>
              <a:rPr lang="id-ID" sz="2200" i="1" dirty="0" smtClean="0"/>
              <a:t>curl</a:t>
            </a:r>
            <a:endParaRPr lang="en-ID" sz="2200" i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5750784" y="2047793"/>
            <a:ext cx="626520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</a:t>
            </a:r>
            <a:r>
              <a:rPr lang="sv-SE" sz="2400" dirty="0" smtClean="0"/>
              <a:t>ara </a:t>
            </a:r>
            <a:r>
              <a:rPr lang="id-ID" sz="2400" dirty="0" smtClean="0"/>
              <a:t>me</a:t>
            </a:r>
            <a:r>
              <a:rPr lang="nl-NL" sz="2400" dirty="0" smtClean="0"/>
              <a:t>la</a:t>
            </a:r>
            <a:r>
              <a:rPr lang="id-ID" sz="2400" dirty="0" smtClean="0"/>
              <a:t>ku</a:t>
            </a:r>
            <a:r>
              <a:rPr lang="nl-NL" sz="2400" dirty="0" smtClean="0"/>
              <a:t>ka</a:t>
            </a:r>
            <a:r>
              <a:rPr lang="id-ID" sz="2400" dirty="0" smtClean="0"/>
              <a:t>n</a:t>
            </a:r>
            <a:r>
              <a:rPr lang="nl-NL" sz="2400" dirty="0" smtClean="0"/>
              <a:t> </a:t>
            </a:r>
            <a:r>
              <a:rPr lang="id-ID" sz="2400" dirty="0"/>
              <a:t>ayunan lengan </a:t>
            </a:r>
            <a:r>
              <a:rPr lang="id-ID" sz="2400" i="1" dirty="0"/>
              <a:t>bicep curl </a:t>
            </a:r>
            <a:r>
              <a:rPr lang="id-ID" sz="2400" dirty="0"/>
              <a:t>dan </a:t>
            </a:r>
            <a:r>
              <a:rPr lang="id-ID" sz="2400" i="1" dirty="0"/>
              <a:t>chest </a:t>
            </a:r>
            <a:r>
              <a:rPr lang="id-ID" sz="2400" i="1" dirty="0" smtClean="0"/>
              <a:t>press</a:t>
            </a:r>
            <a:r>
              <a:rPr lang="id-ID" sz="24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Gerak lengan </a:t>
            </a:r>
            <a:r>
              <a:rPr lang="id-ID" sz="2400" i="1" dirty="0"/>
              <a:t>bicep curl </a:t>
            </a:r>
            <a:r>
              <a:rPr lang="id-ID" sz="2400" dirty="0"/>
              <a:t>dilakukan </a:t>
            </a:r>
            <a:r>
              <a:rPr lang="id-ID" sz="2400" dirty="0" smtClean="0"/>
              <a:t>dengan menekuk dan meluruskan </a:t>
            </a:r>
            <a:r>
              <a:rPr lang="id-ID" sz="2400" dirty="0"/>
              <a:t>lengan di </a:t>
            </a:r>
            <a:r>
              <a:rPr lang="id-ID" sz="2400" dirty="0" smtClean="0"/>
              <a:t>depan badan</a:t>
            </a:r>
            <a:r>
              <a:rPr lang="id-ID" sz="2400" dirty="0"/>
              <a:t>. Gerak lengan </a:t>
            </a:r>
            <a:r>
              <a:rPr lang="id-ID" sz="2400" dirty="0" smtClean="0"/>
              <a:t>tersebut berfungsi </a:t>
            </a:r>
            <a:r>
              <a:rPr lang="id-ID" sz="2400" dirty="0"/>
              <a:t>melatih otot lengan depan (</a:t>
            </a:r>
            <a:r>
              <a:rPr lang="id-ID" sz="2400" i="1" dirty="0"/>
              <a:t>bicep</a:t>
            </a:r>
            <a:r>
              <a:rPr lang="id-ID" sz="2400" dirty="0" smtClean="0"/>
              <a:t>).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Gerak </a:t>
            </a:r>
            <a:r>
              <a:rPr lang="id-ID" sz="2400" dirty="0"/>
              <a:t>lengan </a:t>
            </a:r>
            <a:r>
              <a:rPr lang="id-ID" sz="2400" i="1" dirty="0"/>
              <a:t>chest press </a:t>
            </a:r>
            <a:r>
              <a:rPr lang="id-ID" sz="2400" dirty="0"/>
              <a:t>dilakukan </a:t>
            </a:r>
            <a:r>
              <a:rPr lang="id-ID" sz="2400" dirty="0" smtClean="0"/>
              <a:t>dengan menekuk dan mendorong </a:t>
            </a:r>
            <a:r>
              <a:rPr lang="id-ID" sz="2400" dirty="0"/>
              <a:t>lengan ke </a:t>
            </a:r>
            <a:r>
              <a:rPr lang="id-ID" sz="2400" dirty="0" smtClean="0"/>
              <a:t>depan dada</a:t>
            </a:r>
            <a:r>
              <a:rPr lang="id-ID" sz="2400" dirty="0"/>
              <a:t>. Gerak lengan </a:t>
            </a:r>
            <a:r>
              <a:rPr lang="id-ID" sz="2400" dirty="0" smtClean="0"/>
              <a:t>tersebut berfungsi </a:t>
            </a:r>
            <a:r>
              <a:rPr lang="id-ID" sz="2400" dirty="0"/>
              <a:t>melatih otot dada (</a:t>
            </a:r>
            <a:r>
              <a:rPr lang="id-ID" sz="2400" i="1" dirty="0"/>
              <a:t>pectoral</a:t>
            </a:r>
            <a:r>
              <a:rPr lang="id-ID" sz="2400" dirty="0" smtClean="0"/>
              <a:t>).</a:t>
            </a:r>
            <a:endParaRPr lang="id-ID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84" y="3484323"/>
            <a:ext cx="4335245" cy="33779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030601" y="5618001"/>
            <a:ext cx="18151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200" dirty="0" smtClean="0"/>
              <a:t>c</a:t>
            </a:r>
            <a:r>
              <a:rPr lang="id-ID" sz="2200" i="1" dirty="0" smtClean="0"/>
              <a:t>hest press</a:t>
            </a:r>
            <a:endParaRPr lang="en-ID" sz="2200" i="1" dirty="0">
              <a:solidFill>
                <a:srgbClr val="7030A0"/>
              </a:solidFill>
            </a:endParaRPr>
          </a:p>
        </p:txBody>
      </p:sp>
      <p:pic>
        <p:nvPicPr>
          <p:cNvPr id="10" name="Picture 11" descr="D:\JOB ERLANGGA\PPT PJOK SMP VIII Kurikulum Merdeka\PJOK SMP VIII KM\Powerpoint\Bab 7\Gambar 7.7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188" y="1223492"/>
            <a:ext cx="4144032" cy="341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8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72823" y="148022"/>
            <a:ext cx="1147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Ayunan Lengan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2331580" y="1024420"/>
            <a:ext cx="16081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i="1" dirty="0">
                <a:solidFill>
                  <a:srgbClr val="242021"/>
                </a:solidFill>
                <a:cs typeface="Arial" panose="020B0604020202020204" pitchFamily="34" charset="0"/>
              </a:rPr>
              <a:t>up right row</a:t>
            </a:r>
            <a:endParaRPr lang="en-ID" sz="2200" i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5387500" y="1971867"/>
            <a:ext cx="626520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</a:t>
            </a:r>
            <a:r>
              <a:rPr lang="sv-SE" sz="2400" dirty="0" smtClean="0"/>
              <a:t>ara </a:t>
            </a:r>
            <a:r>
              <a:rPr lang="id-ID" sz="2400" dirty="0" smtClean="0"/>
              <a:t>me</a:t>
            </a:r>
            <a:r>
              <a:rPr lang="nl-NL" sz="2400" dirty="0" smtClean="0"/>
              <a:t>la</a:t>
            </a:r>
            <a:r>
              <a:rPr lang="id-ID" sz="2400" dirty="0" smtClean="0"/>
              <a:t>ku</a:t>
            </a:r>
            <a:r>
              <a:rPr lang="nl-NL" sz="2400" dirty="0" smtClean="0"/>
              <a:t>ka</a:t>
            </a:r>
            <a:r>
              <a:rPr lang="id-ID" sz="2400" dirty="0" smtClean="0"/>
              <a:t>n</a:t>
            </a:r>
            <a:r>
              <a:rPr lang="nl-NL" sz="2400" dirty="0" smtClean="0"/>
              <a:t> </a:t>
            </a:r>
            <a:r>
              <a:rPr lang="id-ID" sz="2400" dirty="0"/>
              <a:t>ayunan lengan </a:t>
            </a:r>
            <a:r>
              <a:rPr lang="id-ID" sz="2400" i="1" dirty="0" smtClean="0"/>
              <a:t>up right row </a:t>
            </a:r>
            <a:r>
              <a:rPr lang="id-ID" sz="2400" dirty="0" smtClean="0"/>
              <a:t>dan </a:t>
            </a:r>
            <a:r>
              <a:rPr lang="id-ID" sz="2400" i="1" dirty="0" smtClean="0"/>
              <a:t>butterfly</a:t>
            </a:r>
            <a:r>
              <a:rPr lang="id-ID" sz="24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Gerak ayunan lengan </a:t>
            </a:r>
            <a:r>
              <a:rPr lang="id-ID" sz="2400" i="1" dirty="0"/>
              <a:t>up right row </a:t>
            </a:r>
            <a:r>
              <a:rPr lang="id-ID" sz="2400" dirty="0" smtClean="0"/>
              <a:t>dilakukan dengan</a:t>
            </a:r>
            <a:r>
              <a:rPr lang="id-ID" sz="2400" dirty="0"/>
              <a:t> </a:t>
            </a:r>
            <a:r>
              <a:rPr lang="id-ID" sz="2400" dirty="0" smtClean="0"/>
              <a:t>mengangkat </a:t>
            </a:r>
            <a:r>
              <a:rPr lang="id-ID" sz="2400" dirty="0"/>
              <a:t>kedua lengan dari </a:t>
            </a:r>
            <a:r>
              <a:rPr lang="id-ID" sz="2400" dirty="0" smtClean="0"/>
              <a:t>depan perut </a:t>
            </a:r>
            <a:r>
              <a:rPr lang="id-ID" sz="2400" dirty="0"/>
              <a:t>bawah ke </a:t>
            </a:r>
            <a:r>
              <a:rPr lang="id-ID" sz="2400" dirty="0" smtClean="0"/>
              <a:t>arah dada </a:t>
            </a:r>
            <a:r>
              <a:rPr lang="id-ID" sz="2400" dirty="0"/>
              <a:t>atau seperti </a:t>
            </a:r>
            <a:r>
              <a:rPr lang="id-ID" sz="2400" dirty="0" smtClean="0"/>
              <a:t>gerak mendayung</a:t>
            </a:r>
            <a:r>
              <a:rPr lang="id-ID" sz="2400" dirty="0"/>
              <a:t>. Gerak ayunan </a:t>
            </a:r>
            <a:r>
              <a:rPr lang="id-ID" sz="2400" dirty="0" smtClean="0"/>
              <a:t>lengan tersebut </a:t>
            </a:r>
            <a:r>
              <a:rPr lang="id-ID" sz="2400" dirty="0"/>
              <a:t>dominan melatih otot samping </a:t>
            </a:r>
            <a:r>
              <a:rPr lang="id-ID" sz="2400" dirty="0" smtClean="0"/>
              <a:t>badan.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Gerak ayunan lengan </a:t>
            </a:r>
            <a:r>
              <a:rPr lang="id-ID" sz="2400" i="1" dirty="0"/>
              <a:t>butterfly </a:t>
            </a:r>
            <a:r>
              <a:rPr lang="id-ID" sz="2400" dirty="0" smtClean="0"/>
              <a:t>dilakukan dengan membuka dan </a:t>
            </a:r>
            <a:r>
              <a:rPr lang="id-ID" sz="2400" dirty="0"/>
              <a:t>menutup </a:t>
            </a:r>
            <a:r>
              <a:rPr lang="id-ID" sz="2400" dirty="0" smtClean="0"/>
              <a:t>lengan bawah </a:t>
            </a:r>
            <a:r>
              <a:rPr lang="id-ID" sz="2400" dirty="0"/>
              <a:t>di depan wajah. Gerak </a:t>
            </a:r>
            <a:r>
              <a:rPr lang="id-ID" sz="2400" dirty="0" smtClean="0"/>
              <a:t>ayunan lengan </a:t>
            </a:r>
            <a:r>
              <a:rPr lang="id-ID" sz="2400" dirty="0"/>
              <a:t>tersebut berfungsi melatih otot </a:t>
            </a:r>
            <a:r>
              <a:rPr lang="id-ID" sz="2400" dirty="0" smtClean="0"/>
              <a:t>dada.</a:t>
            </a:r>
            <a:endParaRPr lang="id-ID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988789" y="4463165"/>
            <a:ext cx="15317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i="1" dirty="0">
                <a:solidFill>
                  <a:srgbClr val="242021"/>
                </a:solidFill>
                <a:cs typeface="Arial" panose="020B0604020202020204" pitchFamily="34" charset="0"/>
              </a:rPr>
              <a:t>butterfly</a:t>
            </a:r>
            <a:endParaRPr lang="en-ID" sz="2200" i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028" y="551842"/>
            <a:ext cx="4141239" cy="33594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321" y="3201444"/>
            <a:ext cx="4673151" cy="371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2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0" y="340704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144299" y="1874622"/>
            <a:ext cx="764890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</a:t>
            </a:r>
            <a:r>
              <a:rPr lang="id-ID" sz="2400" dirty="0"/>
              <a:t>melakukan gerak ayunan lengan </a:t>
            </a:r>
            <a:r>
              <a:rPr lang="id-ID" sz="2400" i="1" dirty="0"/>
              <a:t>bicep </a:t>
            </a:r>
            <a:r>
              <a:rPr lang="id-ID" sz="2400" i="1" dirty="0" smtClean="0"/>
              <a:t>curl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lurus mengepal </a:t>
            </a:r>
            <a:r>
              <a:rPr lang="id-ID" sz="2400" dirty="0" smtClean="0"/>
              <a:t>di  depan paha.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kedua tangan ditekuk ke depan dada, </a:t>
            </a:r>
            <a:r>
              <a:rPr lang="id-ID" sz="2400" dirty="0" smtClean="0"/>
              <a:t>kepalan tangan </a:t>
            </a:r>
            <a:r>
              <a:rPr lang="id-ID" sz="2400" dirty="0"/>
              <a:t>menghadap ke </a:t>
            </a:r>
            <a:r>
              <a:rPr lang="id-ID" sz="2400" dirty="0" smtClean="0"/>
              <a:t>dada.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kedua tangan kembali lurus di depan </a:t>
            </a:r>
            <a:r>
              <a:rPr lang="id-ID" sz="2400" dirty="0" smtClean="0"/>
              <a:t>paha.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391521" y="5060109"/>
            <a:ext cx="3457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ayunan </a:t>
            </a:r>
            <a:r>
              <a:rPr lang="id-ID" sz="2400" dirty="0"/>
              <a:t>lengan </a:t>
            </a:r>
            <a:r>
              <a:rPr lang="id-ID" sz="2400" i="1" dirty="0"/>
              <a:t>bicep </a:t>
            </a:r>
            <a:r>
              <a:rPr lang="id-ID" sz="2400" i="1" dirty="0" smtClean="0"/>
              <a:t>curl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11275" name="Picture 11" descr="D:\JOB ERLANGGA\PPT PJOK SMP VIII Kurikulum Merdeka\PJOK SMP VIII KM\Powerpoint\Bab 7\Gambar 7.7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490" y="1049435"/>
            <a:ext cx="4871702" cy="401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3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377484" y="2030821"/>
            <a:ext cx="764890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</a:t>
            </a:r>
            <a:r>
              <a:rPr lang="id-ID" sz="2400" dirty="0"/>
              <a:t>melakukan gerak ayunan lengan </a:t>
            </a:r>
            <a:r>
              <a:rPr lang="id-ID" sz="2400" i="1" dirty="0" smtClean="0"/>
              <a:t>up right row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mengepal </a:t>
            </a:r>
            <a:r>
              <a:rPr lang="id-ID" sz="2400" dirty="0" smtClean="0"/>
              <a:t>di depan</a:t>
            </a:r>
            <a:r>
              <a:rPr lang="id-ID" sz="2400" dirty="0"/>
              <a:t> </a:t>
            </a:r>
            <a:r>
              <a:rPr lang="id-ID" sz="2400" dirty="0" smtClean="0"/>
              <a:t>paha.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Pada hitungan 1, kedua tangan ditekuk setinggi </a:t>
            </a:r>
            <a:r>
              <a:rPr lang="id-ID" sz="2400" dirty="0" smtClean="0"/>
              <a:t>dada sehingga</a:t>
            </a:r>
            <a:r>
              <a:rPr lang="id-ID" sz="2400" dirty="0"/>
              <a:t> </a:t>
            </a:r>
            <a:r>
              <a:rPr lang="id-ID" sz="2400" dirty="0" smtClean="0"/>
              <a:t>siku-siku </a:t>
            </a:r>
            <a:r>
              <a:rPr lang="id-ID" sz="2400" dirty="0"/>
              <a:t>terbuka ke samping. Kedua </a:t>
            </a:r>
            <a:r>
              <a:rPr lang="id-ID" sz="2400" dirty="0" smtClean="0"/>
              <a:t>kepalan tangan sejajar di </a:t>
            </a:r>
            <a:r>
              <a:rPr lang="id-ID" sz="2400" dirty="0"/>
              <a:t>depan dada, kepalan tangan menghadap ke </a:t>
            </a:r>
            <a:r>
              <a:rPr lang="id-ID" sz="2400" dirty="0" smtClean="0"/>
              <a:t>bawah.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kedua tangan kembali lurus di </a:t>
            </a:r>
            <a:r>
              <a:rPr lang="id-ID" sz="2400" dirty="0" smtClean="0"/>
              <a:t>depan paha.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234171" y="5044826"/>
            <a:ext cx="3637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ayunan </a:t>
            </a:r>
            <a:r>
              <a:rPr lang="id-ID" sz="2400" dirty="0"/>
              <a:t>lengan </a:t>
            </a:r>
            <a:r>
              <a:rPr lang="id-ID" sz="2400" i="1" dirty="0" smtClean="0"/>
              <a:t>up right row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0" y="340704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642" y="863924"/>
            <a:ext cx="5203030" cy="4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668" y="1137112"/>
            <a:ext cx="5544449" cy="44114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357949" y="1393617"/>
            <a:ext cx="764890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</a:t>
            </a:r>
            <a:r>
              <a:rPr lang="id-ID" sz="2400" dirty="0"/>
              <a:t>melakukan gerak ayunan lengan </a:t>
            </a:r>
            <a:r>
              <a:rPr lang="id-ID" sz="2400" i="1" dirty="0"/>
              <a:t>butterfly</a:t>
            </a:r>
            <a:r>
              <a:rPr lang="id-ID" sz="2400" dirty="0"/>
              <a:t>/</a:t>
            </a:r>
            <a:r>
              <a:rPr lang="id-ID" sz="2400" i="1" dirty="0"/>
              <a:t>open the </a:t>
            </a:r>
            <a:r>
              <a:rPr lang="id-ID" sz="2400" i="1" dirty="0" smtClean="0"/>
              <a:t>window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ditekuk rapat di</a:t>
            </a:r>
            <a:br>
              <a:rPr lang="id-ID" sz="2400" dirty="0"/>
            </a:br>
            <a:r>
              <a:rPr lang="id-ID" sz="2400" dirty="0"/>
              <a:t>depan muka, jari-jari </a:t>
            </a:r>
            <a:r>
              <a:rPr lang="id-ID" sz="2400" dirty="0" smtClean="0"/>
              <a:t>mengepal.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kedua tangan dibuka ke samping </a:t>
            </a:r>
            <a:r>
              <a:rPr lang="id-ID" sz="2400" dirty="0" smtClean="0"/>
              <a:t>kepala sehingga </a:t>
            </a:r>
            <a:r>
              <a:rPr lang="id-ID" sz="2400" dirty="0"/>
              <a:t>siku-siku membentuk sudut 90° dan </a:t>
            </a:r>
            <a:r>
              <a:rPr lang="id-ID" sz="2400" dirty="0" smtClean="0"/>
              <a:t>kedua kepalan</a:t>
            </a:r>
            <a:r>
              <a:rPr lang="id-ID" sz="2400" dirty="0"/>
              <a:t> </a:t>
            </a:r>
            <a:r>
              <a:rPr lang="id-ID" sz="2400" dirty="0" smtClean="0"/>
              <a:t>tangan </a:t>
            </a:r>
            <a:r>
              <a:rPr lang="id-ID" sz="2400" dirty="0"/>
              <a:t>menghadap ke </a:t>
            </a:r>
            <a:r>
              <a:rPr lang="id-ID" sz="2400" dirty="0" smtClean="0"/>
              <a:t>depan.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kedua tangan kembali ditekuk rapat </a:t>
            </a:r>
            <a:r>
              <a:rPr lang="id-ID" sz="2400" dirty="0" smtClean="0"/>
              <a:t>di depan</a:t>
            </a:r>
            <a:r>
              <a:rPr lang="id-ID" sz="2400" dirty="0"/>
              <a:t> </a:t>
            </a:r>
            <a:r>
              <a:rPr lang="id-ID" sz="2400" dirty="0" smtClean="0"/>
              <a:t>muka.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88416" y="5322353"/>
            <a:ext cx="23176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ayunan </a:t>
            </a:r>
            <a:r>
              <a:rPr lang="id-ID" sz="2400" dirty="0"/>
              <a:t>lengan </a:t>
            </a:r>
            <a:r>
              <a:rPr lang="id-ID" sz="2400" i="1" dirty="0"/>
              <a:t>butterfly</a:t>
            </a:r>
            <a:r>
              <a:rPr lang="id-ID" sz="2400" dirty="0"/>
              <a:t>/</a:t>
            </a:r>
            <a:r>
              <a:rPr lang="id-ID" sz="2400" i="1" dirty="0"/>
              <a:t>open the </a:t>
            </a:r>
            <a:r>
              <a:rPr lang="id-ID" sz="2400" i="1" dirty="0" smtClean="0"/>
              <a:t>window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0" y="340704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 </a:t>
            </a:r>
          </a:p>
        </p:txBody>
      </p:sp>
    </p:spTree>
    <p:extLst>
      <p:ext uri="{BB962C8B-B14F-4D97-AF65-F5344CB8AC3E}">
        <p14:creationId xmlns:p14="http://schemas.microsoft.com/office/powerpoint/2010/main" val="169752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285966" y="1996249"/>
            <a:ext cx="764890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</a:t>
            </a:r>
            <a:r>
              <a:rPr lang="id-ID" sz="2400" dirty="0"/>
              <a:t>melakukan gerak ayunan lengan </a:t>
            </a:r>
            <a:r>
              <a:rPr lang="id-ID" sz="2400" i="1" dirty="0" smtClean="0"/>
              <a:t>chest press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ditekuk </a:t>
            </a:r>
            <a:r>
              <a:rPr lang="id-ID" sz="2400" dirty="0" smtClean="0"/>
              <a:t>setinggi dada, siku </a:t>
            </a:r>
            <a:r>
              <a:rPr lang="id-ID" sz="2400" dirty="0"/>
              <a:t>membuka ke samping dan jari-jari mengepal di </a:t>
            </a:r>
            <a:r>
              <a:rPr lang="id-ID" sz="2400" dirty="0" smtClean="0"/>
              <a:t>depan dada</a:t>
            </a:r>
            <a:r>
              <a:rPr lang="id-ID" sz="2400" dirty="0"/>
              <a:t>, dan kepalan tangan menghadap ke </a:t>
            </a:r>
            <a:r>
              <a:rPr lang="id-ID" sz="2400" dirty="0" smtClean="0"/>
              <a:t>bawah.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kedua tangan diluruskan ke </a:t>
            </a:r>
            <a:r>
              <a:rPr lang="id-ID" sz="2400" dirty="0" smtClean="0"/>
              <a:t>depan selebar</a:t>
            </a:r>
            <a:r>
              <a:rPr lang="id-ID" sz="2400" dirty="0"/>
              <a:t> </a:t>
            </a:r>
            <a:r>
              <a:rPr lang="id-ID" sz="2400" dirty="0" smtClean="0"/>
              <a:t>bahu </a:t>
            </a:r>
            <a:r>
              <a:rPr lang="id-ID" sz="2400" dirty="0"/>
              <a:t>dan setinggi dada, kepalan </a:t>
            </a:r>
            <a:r>
              <a:rPr lang="id-ID" sz="2400" dirty="0" smtClean="0"/>
              <a:t>tangan menghadap </a:t>
            </a:r>
            <a:r>
              <a:rPr lang="id-ID" sz="2400" dirty="0"/>
              <a:t>ke </a:t>
            </a:r>
            <a:r>
              <a:rPr lang="id-ID" sz="2400" dirty="0" smtClean="0"/>
              <a:t>bawah.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kedua tangan kembali ditekuk di </a:t>
            </a:r>
            <a:r>
              <a:rPr lang="id-ID" sz="2400" dirty="0" smtClean="0"/>
              <a:t>depan dada.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hitungan </a:t>
            </a:r>
            <a:r>
              <a:rPr lang="id-ID" sz="2400" dirty="0" smtClean="0"/>
              <a:t>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290977" y="4975182"/>
            <a:ext cx="3637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ayunan </a:t>
            </a:r>
            <a:r>
              <a:rPr lang="id-ID" sz="2400" dirty="0"/>
              <a:t>lengan </a:t>
            </a:r>
            <a:r>
              <a:rPr lang="id-ID" sz="2400" i="1" dirty="0" smtClean="0"/>
              <a:t>chest press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0" y="340704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896" y="987607"/>
            <a:ext cx="5359445" cy="417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9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B119782-D979-E308-B971-6EB0B3AAEAFA}"/>
              </a:ext>
            </a:extLst>
          </p:cNvPr>
          <p:cNvGrpSpPr/>
          <p:nvPr/>
        </p:nvGrpSpPr>
        <p:grpSpPr>
          <a:xfrm>
            <a:off x="280816" y="112862"/>
            <a:ext cx="1212868" cy="1228567"/>
            <a:chOff x="4340143" y="1954100"/>
            <a:chExt cx="1428751" cy="1447246"/>
          </a:xfrm>
        </p:grpSpPr>
        <p:pic>
          <p:nvPicPr>
            <p:cNvPr id="10" name="Picture 2" descr="E:\ELISA\ERLANGGA LISA\2017\TEMPLATE PPT\SMP Penjaskes Orkes (K13N)\untuk BAB penjas.png">
              <a:extLst>
                <a:ext uri="{FF2B5EF4-FFF2-40B4-BE49-F238E27FC236}">
                  <a16:creationId xmlns="" xmlns:a16="http://schemas.microsoft.com/office/drawing/2014/main" id="{0501260C-7978-8ECD-7006-429D358C0A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8A75477-95C6-800D-0AFF-DC5177A857D3}"/>
                </a:ext>
              </a:extLst>
            </p:cNvPr>
            <p:cNvSpPr/>
            <p:nvPr/>
          </p:nvSpPr>
          <p:spPr>
            <a:xfrm>
              <a:off x="4505453" y="2200668"/>
              <a:ext cx="1068128" cy="978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id-ID" sz="2400" b="1" dirty="0">
                  <a:solidFill>
                    <a:schemeClr val="bg1"/>
                  </a:solidFill>
                </a:rPr>
                <a:t>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2C24A91-FFC8-4068-47BF-FAC3F4161A63}"/>
              </a:ext>
            </a:extLst>
          </p:cNvPr>
          <p:cNvSpPr txBox="1"/>
          <p:nvPr/>
        </p:nvSpPr>
        <p:spPr>
          <a:xfrm>
            <a:off x="1390587" y="468006"/>
            <a:ext cx="5181600" cy="7807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85568" tIns="142783" rIns="285568" bIns="142783" rtlCol="0">
            <a:spAutoFit/>
          </a:bodyPr>
          <a:lstStyle/>
          <a:p>
            <a:r>
              <a:rPr lang="id-ID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Aktivitas Gerak Berirama</a:t>
            </a:r>
            <a:endParaRPr lang="en-US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B7D0903-CF38-B38E-1343-CEB316AB5CDD}"/>
              </a:ext>
            </a:extLst>
          </p:cNvPr>
          <p:cNvSpPr/>
          <p:nvPr/>
        </p:nvSpPr>
        <p:spPr>
          <a:xfrm>
            <a:off x="9954902" y="5692727"/>
            <a:ext cx="1880450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id-ID" sz="1200" i="1" dirty="0">
                <a:cs typeface="Arial" pitchFamily="34" charset="0"/>
              </a:rPr>
              <a:t>dokumen penerbit</a:t>
            </a:r>
            <a:endParaRPr lang="en-US" sz="1200" i="1" dirty="0"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E3F6FAEA-0132-A009-ED46-ED113C2DB671}"/>
              </a:ext>
            </a:extLst>
          </p:cNvPr>
          <p:cNvGrpSpPr/>
          <p:nvPr/>
        </p:nvGrpSpPr>
        <p:grpSpPr>
          <a:xfrm>
            <a:off x="0" y="1716809"/>
            <a:ext cx="6053068" cy="3524705"/>
            <a:chOff x="0" y="1847850"/>
            <a:chExt cx="4296598" cy="2643532"/>
          </a:xfrm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6CC72A31-61D8-3361-CA1D-C13465408F0E}"/>
                </a:ext>
              </a:extLst>
            </p:cNvPr>
            <p:cNvSpPr/>
            <p:nvPr/>
          </p:nvSpPr>
          <p:spPr>
            <a:xfrm>
              <a:off x="0" y="2190750"/>
              <a:ext cx="4296598" cy="230063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Menunjukkan </a:t>
              </a:r>
              <a:r>
                <a:rPr lang="id-ID" sz="2000" dirty="0"/>
                <a:t>kemampuan dalam mempraktikkan keterampilan variasi dan kombinasi rangkaian gerak langkah mengikuti </a:t>
              </a:r>
              <a:r>
                <a:rPr lang="id-ID" sz="2000" dirty="0" smtClean="0"/>
                <a:t>irama.</a:t>
              </a:r>
              <a:endParaRPr lang="id-ID" sz="2000" dirty="0"/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Menganalisis </a:t>
              </a:r>
              <a:r>
                <a:rPr lang="id-ID" sz="2000" dirty="0"/>
                <a:t>fakta, konsep, dan prosedur dalam melakukan keterampilan variasi dan kombinasi rangkaian gerak langkah mengikuti </a:t>
              </a:r>
              <a:r>
                <a:rPr lang="id-ID" sz="2000" dirty="0" smtClean="0"/>
                <a:t>irama.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Menunjukkan kemampuan dalam mempraktikkan keterampilan variasi dan kombinasi rangkaian gerak ayunan lengan mengikuti irama.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FFD2C66-8CEC-CBBE-E0CB-7F6BB10E238A}"/>
                </a:ext>
              </a:extLst>
            </p:cNvPr>
            <p:cNvSpPr/>
            <p:nvPr/>
          </p:nvSpPr>
          <p:spPr>
            <a:xfrm>
              <a:off x="0" y="1847850"/>
              <a:ext cx="4296598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A1DE567-DA1C-5C7F-36FE-182B3F68F8C3}"/>
              </a:ext>
            </a:extLst>
          </p:cNvPr>
          <p:cNvSpPr/>
          <p:nvPr/>
        </p:nvSpPr>
        <p:spPr>
          <a:xfrm>
            <a:off x="202910" y="1716809"/>
            <a:ext cx="2507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Tujuan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pembelajaran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099" y="1687132"/>
            <a:ext cx="5152253" cy="3864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622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1" y="1169041"/>
            <a:ext cx="6329106" cy="46098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992" y="1291643"/>
            <a:ext cx="6279143" cy="45736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77441" y="585044"/>
            <a:ext cx="8481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Gerak Langkah dan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177441" y="76435"/>
            <a:ext cx="69703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C. Gerak Langkah dan Ayunan Lengan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1403009" y="5840443"/>
            <a:ext cx="100871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Gerak rangkaian 1 terdiri dari variasi dan kombinasi </a:t>
            </a:r>
            <a:r>
              <a:rPr lang="id-ID" sz="2400" dirty="0" smtClean="0"/>
              <a:t>gerak langkah </a:t>
            </a:r>
            <a:r>
              <a:rPr lang="id-ID" sz="2400" i="1" dirty="0"/>
              <a:t>toe touch </a:t>
            </a:r>
            <a:r>
              <a:rPr lang="id-ID" sz="2400" dirty="0"/>
              <a:t>dan </a:t>
            </a:r>
            <a:r>
              <a:rPr lang="id-ID" sz="2400" i="1" dirty="0"/>
              <a:t>hill touch </a:t>
            </a:r>
            <a:r>
              <a:rPr lang="id-ID" sz="2400" dirty="0"/>
              <a:t>yang dipadukan dengan </a:t>
            </a:r>
            <a:r>
              <a:rPr lang="id-ID" sz="2400" dirty="0" smtClean="0"/>
              <a:t>gerak ayunan </a:t>
            </a:r>
            <a:r>
              <a:rPr lang="id-ID" sz="2400" dirty="0"/>
              <a:t>lengan </a:t>
            </a:r>
            <a:r>
              <a:rPr lang="id-ID" sz="2400" i="1" dirty="0"/>
              <a:t>bicep curl </a:t>
            </a:r>
            <a:r>
              <a:rPr lang="id-ID" sz="2400" dirty="0"/>
              <a:t>dan </a:t>
            </a:r>
            <a:r>
              <a:rPr lang="id-ID" sz="2400" i="1" dirty="0" smtClean="0"/>
              <a:t>butterfly</a:t>
            </a:r>
            <a:r>
              <a:rPr lang="id-ID" sz="2400" dirty="0" smtClean="0"/>
              <a:t>.</a:t>
            </a:r>
            <a:endParaRPr lang="id-ID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4521507" y="5152113"/>
            <a:ext cx="3637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gerakan </a:t>
            </a:r>
            <a:r>
              <a:rPr lang="id-ID" sz="2400" dirty="0"/>
              <a:t>rangkaian </a:t>
            </a:r>
            <a:r>
              <a:rPr lang="id-ID" sz="2400" dirty="0" smtClean="0"/>
              <a:t>1</a:t>
            </a:r>
            <a:endParaRPr lang="en-ID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203344" y="160881"/>
            <a:ext cx="8481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Gerak Langkah dan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Ayunan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Lengan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1390130" y="5617784"/>
            <a:ext cx="105872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/>
              <a:t>Gerak rangkaian </a:t>
            </a:r>
            <a:r>
              <a:rPr lang="id-ID" sz="2400" dirty="0" smtClean="0"/>
              <a:t>2</a:t>
            </a:r>
            <a:r>
              <a:rPr lang="id-ID" sz="2400" i="1" dirty="0">
                <a:solidFill>
                  <a:srgbClr val="7030A0"/>
                </a:solidFill>
              </a:rPr>
              <a:t> </a:t>
            </a:r>
            <a:r>
              <a:rPr lang="id-ID" sz="2400" dirty="0" smtClean="0"/>
              <a:t>terdiri dari </a:t>
            </a:r>
            <a:r>
              <a:rPr lang="id-ID" sz="2400" dirty="0"/>
              <a:t>variasi dan kombinasi </a:t>
            </a:r>
            <a:r>
              <a:rPr lang="id-ID" sz="2400" dirty="0" smtClean="0"/>
              <a:t>gerak langkah </a:t>
            </a:r>
            <a:r>
              <a:rPr lang="id-ID" sz="2400" i="1" dirty="0"/>
              <a:t>knee up </a:t>
            </a:r>
            <a:r>
              <a:rPr lang="id-ID" sz="2400" dirty="0"/>
              <a:t>dan </a:t>
            </a:r>
            <a:r>
              <a:rPr lang="id-ID" sz="2400" i="1" dirty="0"/>
              <a:t>jumping jack </a:t>
            </a:r>
            <a:r>
              <a:rPr lang="id-ID" sz="2400" dirty="0"/>
              <a:t>yang dipadukan dengan </a:t>
            </a:r>
            <a:r>
              <a:rPr lang="id-ID" sz="2400" dirty="0" smtClean="0"/>
              <a:t>gerak ayunan </a:t>
            </a:r>
            <a:r>
              <a:rPr lang="id-ID" sz="2400" dirty="0"/>
              <a:t>lengan </a:t>
            </a:r>
            <a:r>
              <a:rPr lang="id-ID" sz="2400" i="1" dirty="0"/>
              <a:t>chest press </a:t>
            </a:r>
            <a:r>
              <a:rPr lang="id-ID" sz="2400" dirty="0"/>
              <a:t>dan </a:t>
            </a:r>
            <a:r>
              <a:rPr lang="id-ID" sz="2400" i="1" dirty="0" smtClean="0"/>
              <a:t>butterfly</a:t>
            </a:r>
            <a:r>
              <a:rPr lang="id-ID" sz="2400" dirty="0" smtClean="0"/>
              <a:t>.</a:t>
            </a:r>
            <a:endParaRPr lang="id-ID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4231393" y="5012477"/>
            <a:ext cx="3637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2400" dirty="0" smtClean="0"/>
              <a:t>gerakan </a:t>
            </a:r>
            <a:r>
              <a:rPr lang="id-ID" sz="2400" dirty="0"/>
              <a:t>rangkaian </a:t>
            </a:r>
            <a:r>
              <a:rPr lang="id-ID" sz="2400" dirty="0" smtClean="0"/>
              <a:t>2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" y="902248"/>
            <a:ext cx="6118152" cy="4456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876" y="768785"/>
            <a:ext cx="6020476" cy="438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1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B119782-D979-E308-B971-6EB0B3AAEAFA}"/>
              </a:ext>
            </a:extLst>
          </p:cNvPr>
          <p:cNvGrpSpPr/>
          <p:nvPr/>
        </p:nvGrpSpPr>
        <p:grpSpPr>
          <a:xfrm>
            <a:off x="280816" y="112862"/>
            <a:ext cx="1212868" cy="1228567"/>
            <a:chOff x="4340143" y="1954100"/>
            <a:chExt cx="1428751" cy="1447246"/>
          </a:xfrm>
        </p:grpSpPr>
        <p:pic>
          <p:nvPicPr>
            <p:cNvPr id="10" name="Picture 2" descr="E:\ELISA\ERLANGGA LISA\2017\TEMPLATE PPT\SMP Penjaskes Orkes (K13N)\untuk BAB penjas.png">
              <a:extLst>
                <a:ext uri="{FF2B5EF4-FFF2-40B4-BE49-F238E27FC236}">
                  <a16:creationId xmlns="" xmlns:a16="http://schemas.microsoft.com/office/drawing/2014/main" id="{0501260C-7978-8ECD-7006-429D358C0A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8A75477-95C6-800D-0AFF-DC5177A857D3}"/>
                </a:ext>
              </a:extLst>
            </p:cNvPr>
            <p:cNvSpPr/>
            <p:nvPr/>
          </p:nvSpPr>
          <p:spPr>
            <a:xfrm>
              <a:off x="4505453" y="2200668"/>
              <a:ext cx="1068128" cy="978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id-ID" sz="2400" b="1" dirty="0">
                  <a:solidFill>
                    <a:schemeClr val="bg1"/>
                  </a:solidFill>
                </a:rPr>
                <a:t>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2C24A91-FFC8-4068-47BF-FAC3F4161A63}"/>
              </a:ext>
            </a:extLst>
          </p:cNvPr>
          <p:cNvSpPr txBox="1"/>
          <p:nvPr/>
        </p:nvSpPr>
        <p:spPr>
          <a:xfrm>
            <a:off x="1390587" y="468006"/>
            <a:ext cx="5181600" cy="7807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85568" tIns="142783" rIns="285568" bIns="142783" rtlCol="0">
            <a:spAutoFit/>
          </a:bodyPr>
          <a:lstStyle/>
          <a:p>
            <a:r>
              <a:rPr lang="id-ID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Aktivitas Gerak Berirama</a:t>
            </a:r>
            <a:endParaRPr lang="en-US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B7D0903-CF38-B38E-1343-CEB316AB5CDD}"/>
              </a:ext>
            </a:extLst>
          </p:cNvPr>
          <p:cNvSpPr/>
          <p:nvPr/>
        </p:nvSpPr>
        <p:spPr>
          <a:xfrm>
            <a:off x="9966171" y="5656044"/>
            <a:ext cx="1880450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id-ID" sz="1200" i="1" dirty="0">
                <a:cs typeface="Arial" pitchFamily="34" charset="0"/>
              </a:rPr>
              <a:t>dokumen penerbit</a:t>
            </a:r>
            <a:endParaRPr lang="en-US" sz="1200" i="1" dirty="0"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E3F6FAEA-0132-A009-ED46-ED113C2DB671}"/>
              </a:ext>
            </a:extLst>
          </p:cNvPr>
          <p:cNvGrpSpPr/>
          <p:nvPr/>
        </p:nvGrpSpPr>
        <p:grpSpPr>
          <a:xfrm>
            <a:off x="0" y="1508316"/>
            <a:ext cx="6233375" cy="5063589"/>
            <a:chOff x="-352604" y="1816030"/>
            <a:chExt cx="4424583" cy="3797695"/>
          </a:xfrm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6CC72A31-61D8-3361-CA1D-C13465408F0E}"/>
                </a:ext>
              </a:extLst>
            </p:cNvPr>
            <p:cNvSpPr/>
            <p:nvPr/>
          </p:nvSpPr>
          <p:spPr>
            <a:xfrm>
              <a:off x="-352604" y="2158930"/>
              <a:ext cx="4424583" cy="345479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/>
                <a:t>Menganalisis fakta, konsep, dan prosedur dalam melakukan keterampilan variasi dan kombinasi rangkaian gerak ayunan lengan mengikuti </a:t>
              </a:r>
              <a:r>
                <a:rPr lang="id-ID" sz="2000" dirty="0" smtClean="0"/>
                <a:t>irama</a:t>
              </a:r>
              <a:r>
                <a:rPr lang="id-ID" sz="2000" dirty="0" smtClean="0">
                  <a:cs typeface="Calibri" pitchFamily="34" charset="0"/>
                </a:rPr>
                <a:t>.</a:t>
              </a:r>
              <a:endParaRPr lang="id-ID" sz="2000" dirty="0" smtClean="0"/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Menunjukkan </a:t>
              </a:r>
              <a:r>
                <a:rPr lang="id-ID" sz="2000" dirty="0"/>
                <a:t>kemampuan dalam mempraktikkan keterampilan variasi dan kombinasi rangkaian gerak langkah dan ayunan lengan mengikuti irama sebagai bentuk gerak pemanasan dalam aktivitas gerak berirama dalam bentuk rangkaian </a:t>
              </a:r>
              <a:r>
                <a:rPr lang="id-ID" sz="2000" dirty="0" smtClean="0"/>
                <a:t>sederhana.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id-ID" sz="2000" dirty="0" smtClean="0"/>
                <a:t>Menganalisis </a:t>
              </a:r>
              <a:r>
                <a:rPr lang="id-ID" sz="2000" dirty="0"/>
                <a:t>fakta, konsep, dan prosedur dalam melakukan keterampilan variasi dan kombinasi rangkaian gerak langkah dan ayunan lengan mengikuti irama sebagai bentuk gerak pemanasan dalam aktivitas gerak berirama dalam bentuk rangkaian sederhana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FFD2C66-8CEC-CBBE-E0CB-7F6BB10E238A}"/>
                </a:ext>
              </a:extLst>
            </p:cNvPr>
            <p:cNvSpPr/>
            <p:nvPr/>
          </p:nvSpPr>
          <p:spPr>
            <a:xfrm>
              <a:off x="-344575" y="1816030"/>
              <a:ext cx="4416554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A1DE567-DA1C-5C7F-36FE-182B3F68F8C3}"/>
              </a:ext>
            </a:extLst>
          </p:cNvPr>
          <p:cNvSpPr/>
          <p:nvPr/>
        </p:nvSpPr>
        <p:spPr>
          <a:xfrm>
            <a:off x="593311" y="1550741"/>
            <a:ext cx="2507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Tujuan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pembelajaran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87" y="1603947"/>
            <a:ext cx="5274434" cy="3955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679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FCEABBF4-5BB8-AEE1-E03D-5EA5284D3407}"/>
              </a:ext>
            </a:extLst>
          </p:cNvPr>
          <p:cNvGrpSpPr/>
          <p:nvPr/>
        </p:nvGrpSpPr>
        <p:grpSpPr>
          <a:xfrm>
            <a:off x="347730" y="1314003"/>
            <a:ext cx="10963608" cy="5022682"/>
            <a:chOff x="0" y="1847850"/>
            <a:chExt cx="4038600" cy="3767011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52552547-371E-D0BB-3BFD-9FFA8F4A29B7}"/>
                </a:ext>
              </a:extLst>
            </p:cNvPr>
            <p:cNvSpPr/>
            <p:nvPr/>
          </p:nvSpPr>
          <p:spPr>
            <a:xfrm>
              <a:off x="0" y="2190750"/>
              <a:ext cx="4038600" cy="342411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ts val="800"/>
                </a:spcBef>
              </a:pPr>
              <a:r>
                <a:rPr lang="en-US" sz="2000" b="1" dirty="0" err="1">
                  <a:cs typeface="Calibri" pitchFamily="34" charset="0"/>
                </a:rPr>
                <a:t>Mandiri</a:t>
              </a:r>
              <a:r>
                <a:rPr lang="en-US" sz="2000" b="1" dirty="0">
                  <a:cs typeface="Calibri" pitchFamily="34" charset="0"/>
                </a:rPr>
                <a:t>:</a:t>
              </a:r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/>
                <a:t>Kesadaran akan diri dan situasi yang </a:t>
              </a:r>
              <a:r>
                <a:rPr lang="id-ID" sz="2000" dirty="0" smtClean="0"/>
                <a:t>dihadapi.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Melaksanakan </a:t>
              </a:r>
              <a:r>
                <a:rPr lang="id-ID" sz="2000" dirty="0"/>
                <a:t>tugas dengan </a:t>
              </a:r>
              <a:r>
                <a:rPr lang="id-ID" sz="2000" dirty="0" smtClean="0"/>
                <a:t>baik.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Menjaga </a:t>
              </a:r>
              <a:r>
                <a:rPr lang="id-ID" sz="2000" dirty="0"/>
                <a:t>sportivitas saat </a:t>
              </a:r>
              <a:r>
                <a:rPr lang="id-ID" sz="2000" dirty="0" smtClean="0"/>
                <a:t>bermain.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Regulasi </a:t>
              </a:r>
              <a:r>
                <a:rPr lang="id-ID" sz="2000" dirty="0"/>
                <a:t>diri, yaitu mengatur kegiatan dan istirahat dengan membuat </a:t>
              </a:r>
              <a:r>
                <a:rPr lang="id-ID" sz="2000" dirty="0" smtClean="0"/>
                <a:t>jadwal.</a:t>
              </a:r>
              <a:endParaRPr lang="en-US" sz="2000" dirty="0">
                <a:cs typeface="Calibri" pitchFamily="34" charset="0"/>
              </a:endParaRPr>
            </a:p>
            <a:p>
              <a:pPr eaLnBrk="0" hangingPunct="0">
                <a:spcBef>
                  <a:spcPts val="800"/>
                </a:spcBef>
              </a:pPr>
              <a:r>
                <a:rPr lang="en-US" sz="2000" b="1" dirty="0">
                  <a:cs typeface="Calibri" pitchFamily="34" charset="0"/>
                </a:rPr>
                <a:t>Gotong Royong:</a:t>
              </a:r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/>
                <a:t>Berkolaborasi dengan baik, seperti bekerja sama dengan kelompok saat pembelajaran </a:t>
              </a:r>
              <a:r>
                <a:rPr lang="id-ID" sz="2000" dirty="0" smtClean="0"/>
                <a:t>atau berlatih.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Kepedulian </a:t>
              </a:r>
              <a:r>
                <a:rPr lang="id-ID" sz="2000" dirty="0"/>
                <a:t>yang baik, seperti memerhatikan dan bertindak proaktif terhadap kondisi </a:t>
              </a:r>
              <a:r>
                <a:rPr lang="id-ID" sz="2000" dirty="0" smtClean="0"/>
                <a:t>atau keadaan di lingkungan sosial.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Berbagi </a:t>
              </a:r>
              <a:r>
                <a:rPr lang="id-ID" sz="2000" dirty="0"/>
                <a:t>dengan baik dan dapat menerapkannya, seperti menggunakan peralatan </a:t>
              </a:r>
              <a:r>
                <a:rPr lang="id-ID" sz="2000" dirty="0" smtClean="0"/>
                <a:t>secara bergantian dan berbagi </a:t>
              </a:r>
              <a:r>
                <a:rPr lang="id-ID" sz="2000" dirty="0"/>
                <a:t>area </a:t>
              </a:r>
              <a:r>
                <a:rPr lang="id-ID" sz="2000" dirty="0" smtClean="0"/>
                <a:t>berlatih.</a:t>
              </a:r>
              <a:endParaRPr lang="en-US" sz="2000" dirty="0">
                <a:cs typeface="Calibri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3286B400-5A89-38C7-0E0E-E7D55F339586}"/>
                </a:ext>
              </a:extLst>
            </p:cNvPr>
            <p:cNvSpPr/>
            <p:nvPr/>
          </p:nvSpPr>
          <p:spPr>
            <a:xfrm>
              <a:off x="0" y="1847850"/>
              <a:ext cx="4038600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2791322E-DF5B-DE52-3130-4B9C8AEF8AD6}"/>
              </a:ext>
            </a:extLst>
          </p:cNvPr>
          <p:cNvSpPr/>
          <p:nvPr/>
        </p:nvSpPr>
        <p:spPr>
          <a:xfrm>
            <a:off x="582070" y="1314003"/>
            <a:ext cx="4641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id-ID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Profil Pelajar Pancasila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166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ADE0438-290C-9A7D-E881-80029E6AB97C}"/>
              </a:ext>
            </a:extLst>
          </p:cNvPr>
          <p:cNvSpPr/>
          <p:nvPr/>
        </p:nvSpPr>
        <p:spPr>
          <a:xfrm>
            <a:off x="239894" y="433445"/>
            <a:ext cx="5091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</a:rPr>
              <a:t>Mencari dan Menemukan Gerak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CC12F8C-B650-D869-FCE2-4D8049AB15CD}"/>
              </a:ext>
            </a:extLst>
          </p:cNvPr>
          <p:cNvSpPr/>
          <p:nvPr/>
        </p:nvSpPr>
        <p:spPr>
          <a:xfrm>
            <a:off x="239894" y="1137149"/>
            <a:ext cx="103750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cs typeface="Arial" pitchFamily="34" charset="0"/>
              </a:rPr>
              <a:t>Mari </a:t>
            </a:r>
            <a:r>
              <a:rPr lang="en-US" sz="2400" dirty="0" err="1">
                <a:cs typeface="Arial" pitchFamily="34" charset="0"/>
              </a:rPr>
              <a:t>kita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awali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dengan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kegiatan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mencari</a:t>
            </a:r>
            <a:r>
              <a:rPr lang="en-US" sz="2400" dirty="0">
                <a:cs typeface="Arial" pitchFamily="34" charset="0"/>
              </a:rPr>
              <a:t> dan </a:t>
            </a:r>
            <a:r>
              <a:rPr lang="en-US" sz="2400" dirty="0" err="1">
                <a:cs typeface="Arial" pitchFamily="34" charset="0"/>
              </a:rPr>
              <a:t>menemukan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gerak</a:t>
            </a:r>
            <a:r>
              <a:rPr lang="en-US" sz="2400" dirty="0">
                <a:cs typeface="Arial" pitchFamily="34" charset="0"/>
              </a:rPr>
              <a:t> yang </a:t>
            </a:r>
            <a:r>
              <a:rPr lang="en-US" sz="2400" dirty="0" err="1">
                <a:cs typeface="Arial" pitchFamily="34" charset="0"/>
              </a:rPr>
              <a:t>ada</a:t>
            </a:r>
            <a:r>
              <a:rPr lang="id-ID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dalam</a:t>
            </a:r>
            <a:r>
              <a:rPr lang="en-US" sz="2400" dirty="0">
                <a:cs typeface="Arial" pitchFamily="34" charset="0"/>
              </a:rPr>
              <a:t> g</a:t>
            </a:r>
            <a:r>
              <a:rPr lang="id-ID" sz="2400" dirty="0">
                <a:cs typeface="Arial" pitchFamily="34" charset="0"/>
              </a:rPr>
              <a:t>erak berirama </a:t>
            </a:r>
            <a:r>
              <a:rPr lang="id-ID" sz="2400" dirty="0" smtClean="0">
                <a:cs typeface="Arial" pitchFamily="34" charset="0"/>
              </a:rPr>
              <a:t>atau senam iram</a:t>
            </a:r>
            <a:r>
              <a:rPr lang="id-ID" sz="2400" dirty="0">
                <a:cs typeface="Arial" pitchFamily="34" charset="0"/>
              </a:rPr>
              <a:t>a</a:t>
            </a:r>
            <a:r>
              <a:rPr lang="en-US" sz="2400" dirty="0" smtClean="0">
                <a:cs typeface="Arial" pitchFamily="34" charset="0"/>
              </a:rPr>
              <a:t>. Amati </a:t>
            </a:r>
            <a:r>
              <a:rPr lang="en-US" sz="2400" dirty="0" err="1">
                <a:cs typeface="Arial" pitchFamily="34" charset="0"/>
              </a:rPr>
              <a:t>gambar-gambar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berikut</a:t>
            </a:r>
            <a:r>
              <a:rPr lang="en-US" sz="2400" dirty="0">
                <a:cs typeface="Arial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C001442-02A9-B6B5-5119-2E50ED93DEFC}"/>
              </a:ext>
            </a:extLst>
          </p:cNvPr>
          <p:cNvSpPr txBox="1"/>
          <p:nvPr/>
        </p:nvSpPr>
        <p:spPr>
          <a:xfrm>
            <a:off x="1337679" y="5222265"/>
            <a:ext cx="100631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cs typeface="Arial" panose="020B0604020202020204" pitchFamily="34" charset="0"/>
              </a:rPr>
              <a:t>Lalu, </a:t>
            </a:r>
            <a:r>
              <a:rPr lang="en-ID" sz="2400" dirty="0" err="1">
                <a:cs typeface="Arial" panose="020B0604020202020204" pitchFamily="34" charset="0"/>
              </a:rPr>
              <a:t>tulislah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gerakan</a:t>
            </a:r>
            <a:r>
              <a:rPr lang="en-ID" sz="2400" dirty="0">
                <a:cs typeface="Arial" panose="020B0604020202020204" pitchFamily="34" charset="0"/>
              </a:rPr>
              <a:t> yang </a:t>
            </a:r>
            <a:r>
              <a:rPr lang="en-ID" sz="2400" dirty="0" err="1">
                <a:cs typeface="Arial" panose="020B0604020202020204" pitchFamily="34" charset="0"/>
              </a:rPr>
              <a:t>ada</a:t>
            </a:r>
            <a:r>
              <a:rPr lang="en-ID" sz="2400" dirty="0">
                <a:cs typeface="Arial" panose="020B0604020202020204" pitchFamily="34" charset="0"/>
              </a:rPr>
              <a:t> pada </a:t>
            </a:r>
            <a:r>
              <a:rPr lang="en-ID" sz="2400" dirty="0" err="1">
                <a:cs typeface="Arial" panose="020B0604020202020204" pitchFamily="34" charset="0"/>
              </a:rPr>
              <a:t>gambar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tersebut</a:t>
            </a:r>
            <a:r>
              <a:rPr lang="en-ID" sz="2400" dirty="0">
                <a:cs typeface="Arial" panose="020B0604020202020204" pitchFamily="34" charset="0"/>
              </a:rPr>
              <a:t> dan </a:t>
            </a:r>
            <a:r>
              <a:rPr lang="en-ID" sz="2400" dirty="0" err="1">
                <a:cs typeface="Arial" panose="020B0604020202020204" pitchFamily="34" charset="0"/>
              </a:rPr>
              <a:t>identifikasi</a:t>
            </a:r>
            <a:r>
              <a:rPr lang="id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jenis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gerak</a:t>
            </a:r>
            <a:r>
              <a:rPr lang="en-ID" sz="2400" dirty="0">
                <a:cs typeface="Arial" panose="020B0604020202020204" pitchFamily="34" charset="0"/>
              </a:rPr>
              <a:t> dan </a:t>
            </a:r>
            <a:r>
              <a:rPr lang="en-ID" sz="2400" dirty="0" err="1">
                <a:cs typeface="Arial" panose="020B0604020202020204" pitchFamily="34" charset="0"/>
              </a:rPr>
              <a:t>bagian</a:t>
            </a:r>
            <a:r>
              <a:rPr lang="en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tubuh</a:t>
            </a:r>
            <a:r>
              <a:rPr lang="en-ID" sz="2400" dirty="0">
                <a:cs typeface="Arial" panose="020B0604020202020204" pitchFamily="34" charset="0"/>
              </a:rPr>
              <a:t> yang </a:t>
            </a:r>
            <a:r>
              <a:rPr lang="en-ID" sz="2400" dirty="0" err="1">
                <a:cs typeface="Arial" panose="020B0604020202020204" pitchFamily="34" charset="0"/>
              </a:rPr>
              <a:t>digunakan</a:t>
            </a:r>
            <a:r>
              <a:rPr lang="en-ID" sz="2400" dirty="0">
                <a:cs typeface="Arial" panose="020B0604020202020204" pitchFamily="34" charset="0"/>
              </a:rPr>
              <a:t>. </a:t>
            </a:r>
            <a:r>
              <a:rPr lang="en-ID" sz="2400" dirty="0" err="1">
                <a:cs typeface="Arial" panose="020B0604020202020204" pitchFamily="34" charset="0"/>
              </a:rPr>
              <a:t>Kemudian</a:t>
            </a:r>
            <a:r>
              <a:rPr lang="en-ID" sz="2400" dirty="0">
                <a:cs typeface="Arial" panose="020B0604020202020204" pitchFamily="34" charset="0"/>
              </a:rPr>
              <a:t>, </a:t>
            </a:r>
            <a:r>
              <a:rPr lang="en-ID" sz="2400" dirty="0" err="1">
                <a:cs typeface="Arial" panose="020B0604020202020204" pitchFamily="34" charset="0"/>
              </a:rPr>
              <a:t>tulis</a:t>
            </a:r>
            <a:r>
              <a:rPr lang="en-ID" sz="2400" dirty="0">
                <a:cs typeface="Arial" panose="020B0604020202020204" pitchFamily="34" charset="0"/>
              </a:rPr>
              <a:t> pada </a:t>
            </a:r>
            <a:r>
              <a:rPr lang="en-ID" sz="2400" dirty="0" err="1">
                <a:cs typeface="Arial" panose="020B0604020202020204" pitchFamily="34" charset="0"/>
              </a:rPr>
              <a:t>buku</a:t>
            </a:r>
            <a:r>
              <a:rPr lang="id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tugasmu</a:t>
            </a:r>
            <a:r>
              <a:rPr lang="id-ID" sz="2400" dirty="0">
                <a:cs typeface="Arial" panose="020B0604020202020204" pitchFamily="34" charset="0"/>
              </a:rPr>
              <a:t>.</a:t>
            </a:r>
            <a:endParaRPr lang="en-ID" sz="2400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3" y="2295534"/>
            <a:ext cx="2749367" cy="206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153" y="2270144"/>
            <a:ext cx="2749368" cy="206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946" y="2270143"/>
            <a:ext cx="2749367" cy="206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738" y="2270143"/>
            <a:ext cx="2737273" cy="2052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5B7D0903-CF38-B38E-1343-CEB316AB5CDD}"/>
              </a:ext>
            </a:extLst>
          </p:cNvPr>
          <p:cNvSpPr/>
          <p:nvPr/>
        </p:nvSpPr>
        <p:spPr>
          <a:xfrm>
            <a:off x="9905479" y="4646958"/>
            <a:ext cx="203453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latin typeface="Arial" pitchFamily="34" charset="0"/>
                <a:cs typeface="Arial" pitchFamily="34" charset="0"/>
              </a:rPr>
              <a:t>Sumber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: </a:t>
            </a:r>
            <a:r>
              <a:rPr lang="id-ID" sz="1200" i="1" dirty="0">
                <a:latin typeface="Arial" pitchFamily="34" charset="0"/>
                <a:cs typeface="Arial" pitchFamily="34" charset="0"/>
              </a:rPr>
              <a:t>dokumen penerbit</a:t>
            </a:r>
            <a:endParaRPr 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37679" y="4107305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4326940" y="4072113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7313732" y="4072113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10368952" y="4106574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16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094" y="1334618"/>
            <a:ext cx="3432906" cy="49179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5" y="1109400"/>
            <a:ext cx="3290692" cy="49581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1" y="779918"/>
            <a:ext cx="1147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Gerak Langkah Kaki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332676" y="5935356"/>
            <a:ext cx="4025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nl-NL" sz="2400" i="1" dirty="0"/>
              <a:t>toe touch </a:t>
            </a:r>
            <a:r>
              <a:rPr lang="nl-NL" sz="2400" dirty="0"/>
              <a:t>dan </a:t>
            </a:r>
            <a:r>
              <a:rPr lang="nl-NL" sz="2400" i="1" dirty="0"/>
              <a:t>knee </a:t>
            </a:r>
            <a:r>
              <a:rPr lang="nl-NL" sz="2400" i="1" dirty="0" smtClean="0"/>
              <a:t>up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5938520" y="2140790"/>
            <a:ext cx="594867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</a:t>
            </a:r>
            <a:r>
              <a:rPr lang="sv-SE" sz="2400" dirty="0" smtClean="0"/>
              <a:t>ara </a:t>
            </a:r>
            <a:r>
              <a:rPr lang="id-ID" sz="2400" dirty="0" smtClean="0"/>
              <a:t>me</a:t>
            </a:r>
            <a:r>
              <a:rPr lang="nl-NL" sz="2400" dirty="0" smtClean="0"/>
              <a:t>langkah </a:t>
            </a:r>
            <a:r>
              <a:rPr lang="nl-NL" sz="2400" i="1" dirty="0"/>
              <a:t>toe touch </a:t>
            </a:r>
            <a:r>
              <a:rPr lang="nl-NL" sz="2400" dirty="0"/>
              <a:t>dan </a:t>
            </a:r>
            <a:r>
              <a:rPr lang="nl-NL" sz="2400" i="1" dirty="0"/>
              <a:t>knee </a:t>
            </a:r>
            <a:r>
              <a:rPr lang="nl-NL" sz="2400" i="1" dirty="0" smtClean="0"/>
              <a:t>up</a:t>
            </a:r>
            <a:r>
              <a:rPr lang="id-ID" sz="2400" dirty="0" smtClean="0"/>
              <a:t>:</a:t>
            </a:r>
            <a:endParaRPr lang="sv-S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Langkah </a:t>
            </a:r>
            <a:r>
              <a:rPr lang="id-ID" sz="2400" i="1" dirty="0"/>
              <a:t>toe touch </a:t>
            </a:r>
            <a:r>
              <a:rPr lang="id-ID" sz="2400" dirty="0"/>
              <a:t>dilakukan </a:t>
            </a:r>
            <a:r>
              <a:rPr lang="id-ID" sz="2400" dirty="0" smtClean="0"/>
              <a:t>dengan menempelkan ujung kaki </a:t>
            </a:r>
            <a:r>
              <a:rPr lang="id-ID" sz="2400" dirty="0"/>
              <a:t>ke </a:t>
            </a:r>
            <a:r>
              <a:rPr lang="id-ID" sz="2400" dirty="0" smtClean="0"/>
              <a:t>lantai. Lakukan </a:t>
            </a:r>
            <a:r>
              <a:rPr lang="id-ID" sz="2400" dirty="0"/>
              <a:t>secara bergantian antara kaki </a:t>
            </a:r>
            <a:r>
              <a:rPr lang="id-ID" sz="2400" dirty="0" smtClean="0"/>
              <a:t>kanan dan kiri.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Langkah </a:t>
            </a:r>
            <a:r>
              <a:rPr lang="id-ID" sz="2400" i="1" dirty="0"/>
              <a:t>knee up </a:t>
            </a:r>
            <a:r>
              <a:rPr lang="id-ID" sz="2400" dirty="0"/>
              <a:t>dilakukan </a:t>
            </a:r>
            <a:r>
              <a:rPr lang="id-ID" sz="2400" dirty="0" smtClean="0"/>
              <a:t>dengan gerakan </a:t>
            </a:r>
            <a:r>
              <a:rPr lang="id-ID" sz="2400" dirty="0"/>
              <a:t>mengangkat </a:t>
            </a:r>
            <a:r>
              <a:rPr lang="id-ID" sz="2400" dirty="0" smtClean="0"/>
              <a:t>lutut sampai </a:t>
            </a:r>
            <a:r>
              <a:rPr lang="id-ID" sz="2400" dirty="0"/>
              <a:t>sejajar perut. Lakukan </a:t>
            </a:r>
            <a:r>
              <a:rPr lang="id-ID" sz="2400" dirty="0" smtClean="0"/>
              <a:t>secara bergantian </a:t>
            </a:r>
            <a:r>
              <a:rPr lang="id-ID" sz="2400" dirty="0"/>
              <a:t>antara </a:t>
            </a:r>
            <a:r>
              <a:rPr lang="id-ID" sz="2400" dirty="0" smtClean="0"/>
              <a:t>kaki kanan </a:t>
            </a:r>
            <a:r>
              <a:rPr lang="id-ID" sz="2400" dirty="0"/>
              <a:t>dan kiri</a:t>
            </a:r>
            <a:r>
              <a:rPr lang="id-ID" sz="2400" dirty="0" smtClean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1809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203200" y="755352"/>
            <a:ext cx="1147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200" y="26733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Gerak Langkah Kaki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615" y="1715672"/>
            <a:ext cx="5817124" cy="38267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077248" y="5723781"/>
            <a:ext cx="5143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en-US" sz="2400" i="1" dirty="0" smtClean="0"/>
              <a:t>hill </a:t>
            </a:r>
            <a:r>
              <a:rPr lang="en-US" sz="2400" i="1" dirty="0"/>
              <a:t>touch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i="1" dirty="0" smtClean="0"/>
              <a:t>jumping</a:t>
            </a:r>
            <a:r>
              <a:rPr lang="id-ID" sz="2400" i="1" dirty="0" smtClean="0"/>
              <a:t> </a:t>
            </a:r>
            <a:r>
              <a:rPr lang="en-US" sz="2400" i="1" dirty="0" smtClean="0"/>
              <a:t>jack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486780"/>
            <a:ext cx="2777063" cy="43671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6299200" y="2203692"/>
            <a:ext cx="56733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</a:t>
            </a:r>
            <a:r>
              <a:rPr lang="sv-SE" sz="2400" dirty="0" smtClean="0"/>
              <a:t>ara </a:t>
            </a:r>
            <a:r>
              <a:rPr lang="id-ID" sz="2400" dirty="0" smtClean="0"/>
              <a:t>me</a:t>
            </a:r>
            <a:r>
              <a:rPr lang="nl-NL" sz="2400" dirty="0" smtClean="0"/>
              <a:t>langkah </a:t>
            </a:r>
            <a:r>
              <a:rPr lang="en-US" sz="2400" i="1" dirty="0"/>
              <a:t>hill touch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i="1" dirty="0"/>
              <a:t>jumping</a:t>
            </a:r>
            <a:r>
              <a:rPr lang="id-ID" sz="2400" i="1" dirty="0"/>
              <a:t> </a:t>
            </a:r>
            <a:r>
              <a:rPr lang="en-US" sz="2400" i="1" dirty="0" smtClean="0"/>
              <a:t>jack</a:t>
            </a:r>
            <a:r>
              <a:rPr lang="id-ID" sz="2400" dirty="0" smtClean="0"/>
              <a:t>:</a:t>
            </a:r>
            <a:endParaRPr lang="sv-S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Langkah </a:t>
            </a:r>
            <a:r>
              <a:rPr lang="id-ID" sz="2400" i="1" dirty="0"/>
              <a:t>hill touch </a:t>
            </a:r>
            <a:r>
              <a:rPr lang="id-ID" sz="2400" dirty="0"/>
              <a:t>dilakukan </a:t>
            </a:r>
            <a:r>
              <a:rPr lang="id-ID" sz="2400" dirty="0" smtClean="0"/>
              <a:t>dengan menempelkan </a:t>
            </a:r>
            <a:r>
              <a:rPr lang="id-ID" sz="2400" dirty="0"/>
              <a:t>tumit </a:t>
            </a:r>
            <a:r>
              <a:rPr lang="id-ID" sz="2400" dirty="0" smtClean="0"/>
              <a:t>ke lantai</a:t>
            </a:r>
            <a:r>
              <a:rPr lang="id-ID" sz="2400" dirty="0"/>
              <a:t>. Lakukan secara bergantian antara kaki kanan </a:t>
            </a:r>
            <a:r>
              <a:rPr lang="id-ID" sz="2400" dirty="0" smtClean="0"/>
              <a:t>dan kiri.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Langkah </a:t>
            </a:r>
            <a:r>
              <a:rPr lang="id-ID" sz="2400" i="1" dirty="0"/>
              <a:t>jumping jack </a:t>
            </a:r>
            <a:r>
              <a:rPr lang="id-ID" sz="2400" dirty="0"/>
              <a:t>dilakukan </a:t>
            </a:r>
            <a:r>
              <a:rPr lang="id-ID" sz="2400" dirty="0" smtClean="0"/>
              <a:t>dengan membuka kedua kaki </a:t>
            </a:r>
            <a:r>
              <a:rPr lang="id-ID" sz="2400" dirty="0"/>
              <a:t>selebar satu setengah bahu sambil </a:t>
            </a:r>
            <a:r>
              <a:rPr lang="id-ID" sz="2400" dirty="0" smtClean="0"/>
              <a:t>melompat, kemudian</a:t>
            </a:r>
            <a:r>
              <a:rPr lang="id-ID" sz="2400" dirty="0"/>
              <a:t> </a:t>
            </a:r>
            <a:r>
              <a:rPr lang="id-ID" sz="2400" dirty="0" smtClean="0"/>
              <a:t>menutupnya </a:t>
            </a:r>
            <a:r>
              <a:rPr lang="id-ID" sz="2400" dirty="0"/>
              <a:t>kembali sambil </a:t>
            </a:r>
            <a:r>
              <a:rPr lang="id-ID" sz="2400" dirty="0" smtClean="0"/>
              <a:t>melompat.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8066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98581" y="700674"/>
            <a:ext cx="1147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Keterampilan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B9DD07B-0A34-9A31-E98D-73741A3E3307}"/>
              </a:ext>
            </a:extLst>
          </p:cNvPr>
          <p:cNvSpPr txBox="1"/>
          <p:nvPr/>
        </p:nvSpPr>
        <p:spPr>
          <a:xfrm>
            <a:off x="203200" y="216528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Gerak Langkah Kaki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952636" y="5600718"/>
            <a:ext cx="5143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 smtClean="0"/>
              <a:t>toe</a:t>
            </a:r>
            <a:r>
              <a:rPr lang="en-US" sz="2400" i="1" dirty="0" smtClean="0"/>
              <a:t> </a:t>
            </a:r>
            <a:r>
              <a:rPr lang="en-US" sz="2400" i="1" dirty="0"/>
              <a:t>touch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i="1" dirty="0" smtClean="0"/>
              <a:t>ma</a:t>
            </a:r>
            <a:r>
              <a:rPr lang="id-ID" sz="2400" i="1" dirty="0" smtClean="0"/>
              <a:t>mboo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6804244" y="1845346"/>
            <a:ext cx="527854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</a:t>
            </a:r>
            <a:r>
              <a:rPr lang="sv-SE" sz="2400" dirty="0" smtClean="0"/>
              <a:t>ara </a:t>
            </a:r>
            <a:r>
              <a:rPr lang="id-ID" sz="2400" dirty="0" smtClean="0"/>
              <a:t>me</a:t>
            </a:r>
            <a:r>
              <a:rPr lang="nl-NL" sz="2400" dirty="0" smtClean="0"/>
              <a:t>langkah </a:t>
            </a:r>
            <a:r>
              <a:rPr lang="en-US" sz="2400" i="1" dirty="0" smtClean="0"/>
              <a:t>t</a:t>
            </a:r>
            <a:r>
              <a:rPr lang="id-ID" sz="2400" i="1" dirty="0" smtClean="0"/>
              <a:t>oe touch</a:t>
            </a:r>
            <a:r>
              <a:rPr lang="en-US" sz="2400" i="1" dirty="0" smtClean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i="1" dirty="0" smtClean="0"/>
              <a:t>ma</a:t>
            </a:r>
            <a:r>
              <a:rPr lang="id-ID" sz="2400" i="1" dirty="0" smtClean="0"/>
              <a:t>mboo</a:t>
            </a:r>
            <a:r>
              <a:rPr lang="id-ID" sz="2400" dirty="0" smtClean="0"/>
              <a:t>:</a:t>
            </a:r>
            <a:endParaRPr lang="sv-S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Langkah </a:t>
            </a:r>
            <a:r>
              <a:rPr lang="id-ID" sz="2400" i="1" dirty="0"/>
              <a:t>toe touch </a:t>
            </a:r>
            <a:r>
              <a:rPr lang="id-ID" sz="2400" dirty="0"/>
              <a:t>dilakukan </a:t>
            </a:r>
            <a:r>
              <a:rPr lang="id-ID" sz="2400" dirty="0" smtClean="0"/>
              <a:t>dengan menempelkan </a:t>
            </a:r>
            <a:r>
              <a:rPr lang="id-ID" sz="2400" dirty="0"/>
              <a:t>ujung </a:t>
            </a:r>
            <a:r>
              <a:rPr lang="id-ID" sz="2400" dirty="0" smtClean="0"/>
              <a:t>kaki ke lantai. Lakukan </a:t>
            </a:r>
            <a:r>
              <a:rPr lang="id-ID" sz="2400" dirty="0"/>
              <a:t>secara bergantian antara </a:t>
            </a:r>
            <a:r>
              <a:rPr lang="id-ID" sz="2400" dirty="0" smtClean="0"/>
              <a:t>kaki kanan </a:t>
            </a:r>
            <a:r>
              <a:rPr lang="id-ID" sz="2400" dirty="0"/>
              <a:t>dan </a:t>
            </a:r>
            <a:r>
              <a:rPr lang="id-ID" sz="2400" dirty="0" smtClean="0"/>
              <a:t>kiri.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Langkah </a:t>
            </a:r>
            <a:r>
              <a:rPr lang="id-ID" sz="2400" i="1" dirty="0"/>
              <a:t>mamboo </a:t>
            </a:r>
            <a:r>
              <a:rPr lang="id-ID" sz="2400" dirty="0"/>
              <a:t>dilakukan </a:t>
            </a:r>
            <a:r>
              <a:rPr lang="id-ID" sz="2400" dirty="0" smtClean="0"/>
              <a:t>dengan melangkahkan </a:t>
            </a:r>
            <a:r>
              <a:rPr lang="id-ID" sz="2400" dirty="0"/>
              <a:t>salah </a:t>
            </a:r>
            <a:r>
              <a:rPr lang="id-ID" sz="2400" dirty="0" smtClean="0"/>
              <a:t>satu kaki </a:t>
            </a:r>
            <a:r>
              <a:rPr lang="id-ID" sz="2400" dirty="0"/>
              <a:t>ke </a:t>
            </a:r>
            <a:r>
              <a:rPr lang="id-ID" sz="2400" dirty="0" smtClean="0"/>
              <a:t>depan dan </a:t>
            </a:r>
            <a:r>
              <a:rPr lang="id-ID" sz="2400" dirty="0"/>
              <a:t>ke belakang sesuai irama. Kaki yang </a:t>
            </a:r>
            <a:r>
              <a:rPr lang="id-ID" sz="2400" dirty="0" smtClean="0"/>
              <a:t>lain sebagai </a:t>
            </a:r>
            <a:r>
              <a:rPr lang="id-ID" sz="2400" dirty="0"/>
              <a:t>tumpuan. Lakukan </a:t>
            </a:r>
            <a:r>
              <a:rPr lang="id-ID" sz="2400" dirty="0" smtClean="0"/>
              <a:t>secara bergantian </a:t>
            </a:r>
            <a:r>
              <a:rPr lang="id-ID" sz="2400" dirty="0"/>
              <a:t>antara kaki </a:t>
            </a:r>
            <a:r>
              <a:rPr lang="id-ID" sz="2400" dirty="0" smtClean="0"/>
              <a:t>kanan dan kiri.</a:t>
            </a:r>
            <a:endParaRPr lang="id-ID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81" y="1440422"/>
            <a:ext cx="2835788" cy="4331364"/>
          </a:xfrm>
          <a:prstGeom prst="rect">
            <a:avLst/>
          </a:prstGeom>
        </p:spPr>
      </p:pic>
      <p:pic>
        <p:nvPicPr>
          <p:cNvPr id="3093" name="Picture 21" descr="D:\JOB ERLANGGA\PPT PJOK SMP VIII Kurikulum Merdeka\PJOK SMP VIII KM\Powerpoint\Bab 7\Gambar 7.3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66" y="1503816"/>
            <a:ext cx="5924282" cy="420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F692CD8-61C2-FB31-4733-5F9DF12681E9}"/>
              </a:ext>
            </a:extLst>
          </p:cNvPr>
          <p:cNvSpPr/>
          <p:nvPr/>
        </p:nvSpPr>
        <p:spPr>
          <a:xfrm>
            <a:off x="147064" y="260449"/>
            <a:ext cx="8571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2. Menganalisis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V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ri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a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si </a:t>
            </a:r>
            <a:r>
              <a:rPr lang="nb-NO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Gerak </a:t>
            </a:r>
            <a:r>
              <a:rPr lang="nb-NO" sz="2800" b="1" dirty="0">
                <a:solidFill>
                  <a:srgbClr val="7030A0"/>
                </a:solidFill>
                <a:cs typeface="Arial" panose="020B0604020202020204" pitchFamily="34" charset="0"/>
              </a:rPr>
              <a:t>Spesifik</a:t>
            </a:r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 Langkah 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Kaki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B79351-863C-77F8-F88B-92633B621196}"/>
              </a:ext>
            </a:extLst>
          </p:cNvPr>
          <p:cNvSpPr txBox="1"/>
          <p:nvPr/>
        </p:nvSpPr>
        <p:spPr>
          <a:xfrm>
            <a:off x="4262908" y="2181924"/>
            <a:ext cx="770156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400" dirty="0" smtClean="0"/>
              <a:t>Cara melangkah </a:t>
            </a:r>
            <a:r>
              <a:rPr lang="id-ID" sz="2400" i="1" dirty="0" smtClean="0"/>
              <a:t>toe touch</a:t>
            </a:r>
            <a:r>
              <a:rPr lang="id-ID" sz="2400" dirty="0" smtClean="0"/>
              <a:t>: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/>
              <a:t>Awali dengan berdiri tegak, kedua tangan </a:t>
            </a:r>
            <a:r>
              <a:rPr lang="id-ID" sz="2400" dirty="0" smtClean="0"/>
              <a:t>di pinggang.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1, kaki kanan menapak ke </a:t>
            </a:r>
            <a:r>
              <a:rPr lang="id-ID" sz="2400" dirty="0" smtClean="0"/>
              <a:t>depan dengan ujung kaki.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2, kaki kanan ditarik ke </a:t>
            </a:r>
            <a:r>
              <a:rPr lang="id-ID" sz="2400" dirty="0" smtClean="0"/>
              <a:t>belakang, kemudian</a:t>
            </a:r>
            <a:r>
              <a:rPr lang="id-ID" sz="2400" dirty="0"/>
              <a:t> </a:t>
            </a:r>
            <a:r>
              <a:rPr lang="id-ID" sz="2400" dirty="0" smtClean="0"/>
              <a:t>kaki </a:t>
            </a:r>
            <a:r>
              <a:rPr lang="id-ID" sz="2400" dirty="0"/>
              <a:t>kiri menapak ke depan dengan ujung </a:t>
            </a:r>
            <a:r>
              <a:rPr lang="id-ID" sz="2400" dirty="0" smtClean="0"/>
              <a:t>kaki.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3, 5, dan 7 gerakan seperti </a:t>
            </a:r>
            <a:r>
              <a:rPr lang="id-ID" sz="2400" dirty="0" smtClean="0"/>
              <a:t>hitungan 1.</a:t>
            </a: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Pada </a:t>
            </a:r>
            <a:r>
              <a:rPr lang="id-ID" sz="2400" dirty="0"/>
              <a:t>hitungan 4, 6, dan 8 gerakan seperti hitungan </a:t>
            </a:r>
            <a:r>
              <a:rPr lang="id-ID" sz="2400" dirty="0" smtClean="0"/>
              <a:t>2.</a:t>
            </a:r>
            <a:endParaRPr lang="id-ID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00D27BE-FF25-47AB-04C3-D8F19210AD41}"/>
              </a:ext>
            </a:extLst>
          </p:cNvPr>
          <p:cNvSpPr txBox="1"/>
          <p:nvPr/>
        </p:nvSpPr>
        <p:spPr>
          <a:xfrm>
            <a:off x="1217154" y="5640268"/>
            <a:ext cx="2536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/>
              <a:t>langkah </a:t>
            </a:r>
            <a:r>
              <a:rPr lang="id-ID" sz="2400" i="1" dirty="0" smtClean="0"/>
              <a:t>toe</a:t>
            </a:r>
            <a:r>
              <a:rPr lang="en-US" sz="2400" i="1" dirty="0" smtClean="0"/>
              <a:t> touch</a:t>
            </a:r>
            <a:endParaRPr lang="en-ID" sz="2400" i="1" dirty="0">
              <a:solidFill>
                <a:srgbClr val="7030A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80" y="730308"/>
            <a:ext cx="3365728" cy="514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1645</Words>
  <Application>Microsoft Office PowerPoint</Application>
  <PresentationFormat>Custom</PresentationFormat>
  <Paragraphs>152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Rifki Kurniawan</cp:lastModifiedBy>
  <cp:revision>59</cp:revision>
  <dcterms:created xsi:type="dcterms:W3CDTF">2022-05-10T01:11:12Z</dcterms:created>
  <dcterms:modified xsi:type="dcterms:W3CDTF">2023-01-25T09:11:19Z</dcterms:modified>
</cp:coreProperties>
</file>