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8"/>
  </p:notesMasterIdLst>
  <p:sldIdLst>
    <p:sldId id="258" r:id="rId3"/>
    <p:sldId id="283" r:id="rId4"/>
    <p:sldId id="313" r:id="rId5"/>
    <p:sldId id="314" r:id="rId6"/>
    <p:sldId id="315" r:id="rId7"/>
    <p:sldId id="316" r:id="rId8"/>
    <p:sldId id="317" r:id="rId9"/>
    <p:sldId id="318" r:id="rId10"/>
    <p:sldId id="319" r:id="rId11"/>
    <p:sldId id="320" r:id="rId12"/>
    <p:sldId id="321" r:id="rId13"/>
    <p:sldId id="322" r:id="rId14"/>
    <p:sldId id="323" r:id="rId15"/>
    <p:sldId id="324" r:id="rId16"/>
    <p:sldId id="325" r:id="rId17"/>
    <p:sldId id="326" r:id="rId18"/>
    <p:sldId id="327" r:id="rId19"/>
    <p:sldId id="328" r:id="rId20"/>
    <p:sldId id="329" r:id="rId21"/>
    <p:sldId id="330" r:id="rId22"/>
    <p:sldId id="344" r:id="rId23"/>
    <p:sldId id="331" r:id="rId24"/>
    <p:sldId id="332" r:id="rId25"/>
    <p:sldId id="333" r:id="rId26"/>
    <p:sldId id="334" r:id="rId27"/>
    <p:sldId id="335" r:id="rId28"/>
    <p:sldId id="336" r:id="rId29"/>
    <p:sldId id="337" r:id="rId30"/>
    <p:sldId id="345" r:id="rId31"/>
    <p:sldId id="338" r:id="rId32"/>
    <p:sldId id="339" r:id="rId33"/>
    <p:sldId id="340" r:id="rId34"/>
    <p:sldId id="341" r:id="rId35"/>
    <p:sldId id="342" r:id="rId36"/>
    <p:sldId id="343" r:id="rId3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5120"/>
    <a:srgbClr val="FCF5D3"/>
    <a:srgbClr val="254061"/>
    <a:srgbClr val="A58469"/>
    <a:srgbClr val="005C4A"/>
    <a:srgbClr val="EFCACA"/>
    <a:srgbClr val="579488"/>
    <a:srgbClr val="9DD526"/>
    <a:srgbClr val="FB3803"/>
    <a:srgbClr val="EF53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1" autoAdjust="0"/>
    <p:restoredTop sz="94590" autoAdjust="0"/>
  </p:normalViewPr>
  <p:slideViewPr>
    <p:cSldViewPr>
      <p:cViewPr varScale="1">
        <p:scale>
          <a:sx n="150" d="100"/>
          <a:sy n="150" d="100"/>
        </p:scale>
        <p:origin x="618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5/31/2023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Teks</a:t>
            </a:r>
            <a:r>
              <a:rPr lang="en-US" dirty="0"/>
              <a:t> </a:t>
            </a:r>
            <a:r>
              <a:rPr lang="en-US" dirty="0" err="1"/>
              <a:t>warna</a:t>
            </a:r>
            <a:r>
              <a:rPr lang="en-US" dirty="0"/>
              <a:t> “PAI” </a:t>
            </a:r>
            <a:r>
              <a:rPr lang="en-US" dirty="0" err="1"/>
              <a:t>diubah</a:t>
            </a:r>
            <a:r>
              <a:rPr lang="en-US" baseline="0" dirty="0"/>
              <a:t> </a:t>
            </a:r>
            <a:r>
              <a:rPr lang="en-US" baseline="0" dirty="0" err="1"/>
              <a:t>sesuai</a:t>
            </a:r>
            <a:r>
              <a:rPr lang="en-US" baseline="0" dirty="0"/>
              <a:t> cover </a:t>
            </a:r>
            <a:r>
              <a:rPr lang="en-US" baseline="0" dirty="0" err="1"/>
              <a:t>dan</a:t>
            </a:r>
            <a:r>
              <a:rPr lang="en-US" baseline="0" dirty="0"/>
              <a:t> </a:t>
            </a:r>
            <a:r>
              <a:rPr lang="en-US" baseline="0" dirty="0" err="1"/>
              <a:t>tingkat</a:t>
            </a:r>
            <a:r>
              <a:rPr lang="en-US" baseline="0" dirty="0"/>
              <a:t> </a:t>
            </a:r>
            <a:r>
              <a:rPr lang="en-US" baseline="0" dirty="0" err="1"/>
              <a:t>kelas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557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5/31/2023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5/31/2023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5/31/2023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31/05/2023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27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5/31/2023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5/31/2023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5/31/2023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5/31/2023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5/31/2023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0"/>
            <a:ext cx="9141714" cy="5143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310.png"/><Relationship Id="rId7" Type="http://schemas.openxmlformats.org/officeDocument/2006/relationships/image" Target="../media/image35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20.png"/><Relationship Id="rId5" Type="http://schemas.openxmlformats.org/officeDocument/2006/relationships/image" Target="../media/image250.png"/><Relationship Id="rId10" Type="http://schemas.openxmlformats.org/officeDocument/2006/relationships/image" Target="../media/image38.png"/><Relationship Id="rId4" Type="http://schemas.openxmlformats.org/officeDocument/2006/relationships/image" Target="../media/image240.png"/><Relationship Id="rId9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0.png"/><Relationship Id="rId7" Type="http://schemas.openxmlformats.org/officeDocument/2006/relationships/image" Target="../media/image4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3.png"/><Relationship Id="rId11" Type="http://schemas.openxmlformats.org/officeDocument/2006/relationships/image" Target="../media/image46.png"/><Relationship Id="rId5" Type="http://schemas.openxmlformats.org/officeDocument/2006/relationships/image" Target="../media/image410.png"/><Relationship Id="rId10" Type="http://schemas.openxmlformats.org/officeDocument/2006/relationships/image" Target="../media/image42.png"/><Relationship Id="rId9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62.png"/><Relationship Id="rId3" Type="http://schemas.openxmlformats.org/officeDocument/2006/relationships/image" Target="../media/image460.png"/><Relationship Id="rId7" Type="http://schemas.openxmlformats.org/officeDocument/2006/relationships/image" Target="../media/image53.png"/><Relationship Id="rId12" Type="http://schemas.openxmlformats.org/officeDocument/2006/relationships/image" Target="../media/image60.png"/><Relationship Id="rId17" Type="http://schemas.openxmlformats.org/officeDocument/2006/relationships/image" Target="../media/image51.png"/><Relationship Id="rId2" Type="http://schemas.openxmlformats.org/officeDocument/2006/relationships/image" Target="../media/image24.png"/><Relationship Id="rId16" Type="http://schemas.openxmlformats.org/officeDocument/2006/relationships/image" Target="../media/image5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48.png"/><Relationship Id="rId15" Type="http://schemas.openxmlformats.org/officeDocument/2006/relationships/image" Target="../media/image49.png"/><Relationship Id="rId10" Type="http://schemas.openxmlformats.org/officeDocument/2006/relationships/image" Target="../media/image56.png"/><Relationship Id="rId4" Type="http://schemas.openxmlformats.org/officeDocument/2006/relationships/image" Target="../media/image47.png"/><Relationship Id="rId9" Type="http://schemas.openxmlformats.org/officeDocument/2006/relationships/image" Target="../media/image55.png"/><Relationship Id="rId14" Type="http://schemas.openxmlformats.org/officeDocument/2006/relationships/image" Target="../media/image6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openxmlformats.org/officeDocument/2006/relationships/image" Target="../media/image63.png"/><Relationship Id="rId3" Type="http://schemas.openxmlformats.org/officeDocument/2006/relationships/image" Target="../media/image47.png"/><Relationship Id="rId7" Type="http://schemas.openxmlformats.org/officeDocument/2006/relationships/image" Target="../media/image54.png"/><Relationship Id="rId12" Type="http://schemas.openxmlformats.org/officeDocument/2006/relationships/image" Target="../media/image62.png"/><Relationship Id="rId2" Type="http://schemas.openxmlformats.org/officeDocument/2006/relationships/image" Target="../media/image46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3.png"/><Relationship Id="rId11" Type="http://schemas.openxmlformats.org/officeDocument/2006/relationships/image" Target="../media/image60.png"/><Relationship Id="rId5" Type="http://schemas.openxmlformats.org/officeDocument/2006/relationships/image" Target="../media/image52.png"/><Relationship Id="rId15" Type="http://schemas.openxmlformats.org/officeDocument/2006/relationships/image" Target="../media/image59.png"/><Relationship Id="rId10" Type="http://schemas.openxmlformats.org/officeDocument/2006/relationships/image" Target="../media/image57.png"/><Relationship Id="rId4" Type="http://schemas.openxmlformats.org/officeDocument/2006/relationships/image" Target="../media/image48.png"/><Relationship Id="rId9" Type="http://schemas.openxmlformats.org/officeDocument/2006/relationships/image" Target="../media/image67.png"/><Relationship Id="rId14" Type="http://schemas.openxmlformats.org/officeDocument/2006/relationships/image" Target="../media/image5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7" Type="http://schemas.openxmlformats.org/officeDocument/2006/relationships/image" Target="../media/image7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5.png"/><Relationship Id="rId7" Type="http://schemas.openxmlformats.org/officeDocument/2006/relationships/image" Target="../media/image7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7.png"/><Relationship Id="rId11" Type="http://schemas.openxmlformats.org/officeDocument/2006/relationships/image" Target="../media/image80.png"/><Relationship Id="rId5" Type="http://schemas.openxmlformats.org/officeDocument/2006/relationships/image" Target="../media/image76.png"/><Relationship Id="rId10" Type="http://schemas.openxmlformats.org/officeDocument/2006/relationships/image" Target="../media/image63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79.png"/><Relationship Id="rId3" Type="http://schemas.openxmlformats.org/officeDocument/2006/relationships/image" Target="../media/image460.png"/><Relationship Id="rId7" Type="http://schemas.openxmlformats.org/officeDocument/2006/relationships/image" Target="../media/image53.png"/><Relationship Id="rId12" Type="http://schemas.openxmlformats.org/officeDocument/2006/relationships/image" Target="../media/image60.png"/><Relationship Id="rId2" Type="http://schemas.openxmlformats.org/officeDocument/2006/relationships/image" Target="../media/image36.png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50.png"/><Relationship Id="rId11" Type="http://schemas.openxmlformats.org/officeDocument/2006/relationships/image" Target="../media/image660.png"/><Relationship Id="rId5" Type="http://schemas.openxmlformats.org/officeDocument/2006/relationships/image" Target="../media/image48.png"/><Relationship Id="rId15" Type="http://schemas.openxmlformats.org/officeDocument/2006/relationships/image" Target="../media/image26.emf"/><Relationship Id="rId10" Type="http://schemas.openxmlformats.org/officeDocument/2006/relationships/image" Target="../media/image67.png"/><Relationship Id="rId4" Type="http://schemas.openxmlformats.org/officeDocument/2006/relationships/image" Target="../media/image47.png"/><Relationship Id="rId9" Type="http://schemas.openxmlformats.org/officeDocument/2006/relationships/image" Target="../media/image64.png"/><Relationship Id="rId14" Type="http://schemas.openxmlformats.org/officeDocument/2006/relationships/image" Target="../media/image6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0.png"/><Relationship Id="rId13" Type="http://schemas.openxmlformats.org/officeDocument/2006/relationships/image" Target="../media/image86.png"/><Relationship Id="rId3" Type="http://schemas.openxmlformats.org/officeDocument/2006/relationships/image" Target="../media/image520.png"/><Relationship Id="rId7" Type="http://schemas.openxmlformats.org/officeDocument/2006/relationships/image" Target="../media/image82.png"/><Relationship Id="rId12" Type="http://schemas.openxmlformats.org/officeDocument/2006/relationships/image" Target="../media/image85.png"/><Relationship Id="rId17" Type="http://schemas.openxmlformats.org/officeDocument/2006/relationships/image" Target="../media/image69.png"/><Relationship Id="rId16" Type="http://schemas.openxmlformats.org/officeDocument/2006/relationships/image" Target="../media/image86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0.png"/><Relationship Id="rId11" Type="http://schemas.openxmlformats.org/officeDocument/2006/relationships/image" Target="../media/image84.png"/><Relationship Id="rId5" Type="http://schemas.openxmlformats.org/officeDocument/2006/relationships/image" Target="../media/image250.png"/><Relationship Id="rId15" Type="http://schemas.openxmlformats.org/officeDocument/2006/relationships/image" Target="../media/image850.png"/><Relationship Id="rId10" Type="http://schemas.openxmlformats.org/officeDocument/2006/relationships/image" Target="../media/image83.png"/><Relationship Id="rId4" Type="http://schemas.openxmlformats.org/officeDocument/2006/relationships/image" Target="../media/image240.png"/><Relationship Id="rId9" Type="http://schemas.openxmlformats.org/officeDocument/2006/relationships/image" Target="../media/image81.png"/><Relationship Id="rId14" Type="http://schemas.openxmlformats.org/officeDocument/2006/relationships/image" Target="../media/image8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5.png"/><Relationship Id="rId5" Type="http://schemas.openxmlformats.org/officeDocument/2006/relationships/image" Target="../media/image88.png"/><Relationship Id="rId4" Type="http://schemas.openxmlformats.org/officeDocument/2006/relationships/image" Target="../media/image6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9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3.png"/><Relationship Id="rId5" Type="http://schemas.openxmlformats.org/officeDocument/2006/relationships/image" Target="../media/image89.png"/><Relationship Id="rId4" Type="http://schemas.openxmlformats.org/officeDocument/2006/relationships/image" Target="../media/image9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103.png"/><Relationship Id="rId7" Type="http://schemas.openxmlformats.org/officeDocument/2006/relationships/image" Target="../media/image10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99.png"/><Relationship Id="rId9" Type="http://schemas.openxmlformats.org/officeDocument/2006/relationships/image" Target="../media/image10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3.png"/><Relationship Id="rId4" Type="http://schemas.openxmlformats.org/officeDocument/2006/relationships/image" Target="../media/image10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tm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tmp"/><Relationship Id="rId5" Type="http://schemas.openxmlformats.org/officeDocument/2006/relationships/image" Target="../media/image16.png"/><Relationship Id="rId4" Type="http://schemas.openxmlformats.org/officeDocument/2006/relationships/image" Target="../media/image14.tm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tmp"/><Relationship Id="rId3" Type="http://schemas.openxmlformats.org/officeDocument/2006/relationships/image" Target="../media/image20.png"/><Relationship Id="rId7" Type="http://schemas.microsoft.com/office/2007/relationships/hdphoto" Target="../media/hdphoto2.wdp"/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png"/><Relationship Id="rId5" Type="http://schemas.microsoft.com/office/2007/relationships/hdphoto" Target="../media/hdphoto1.wdp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8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1.pn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20.png"/><Relationship Id="rId18" Type="http://schemas.openxmlformats.org/officeDocument/2006/relationships/image" Target="../media/image270.png"/><Relationship Id="rId3" Type="http://schemas.openxmlformats.org/officeDocument/2006/relationships/image" Target="../media/image25.png"/><Relationship Id="rId12" Type="http://schemas.openxmlformats.org/officeDocument/2006/relationships/image" Target="../media/image61.png"/><Relationship Id="rId17" Type="http://schemas.openxmlformats.org/officeDocument/2006/relationships/image" Target="../media/image260.png"/><Relationship Id="rId2" Type="http://schemas.openxmlformats.org/officeDocument/2006/relationships/image" Target="../media/image24.png"/><Relationship Id="rId16" Type="http://schemas.openxmlformats.org/officeDocument/2006/relationships/image" Target="../media/image250.png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png"/><Relationship Id="rId15" Type="http://schemas.openxmlformats.org/officeDocument/2006/relationships/image" Target="../media/image240.png"/><Relationship Id="rId19" Type="http://schemas.openxmlformats.org/officeDocument/2006/relationships/image" Target="../media/image280.png"/><Relationship Id="rId4" Type="http://schemas.openxmlformats.org/officeDocument/2006/relationships/image" Target="../media/image31.png"/><Relationship Id="rId14" Type="http://schemas.openxmlformats.org/officeDocument/2006/relationships/image" Target="../media/image2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" y="0"/>
            <a:ext cx="9132965" cy="5143500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3810025" y="2876550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520978" y="1194343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27159" y="2977351"/>
            <a:ext cx="2461508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SMP/MTs KELAS VII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251549" y="895351"/>
            <a:ext cx="2269429" cy="2971800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3657600" y="1876747"/>
            <a:ext cx="449577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>
                <a:solidFill>
                  <a:srgbClr val="F05120"/>
                </a:solidFill>
                <a:cs typeface="Arial" pitchFamily="34" charset="0"/>
              </a:rPr>
              <a:t>MATEMATIKA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760" y="976271"/>
            <a:ext cx="2017261" cy="289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nip Single Corner Rectangle 37">
            <a:extLst>
              <a:ext uri="{FF2B5EF4-FFF2-40B4-BE49-F238E27FC236}">
                <a16:creationId xmlns:a16="http://schemas.microsoft.com/office/drawing/2014/main" id="{C706C0E9-CD8A-9497-93EC-D18C358AC5A9}"/>
              </a:ext>
            </a:extLst>
          </p:cNvPr>
          <p:cNvSpPr/>
          <p:nvPr/>
        </p:nvSpPr>
        <p:spPr>
          <a:xfrm>
            <a:off x="304800" y="133350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78705" y="482083"/>
            <a:ext cx="3293196" cy="1446309"/>
            <a:chOff x="478705" y="482083"/>
            <a:chExt cx="3293196" cy="1446309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380E2A22-AFBA-4F1C-3A23-BB93DA97DE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8675" y="1733550"/>
              <a:ext cx="2676525" cy="9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D4EF796-9F7D-D4A8-9E1F-46B1EA147C23}"/>
                </a:ext>
              </a:extLst>
            </p:cNvPr>
            <p:cNvCxnSpPr/>
            <p:nvPr/>
          </p:nvCxnSpPr>
          <p:spPr>
            <a:xfrm flipV="1">
              <a:off x="1676400" y="666750"/>
              <a:ext cx="1447800" cy="1066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Block Arc 6">
              <a:extLst>
                <a:ext uri="{FF2B5EF4-FFF2-40B4-BE49-F238E27FC236}">
                  <a16:creationId xmlns:a16="http://schemas.microsoft.com/office/drawing/2014/main" id="{66B11843-DA49-9D65-D3C9-989A885D29F4}"/>
                </a:ext>
              </a:extLst>
            </p:cNvPr>
            <p:cNvSpPr/>
            <p:nvPr/>
          </p:nvSpPr>
          <p:spPr>
            <a:xfrm rot="11728850">
              <a:off x="1851193" y="1412438"/>
              <a:ext cx="489122" cy="515954"/>
            </a:xfrm>
            <a:prstGeom prst="blockArc">
              <a:avLst>
                <a:gd name="adj1" fmla="val 4630992"/>
                <a:gd name="adj2" fmla="val 10769427"/>
                <a:gd name="adj3" fmla="val 657"/>
              </a:avLst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90EDA645-39C1-156F-03B9-204B8CFE411C}"/>
                    </a:ext>
                  </a:extLst>
                </p:cNvPr>
                <p:cNvSpPr txBox="1"/>
                <p:nvPr/>
              </p:nvSpPr>
              <p:spPr>
                <a:xfrm>
                  <a:off x="2019300" y="1508206"/>
                  <a:ext cx="262892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45</m:t>
                        </m:r>
                        <m:r>
                          <a:rPr lang="en-ID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90EDA645-39C1-156F-03B9-204B8CFE41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19300" y="1508206"/>
                  <a:ext cx="262892" cy="184666"/>
                </a:xfrm>
                <a:prstGeom prst="rect">
                  <a:avLst/>
                </a:prstGeom>
                <a:blipFill>
                  <a:blip r:embed="rId2"/>
                  <a:stretch>
                    <a:fillRect l="-13953" r="-13953" b="-64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99706B32-DA65-E351-DD8C-390E6678D843}"/>
                    </a:ext>
                  </a:extLst>
                </p:cNvPr>
                <p:cNvSpPr txBox="1"/>
                <p:nvPr/>
              </p:nvSpPr>
              <p:spPr>
                <a:xfrm>
                  <a:off x="2837596" y="482083"/>
                  <a:ext cx="685800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99706B32-DA65-E351-DD8C-390E6678D8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37596" y="482083"/>
                  <a:ext cx="685800" cy="184666"/>
                </a:xfrm>
                <a:prstGeom prst="rect">
                  <a:avLst/>
                </a:prstGeom>
                <a:blipFill>
                  <a:blip r:embed="rId3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C19A0A13-4470-6007-410D-609CDBCF5DAE}"/>
                    </a:ext>
                  </a:extLst>
                </p:cNvPr>
                <p:cNvSpPr txBox="1"/>
                <p:nvPr/>
              </p:nvSpPr>
              <p:spPr>
                <a:xfrm>
                  <a:off x="3496972" y="1634679"/>
                  <a:ext cx="274929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C19A0A13-4470-6007-410D-609CDBCF5DA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96972" y="1634679"/>
                  <a:ext cx="274929" cy="184666"/>
                </a:xfrm>
                <a:prstGeom prst="rect">
                  <a:avLst/>
                </a:prstGeom>
                <a:blipFill>
                  <a:blip r:embed="rId4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D528EA65-94E3-7460-0F6D-F59E37878182}"/>
                    </a:ext>
                  </a:extLst>
                </p:cNvPr>
                <p:cNvSpPr txBox="1"/>
                <p:nvPr/>
              </p:nvSpPr>
              <p:spPr>
                <a:xfrm flipH="1">
                  <a:off x="1388733" y="1742598"/>
                  <a:ext cx="457200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D528EA65-94E3-7460-0F6D-F59E378781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388733" y="1742598"/>
                  <a:ext cx="457200" cy="184666"/>
                </a:xfrm>
                <a:prstGeom prst="rect">
                  <a:avLst/>
                </a:prstGeom>
                <a:blipFill>
                  <a:blip r:embed="rId5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54FEB041-70A8-2521-670F-94974EF52BFA}"/>
                    </a:ext>
                  </a:extLst>
                </p:cNvPr>
                <p:cNvSpPr txBox="1"/>
                <p:nvPr/>
              </p:nvSpPr>
              <p:spPr>
                <a:xfrm>
                  <a:off x="478705" y="1742858"/>
                  <a:ext cx="685800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54FEB041-70A8-2521-670F-94974EF52BF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8705" y="1742858"/>
                  <a:ext cx="685800" cy="184666"/>
                </a:xfrm>
                <a:prstGeom prst="rect">
                  <a:avLst/>
                </a:prstGeom>
                <a:blipFill>
                  <a:blip r:embed="rId6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83187F9-EEE5-CD9E-525E-D38E035354D4}"/>
                  </a:ext>
                </a:extLst>
              </p:cNvPr>
              <p:cNvSpPr txBox="1"/>
              <p:nvPr/>
            </p:nvSpPr>
            <p:spPr>
              <a:xfrm>
                <a:off x="304800" y="2011108"/>
                <a:ext cx="53340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 </a:t>
                </a:r>
                <a14:m>
                  <m:oMath xmlns:m="http://schemas.openxmlformats.org/officeDocument/2006/math"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𝐴𝐵𝐶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=45°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Jika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garis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lurus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hitung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𝐶𝐵𝐷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83187F9-EEE5-CD9E-525E-D38E035354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2011108"/>
                <a:ext cx="5334000" cy="830997"/>
              </a:xfrm>
              <a:prstGeom prst="rect">
                <a:avLst/>
              </a:prstGeom>
              <a:blipFill>
                <a:blip r:embed="rId7"/>
                <a:stretch>
                  <a:fillRect l="-571" t="-2206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69590" y="-996732"/>
            <a:ext cx="4961078" cy="71852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" y="4668012"/>
            <a:ext cx="9144000" cy="4754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838200" y="3000844"/>
                <a:ext cx="4572000" cy="92333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/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Karena AD garis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lurus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𝐴𝐵𝐷</m:t>
                    </m:r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=180°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Oleh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karena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itu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𝐶𝐵𝐷</m:t>
                    </m:r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=180°−45°=135°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000844"/>
                <a:ext cx="4572000" cy="923330"/>
              </a:xfrm>
              <a:prstGeom prst="rect">
                <a:avLst/>
              </a:prstGeom>
              <a:blipFill>
                <a:blip r:embed="rId10"/>
                <a:stretch>
                  <a:fillRect t="-3289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90850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F6457FA-B689-F4C9-6840-13B5EF2424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3350"/>
            <a:ext cx="4419599" cy="61149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C17E6A9-2AF6-F463-68E1-91785EB364EE}"/>
              </a:ext>
            </a:extLst>
          </p:cNvPr>
          <p:cNvSpPr txBox="1"/>
          <p:nvPr/>
        </p:nvSpPr>
        <p:spPr>
          <a:xfrm>
            <a:off x="289560" y="187025"/>
            <a:ext cx="428243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Sudut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sebagai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Ukuran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Perputaran</a:t>
            </a:r>
            <a:endParaRPr lang="en-US" sz="2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990600" y="2501391"/>
            <a:ext cx="1447800" cy="611491"/>
            <a:chOff x="152400" y="2341258"/>
            <a:chExt cx="1447800" cy="61149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6DBBC65-E1F8-EB49-8B25-D23D0ED53E32}"/>
                </a:ext>
              </a:extLst>
            </p:cNvPr>
            <p:cNvCxnSpPr/>
            <p:nvPr/>
          </p:nvCxnSpPr>
          <p:spPr>
            <a:xfrm>
              <a:off x="152400" y="2649836"/>
              <a:ext cx="1447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132EE55-4F6D-AEC2-50EB-12B5B600FA63}"/>
                </a:ext>
              </a:extLst>
            </p:cNvPr>
            <p:cNvSpPr/>
            <p:nvPr/>
          </p:nvSpPr>
          <p:spPr>
            <a:xfrm>
              <a:off x="380999" y="2341258"/>
              <a:ext cx="762000" cy="611491"/>
            </a:xfrm>
            <a:prstGeom prst="ellipse">
              <a:avLst/>
            </a:prstGeom>
            <a:noFill/>
            <a:ln w="3175" cap="sq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3D1FFE4-98B2-C2B5-6B4F-FCD80438F3B0}"/>
                  </a:ext>
                </a:extLst>
              </p:cNvPr>
              <p:cNvSpPr txBox="1"/>
              <p:nvPr/>
            </p:nvSpPr>
            <p:spPr>
              <a:xfrm>
                <a:off x="838200" y="3082906"/>
                <a:ext cx="192023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putaran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b="0" i="0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360°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3D1FFE4-98B2-C2B5-6B4F-FCD80438F3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082906"/>
                <a:ext cx="1920239" cy="338554"/>
              </a:xfrm>
              <a:prstGeom prst="rect">
                <a:avLst/>
              </a:prstGeom>
              <a:blipFill>
                <a:blip r:embed="rId3"/>
                <a:stretch>
                  <a:fillRect l="-1911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3047999" y="2165379"/>
            <a:ext cx="1828801" cy="795104"/>
            <a:chOff x="2209799" y="2005246"/>
            <a:chExt cx="1828801" cy="795104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E357061-495D-2F34-A91F-D31BD615E0D6}"/>
                </a:ext>
              </a:extLst>
            </p:cNvPr>
            <p:cNvCxnSpPr/>
            <p:nvPr/>
          </p:nvCxnSpPr>
          <p:spPr>
            <a:xfrm>
              <a:off x="2209799" y="2647003"/>
              <a:ext cx="182880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Arrow: Curved Right 13">
              <a:extLst>
                <a:ext uri="{FF2B5EF4-FFF2-40B4-BE49-F238E27FC236}">
                  <a16:creationId xmlns:a16="http://schemas.microsoft.com/office/drawing/2014/main" id="{BA784C4F-B3AE-9B27-23A3-9207ED0E8803}"/>
                </a:ext>
              </a:extLst>
            </p:cNvPr>
            <p:cNvSpPr/>
            <p:nvPr/>
          </p:nvSpPr>
          <p:spPr>
            <a:xfrm rot="5400000">
              <a:off x="2983633" y="2177024"/>
              <a:ext cx="305745" cy="634214"/>
            </a:xfrm>
            <a:prstGeom prst="curvedRightArrow">
              <a:avLst>
                <a:gd name="adj1" fmla="val 0"/>
                <a:gd name="adj2" fmla="val 20826"/>
                <a:gd name="adj3" fmla="val 13806"/>
              </a:avLst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66552071-D871-E800-F947-E9E555E13D55}"/>
                    </a:ext>
                  </a:extLst>
                </p:cNvPr>
                <p:cNvSpPr txBox="1"/>
                <p:nvPr/>
              </p:nvSpPr>
              <p:spPr>
                <a:xfrm>
                  <a:off x="2971800" y="2523351"/>
                  <a:ext cx="325272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</m:t>
                        </m:r>
                      </m:oMath>
                    </m:oMathPara>
                  </a14:m>
                  <a:endParaRPr lang="en-ID" dirty="0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66552071-D871-E800-F947-E9E555E13D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71800" y="2523351"/>
                  <a:ext cx="325272" cy="276999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4EB55495-9304-92E5-5DEB-E5B25ECE0B70}"/>
                    </a:ext>
                  </a:extLst>
                </p:cNvPr>
                <p:cNvSpPr txBox="1"/>
                <p:nvPr/>
              </p:nvSpPr>
              <p:spPr>
                <a:xfrm>
                  <a:off x="2794780" y="2005246"/>
                  <a:ext cx="658835" cy="30418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f>
                        <m:fPr>
                          <m:ctrlPr>
                            <a:rPr lang="en-ID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ID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a14:m>
                  <a:r>
                    <a:rPr lang="en-ID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putaran</a:t>
                  </a: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4EB55495-9304-92E5-5DEB-E5B25ECE0B7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94780" y="2005246"/>
                  <a:ext cx="658835" cy="304186"/>
                </a:xfrm>
                <a:prstGeom prst="rect">
                  <a:avLst/>
                </a:prstGeom>
                <a:blipFill>
                  <a:blip r:embed="rId6"/>
                  <a:stretch>
                    <a:fillRect l="-6422" t="-4000" r="-10092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1539FD6-D9C1-69D9-9E09-21CF9D740EED}"/>
                  </a:ext>
                </a:extLst>
              </p:cNvPr>
              <p:cNvSpPr txBox="1"/>
              <p:nvPr/>
            </p:nvSpPr>
            <p:spPr>
              <a:xfrm>
                <a:off x="3047999" y="3124440"/>
                <a:ext cx="1591781" cy="4610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ID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360°=  180°</m:t>
                      </m:r>
                    </m:oMath>
                  </m:oMathPara>
                </a14:m>
                <a:endParaRPr lang="en-ID" sz="16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1539FD6-D9C1-69D9-9E09-21CF9D740E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7999" y="3124440"/>
                <a:ext cx="1591781" cy="46102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5790996" y="1960217"/>
            <a:ext cx="1524204" cy="1076466"/>
            <a:chOff x="4952796" y="1800084"/>
            <a:chExt cx="1524204" cy="1076466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E8131F3-C911-CA96-A3C7-3DD38B970F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53000" y="1800084"/>
              <a:ext cx="0" cy="107646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5C9EC884-D916-AB76-8AF7-629A8DF89DB4}"/>
                </a:ext>
              </a:extLst>
            </p:cNvPr>
            <p:cNvCxnSpPr>
              <a:cxnSpLocks/>
            </p:cNvCxnSpPr>
            <p:nvPr/>
          </p:nvCxnSpPr>
          <p:spPr>
            <a:xfrm>
              <a:off x="4953000" y="2876550"/>
              <a:ext cx="1524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Arrow: Curved Right 24">
              <a:extLst>
                <a:ext uri="{FF2B5EF4-FFF2-40B4-BE49-F238E27FC236}">
                  <a16:creationId xmlns:a16="http://schemas.microsoft.com/office/drawing/2014/main" id="{59AB0A07-785D-4AC9-A9C8-44207926BE25}"/>
                </a:ext>
              </a:extLst>
            </p:cNvPr>
            <p:cNvSpPr/>
            <p:nvPr/>
          </p:nvSpPr>
          <p:spPr>
            <a:xfrm rot="7570857">
              <a:off x="5098096" y="2373118"/>
              <a:ext cx="228629" cy="519229"/>
            </a:xfrm>
            <a:prstGeom prst="curvedRightArrow">
              <a:avLst>
                <a:gd name="adj1" fmla="val 0"/>
                <a:gd name="adj2" fmla="val 20826"/>
                <a:gd name="adj3" fmla="val 13806"/>
              </a:avLst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079DD2D2-5EB2-3077-A484-E9FF475D2EF0}"/>
                    </a:ext>
                  </a:extLst>
                </p:cNvPr>
                <p:cNvSpPr txBox="1"/>
                <p:nvPr/>
              </p:nvSpPr>
              <p:spPr>
                <a:xfrm>
                  <a:off x="4999798" y="2618733"/>
                  <a:ext cx="306173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90</m:t>
                        </m:r>
                        <m:r>
                          <a:rPr lang="en-ID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079DD2D2-5EB2-3077-A484-E9FF475D2EF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99798" y="2618733"/>
                  <a:ext cx="306173" cy="215444"/>
                </a:xfrm>
                <a:prstGeom prst="rect">
                  <a:avLst/>
                </a:prstGeom>
                <a:blipFill>
                  <a:blip r:embed="rId8"/>
                  <a:stretch>
                    <a:fillRect l="-14000" r="-12000" b="-57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E5A3F387-4F2D-FC52-A332-6B2A332250C0}"/>
                    </a:ext>
                  </a:extLst>
                </p:cNvPr>
                <p:cNvSpPr txBox="1"/>
                <p:nvPr/>
              </p:nvSpPr>
              <p:spPr>
                <a:xfrm>
                  <a:off x="5583273" y="2146223"/>
                  <a:ext cx="658835" cy="30418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f>
                        <m:fPr>
                          <m:ctrlPr>
                            <a:rPr lang="en-ID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ID" sz="1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a14:m>
                  <a:r>
                    <a:rPr lang="en-ID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putaran</a:t>
                  </a: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E5A3F387-4F2D-FC52-A332-6B2A332250C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83273" y="2146223"/>
                  <a:ext cx="658835" cy="304186"/>
                </a:xfrm>
                <a:prstGeom prst="rect">
                  <a:avLst/>
                </a:prstGeom>
                <a:blipFill>
                  <a:blip r:embed="rId9"/>
                  <a:stretch>
                    <a:fillRect l="-6481" t="-4000" r="-11111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070626E-9250-34CD-3B4C-CBA5125BE32A}"/>
                  </a:ext>
                </a:extLst>
              </p:cNvPr>
              <p:cNvSpPr txBox="1"/>
              <p:nvPr/>
            </p:nvSpPr>
            <p:spPr>
              <a:xfrm>
                <a:off x="5791200" y="3177526"/>
                <a:ext cx="1388201" cy="4610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ID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360°=90°</m:t>
                      </m:r>
                    </m:oMath>
                  </m:oMathPara>
                </a14:m>
                <a:endParaRPr lang="en-ID" sz="16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070626E-9250-34CD-3B4C-CBA5125BE3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200" y="3177526"/>
                <a:ext cx="1388201" cy="46102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: Rounded Corners 8">
                <a:extLst>
                  <a:ext uri="{FF2B5EF4-FFF2-40B4-BE49-F238E27FC236}">
                    <a16:creationId xmlns:a16="http://schemas.microsoft.com/office/drawing/2014/main" id="{A4AC9B98-1355-498C-A082-04391403BD33}"/>
                  </a:ext>
                </a:extLst>
              </p:cNvPr>
              <p:cNvSpPr/>
              <p:nvPr/>
            </p:nvSpPr>
            <p:spPr>
              <a:xfrm>
                <a:off x="1177027" y="1012410"/>
                <a:ext cx="5108446" cy="639098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putaran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penuh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terhadap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sebuah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360°</m:t>
                    </m:r>
                  </m:oMath>
                </a14:m>
                <a:r>
                  <a:rPr lang="en-ID" sz="160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Rectangle: Rounded Corners 8">
                <a:extLst>
                  <a:ext uri="{FF2B5EF4-FFF2-40B4-BE49-F238E27FC236}">
                    <a16:creationId xmlns:a16="http://schemas.microsoft.com/office/drawing/2014/main" id="{A4AC9B98-1355-498C-A082-04391403BD3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7027" y="1012410"/>
                <a:ext cx="5108446" cy="639098"/>
              </a:xfrm>
              <a:prstGeom prst="round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0460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8" grpId="0"/>
      <p:bldP spid="28" grpId="0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5E8940A-841F-483D-44D4-9C5C3A2E80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" y="44938"/>
            <a:ext cx="4424604" cy="91250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1142487-ADA7-020F-5B03-9A7C652AB923}"/>
              </a:ext>
            </a:extLst>
          </p:cNvPr>
          <p:cNvSpPr txBox="1"/>
          <p:nvPr/>
        </p:nvSpPr>
        <p:spPr>
          <a:xfrm>
            <a:off x="457200" y="285750"/>
            <a:ext cx="3657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6.3 Nama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Posisi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Dua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Sudut</a:t>
            </a:r>
            <a:endParaRPr lang="en-US" sz="2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28600" y="1352550"/>
            <a:ext cx="2873728" cy="2209800"/>
            <a:chOff x="228600" y="1352550"/>
            <a:chExt cx="2873728" cy="2209800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8ED8AB96-3BC6-5DE5-C159-EB47B0F424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5800" y="1352550"/>
              <a:ext cx="1143000" cy="2209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A0DF0866-8307-68B9-57DE-BE15D9B22242}"/>
                </a:ext>
              </a:extLst>
            </p:cNvPr>
            <p:cNvCxnSpPr/>
            <p:nvPr/>
          </p:nvCxnSpPr>
          <p:spPr>
            <a:xfrm>
              <a:off x="304800" y="1962150"/>
              <a:ext cx="25908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01A7D63B-8319-788C-E0E0-E6C2F630139E}"/>
                </a:ext>
              </a:extLst>
            </p:cNvPr>
            <p:cNvCxnSpPr/>
            <p:nvPr/>
          </p:nvCxnSpPr>
          <p:spPr>
            <a:xfrm>
              <a:off x="228600" y="3028950"/>
              <a:ext cx="25146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6D70A30E-B80E-45BF-DFF0-96A90C456970}"/>
                    </a:ext>
                  </a:extLst>
                </p:cNvPr>
                <p:cNvSpPr txBox="1"/>
                <p:nvPr/>
              </p:nvSpPr>
              <p:spPr>
                <a:xfrm>
                  <a:off x="1409700" y="1929884"/>
                  <a:ext cx="3810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6D70A30E-B80E-45BF-DFF0-96A90C45697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09700" y="1929884"/>
                  <a:ext cx="381000" cy="276999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C1D9A402-BFB5-9076-6406-00FD9F970967}"/>
                    </a:ext>
                  </a:extLst>
                </p:cNvPr>
                <p:cNvSpPr txBox="1"/>
                <p:nvPr/>
              </p:nvSpPr>
              <p:spPr>
                <a:xfrm>
                  <a:off x="1238200" y="1761351"/>
                  <a:ext cx="342999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C1D9A402-BFB5-9076-6406-00FD9F97096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38200" y="1761351"/>
                  <a:ext cx="342999" cy="184666"/>
                </a:xfrm>
                <a:prstGeom prst="rect">
                  <a:avLst/>
                </a:prstGeom>
                <a:blipFill>
                  <a:blip r:embed="rId4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B4B86EBF-7336-25DB-C14D-92E9F5F84702}"/>
                    </a:ext>
                  </a:extLst>
                </p:cNvPr>
                <p:cNvSpPr txBox="1"/>
                <p:nvPr/>
              </p:nvSpPr>
              <p:spPr>
                <a:xfrm>
                  <a:off x="1616428" y="1777484"/>
                  <a:ext cx="120226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B4B86EBF-7336-25DB-C14D-92E9F5F8470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16428" y="1777484"/>
                  <a:ext cx="120226" cy="184666"/>
                </a:xfrm>
                <a:prstGeom prst="rect">
                  <a:avLst/>
                </a:prstGeom>
                <a:blipFill>
                  <a:blip r:embed="rId5"/>
                  <a:stretch>
                    <a:fillRect l="-30000" r="-30000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07802A76-1839-3C6A-CFD2-328DAEEFB29C}"/>
                    </a:ext>
                  </a:extLst>
                </p:cNvPr>
                <p:cNvSpPr txBox="1"/>
                <p:nvPr/>
              </p:nvSpPr>
              <p:spPr>
                <a:xfrm>
                  <a:off x="1324483" y="1962022"/>
                  <a:ext cx="120226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07802A76-1839-3C6A-CFD2-328DAEEFB29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24483" y="1962022"/>
                  <a:ext cx="120226" cy="184666"/>
                </a:xfrm>
                <a:prstGeom prst="rect">
                  <a:avLst/>
                </a:prstGeom>
                <a:blipFill>
                  <a:blip r:embed="rId6"/>
                  <a:stretch>
                    <a:fillRect l="-30000" r="-30000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1CD7BD74-E8E3-D45D-895F-6AAFDC596EEF}"/>
                    </a:ext>
                  </a:extLst>
                </p:cNvPr>
                <p:cNvSpPr txBox="1"/>
                <p:nvPr/>
              </p:nvSpPr>
              <p:spPr>
                <a:xfrm>
                  <a:off x="694899" y="2841409"/>
                  <a:ext cx="304800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1CD7BD74-E8E3-D45D-895F-6AAFDC596E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4899" y="2841409"/>
                  <a:ext cx="304800" cy="184666"/>
                </a:xfrm>
                <a:prstGeom prst="rect">
                  <a:avLst/>
                </a:prstGeom>
                <a:blipFill>
                  <a:blip r:embed="rId7"/>
                  <a:stretch>
                    <a:fillRect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35FD9BBF-4DD0-FD53-DE48-F1140D5866B5}"/>
                    </a:ext>
                  </a:extLst>
                </p:cNvPr>
                <p:cNvSpPr txBox="1"/>
                <p:nvPr/>
              </p:nvSpPr>
              <p:spPr>
                <a:xfrm>
                  <a:off x="1013346" y="2858387"/>
                  <a:ext cx="228600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35FD9BBF-4DD0-FD53-DE48-F1140D5866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3346" y="2858387"/>
                  <a:ext cx="228600" cy="184666"/>
                </a:xfrm>
                <a:prstGeom prst="rect">
                  <a:avLst/>
                </a:prstGeom>
                <a:blipFill>
                  <a:blip r:embed="rId8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74BF6C9C-B892-E9A9-0657-067734A45FF2}"/>
                    </a:ext>
                  </a:extLst>
                </p:cNvPr>
                <p:cNvSpPr txBox="1"/>
                <p:nvPr/>
              </p:nvSpPr>
              <p:spPr>
                <a:xfrm>
                  <a:off x="953233" y="3032753"/>
                  <a:ext cx="120226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74BF6C9C-B892-E9A9-0657-067734A45F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3233" y="3032753"/>
                  <a:ext cx="120226" cy="184666"/>
                </a:xfrm>
                <a:prstGeom prst="rect">
                  <a:avLst/>
                </a:prstGeom>
                <a:blipFill>
                  <a:blip r:embed="rId9"/>
                  <a:stretch>
                    <a:fillRect l="-30000" r="-30000" b="-32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E89E8B90-2CC1-B13A-DEC9-0EA5BC081EB7}"/>
                    </a:ext>
                  </a:extLst>
                </p:cNvPr>
                <p:cNvSpPr txBox="1"/>
                <p:nvPr/>
              </p:nvSpPr>
              <p:spPr>
                <a:xfrm>
                  <a:off x="647245" y="3043053"/>
                  <a:ext cx="273026" cy="18663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E89E8B90-2CC1-B13A-DEC9-0EA5BC081EB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7245" y="3043053"/>
                  <a:ext cx="273026" cy="186639"/>
                </a:xfrm>
                <a:prstGeom prst="rect">
                  <a:avLst/>
                </a:prstGeom>
                <a:blipFill>
                  <a:blip r:embed="rId10"/>
                  <a:stretch>
                    <a:fillRect b="-32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9B5FC7B5-9554-505E-792B-985E0D01E71A}"/>
                    </a:ext>
                  </a:extLst>
                </p:cNvPr>
                <p:cNvSpPr txBox="1"/>
                <p:nvPr/>
              </p:nvSpPr>
              <p:spPr>
                <a:xfrm>
                  <a:off x="849103" y="1498584"/>
                  <a:ext cx="48864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9B5FC7B5-9554-505E-792B-985E0D01E71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9103" y="1498584"/>
                  <a:ext cx="488641" cy="307777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273412B8-D486-12A6-8DEE-47F6D92D3A16}"/>
                    </a:ext>
                  </a:extLst>
                </p:cNvPr>
                <p:cNvSpPr txBox="1"/>
                <p:nvPr/>
              </p:nvSpPr>
              <p:spPr>
                <a:xfrm>
                  <a:off x="296105" y="2673418"/>
                  <a:ext cx="488641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273412B8-D486-12A6-8DEE-47F6D92D3A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6105" y="2673418"/>
                  <a:ext cx="488641" cy="307777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3534FA74-3CC1-9752-43E7-7651FE3B6C38}"/>
                    </a:ext>
                  </a:extLst>
                </p:cNvPr>
                <p:cNvSpPr txBox="1"/>
                <p:nvPr/>
              </p:nvSpPr>
              <p:spPr>
                <a:xfrm>
                  <a:off x="2873728" y="1853684"/>
                  <a:ext cx="228600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oMath>
                    </m:oMathPara>
                  </a14:m>
                  <a:endParaRPr lang="en-ID" sz="1400" b="0" dirty="0"/>
                </a:p>
                <a:p>
                  <a:endParaRPr lang="en-ID" sz="1400" dirty="0"/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3534FA74-3CC1-9752-43E7-7651FE3B6C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73728" y="1853684"/>
                  <a:ext cx="228600" cy="430887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40F88003-6AAC-87BD-65FB-600CFC59A6B2}"/>
                    </a:ext>
                  </a:extLst>
                </p:cNvPr>
                <p:cNvSpPr txBox="1"/>
                <p:nvPr/>
              </p:nvSpPr>
              <p:spPr>
                <a:xfrm>
                  <a:off x="2809124" y="2894171"/>
                  <a:ext cx="193836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40F88003-6AAC-87BD-65FB-600CFC59A6B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09124" y="2894171"/>
                  <a:ext cx="193836" cy="215444"/>
                </a:xfrm>
                <a:prstGeom prst="rect">
                  <a:avLst/>
                </a:prstGeom>
                <a:blipFill>
                  <a:blip r:embed="rId14"/>
                  <a:stretch>
                    <a:fillRect l="-15625" r="-625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6C4A11BA-9E27-8CCC-F872-F2D5FB826BC9}"/>
              </a:ext>
            </a:extLst>
          </p:cNvPr>
          <p:cNvSpPr/>
          <p:nvPr/>
        </p:nvSpPr>
        <p:spPr>
          <a:xfrm>
            <a:off x="3505201" y="1241497"/>
            <a:ext cx="1504998" cy="48383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Sehadap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049CF46-656D-9C26-3524-39006FDA8BDD}"/>
                  </a:ext>
                </a:extLst>
              </p:cNvPr>
              <p:cNvSpPr txBox="1"/>
              <p:nvPr/>
            </p:nvSpPr>
            <p:spPr>
              <a:xfrm>
                <a:off x="6068079" y="1263794"/>
                <a:ext cx="260092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sSub>
                      <m:sSubPr>
                        <m:ctrlP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sSub>
                      <m:sSubPr>
                        <m:ctrlP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ID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sSub>
                      <m:sSubPr>
                        <m:ctrlP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D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sSub>
                      <m:sSubPr>
                        <m:ctrlPr>
                          <a:rPr lang="en-ID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sSub>
                      <m:sSubPr>
                        <m:ctrlP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=∠</m:t>
                    </m:r>
                    <m:sSub>
                      <m:sSubPr>
                        <m:ctrlP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sSub>
                      <m:sSubPr>
                        <m:ctrlP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sSub>
                      <m:sSubPr>
                        <m:ctrlP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049CF46-656D-9C26-3524-39006FDA8B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8079" y="1263794"/>
                <a:ext cx="2600922" cy="584775"/>
              </a:xfrm>
              <a:prstGeom prst="rect">
                <a:avLst/>
              </a:prstGeom>
              <a:blipFill>
                <a:blip r:embed="rId15"/>
                <a:stretch>
                  <a:fillRect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83BC1D3E-7F26-851C-7F0C-354966DCC2AF}"/>
              </a:ext>
            </a:extLst>
          </p:cNvPr>
          <p:cNvSpPr/>
          <p:nvPr/>
        </p:nvSpPr>
        <p:spPr>
          <a:xfrm>
            <a:off x="3482455" y="2267326"/>
            <a:ext cx="1504998" cy="60884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Berseberangan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4FF9D19-B04A-E65F-9A4A-AFE0242EA738}"/>
                  </a:ext>
                </a:extLst>
              </p:cNvPr>
              <p:cNvSpPr txBox="1"/>
              <p:nvPr/>
            </p:nvSpPr>
            <p:spPr>
              <a:xfrm>
                <a:off x="6073140" y="2334864"/>
                <a:ext cx="28194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sSub>
                      <m:sSubPr>
                        <m:ctrlP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=∠</m:t>
                    </m:r>
                    <m:sSub>
                      <m:sSubPr>
                        <m:ctrlP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sSub>
                      <m:sSubPr>
                        <m:ctrlP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sSub>
                      <m:sSubPr>
                        <m:ctrlP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4FF9D19-B04A-E65F-9A4A-AFE0242EA7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3140" y="2334864"/>
                <a:ext cx="2819400" cy="338554"/>
              </a:xfrm>
              <a:prstGeom prst="rect">
                <a:avLst/>
              </a:prstGeom>
              <a:blipFill>
                <a:blip r:embed="rId16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C992EB2F-8A61-66C7-6900-3509D74F7F2F}"/>
              </a:ext>
            </a:extLst>
          </p:cNvPr>
          <p:cNvSpPr/>
          <p:nvPr/>
        </p:nvSpPr>
        <p:spPr>
          <a:xfrm>
            <a:off x="3474827" y="3303561"/>
            <a:ext cx="1504998" cy="60884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Luar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Berseberangan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A756B0C-5D56-93DA-0C23-5E8B142AA4E4}"/>
                  </a:ext>
                </a:extLst>
              </p:cNvPr>
              <p:cNvSpPr txBox="1"/>
              <p:nvPr/>
            </p:nvSpPr>
            <p:spPr>
              <a:xfrm>
                <a:off x="6057782" y="3393073"/>
                <a:ext cx="30480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sSub>
                      <m:sSubPr>
                        <m:ctrlP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=∠</m:t>
                    </m:r>
                    <m:sSub>
                      <m:sSubPr>
                        <m:ctrlP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sSub>
                      <m:sSubPr>
                        <m:ctrlP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sSub>
                      <m:sSubPr>
                        <m:ctrlP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A756B0C-5D56-93DA-0C23-5E8B142AA4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7782" y="3393073"/>
                <a:ext cx="3048000" cy="338554"/>
              </a:xfrm>
              <a:prstGeom prst="rect">
                <a:avLst/>
              </a:prstGeom>
              <a:blipFill>
                <a:blip r:embed="rId17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Arrow: Left 76">
            <a:extLst>
              <a:ext uri="{FF2B5EF4-FFF2-40B4-BE49-F238E27FC236}">
                <a16:creationId xmlns:a16="http://schemas.microsoft.com/office/drawing/2014/main" id="{408FE787-F870-5AEF-27CF-9339ACC6FCA7}"/>
              </a:ext>
            </a:extLst>
          </p:cNvPr>
          <p:cNvSpPr/>
          <p:nvPr/>
        </p:nvSpPr>
        <p:spPr>
          <a:xfrm rot="10800000">
            <a:off x="5302725" y="3410216"/>
            <a:ext cx="509511" cy="304267"/>
          </a:xfrm>
          <a:prstGeom prst="leftArrow">
            <a:avLst>
              <a:gd name="adj1" fmla="val 50000"/>
              <a:gd name="adj2" fmla="val 11095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Arrow: Left 76">
            <a:extLst>
              <a:ext uri="{FF2B5EF4-FFF2-40B4-BE49-F238E27FC236}">
                <a16:creationId xmlns:a16="http://schemas.microsoft.com/office/drawing/2014/main" id="{408FE787-F870-5AEF-27CF-9339ACC6FCA7}"/>
              </a:ext>
            </a:extLst>
          </p:cNvPr>
          <p:cNvSpPr/>
          <p:nvPr/>
        </p:nvSpPr>
        <p:spPr>
          <a:xfrm rot="10800000">
            <a:off x="5302726" y="2301889"/>
            <a:ext cx="509511" cy="304267"/>
          </a:xfrm>
          <a:prstGeom prst="leftArrow">
            <a:avLst>
              <a:gd name="adj1" fmla="val 50000"/>
              <a:gd name="adj2" fmla="val 11095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Arrow: Left 76">
            <a:extLst>
              <a:ext uri="{FF2B5EF4-FFF2-40B4-BE49-F238E27FC236}">
                <a16:creationId xmlns:a16="http://schemas.microsoft.com/office/drawing/2014/main" id="{408FE787-F870-5AEF-27CF-9339ACC6FCA7}"/>
              </a:ext>
            </a:extLst>
          </p:cNvPr>
          <p:cNvSpPr/>
          <p:nvPr/>
        </p:nvSpPr>
        <p:spPr>
          <a:xfrm rot="10800000">
            <a:off x="5335029" y="1381750"/>
            <a:ext cx="509511" cy="304267"/>
          </a:xfrm>
          <a:prstGeom prst="leftArrow">
            <a:avLst>
              <a:gd name="adj1" fmla="val 50000"/>
              <a:gd name="adj2" fmla="val 11095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401439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2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42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500"/>
                            </p:stCondLst>
                            <p:childTnLst>
                              <p:par>
                                <p:cTn id="3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0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750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4" grpId="0" animBg="1"/>
      <p:bldP spid="27" grpId="0"/>
      <p:bldP spid="28" grpId="0" animBg="1"/>
      <p:bldP spid="30" grpId="0"/>
      <p:bldP spid="32" grpId="0" animBg="1"/>
      <p:bldP spid="34" grpId="0"/>
      <p:bldP spid="37" grpId="0" animBg="1"/>
      <p:bldP spid="38" grpId="0" animBg="1"/>
      <p:bldP spid="3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303016" y="923118"/>
            <a:ext cx="2873728" cy="1890887"/>
            <a:chOff x="76200" y="285750"/>
            <a:chExt cx="2873728" cy="1890887"/>
          </a:xfrm>
        </p:grpSpPr>
        <p:cxnSp>
          <p:nvCxnSpPr>
            <p:cNvPr id="2" name="Straight Arrow Connector 1">
              <a:extLst>
                <a:ext uri="{FF2B5EF4-FFF2-40B4-BE49-F238E27FC236}">
                  <a16:creationId xmlns:a16="http://schemas.microsoft.com/office/drawing/2014/main" id="{9400B657-2ABE-888F-CFC6-94ADE3BCEE3F}"/>
                </a:ext>
              </a:extLst>
            </p:cNvPr>
            <p:cNvCxnSpPr/>
            <p:nvPr/>
          </p:nvCxnSpPr>
          <p:spPr>
            <a:xfrm>
              <a:off x="152400" y="749316"/>
              <a:ext cx="25908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512E69BE-47C7-342D-13BB-7FD5F9D6330F}"/>
                </a:ext>
              </a:extLst>
            </p:cNvPr>
            <p:cNvCxnSpPr/>
            <p:nvPr/>
          </p:nvCxnSpPr>
          <p:spPr>
            <a:xfrm>
              <a:off x="76200" y="1816116"/>
              <a:ext cx="25146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6C44DEFC-BA72-0BFA-A561-1436A62EACF0}"/>
                    </a:ext>
                  </a:extLst>
                </p:cNvPr>
                <p:cNvSpPr txBox="1"/>
                <p:nvPr/>
              </p:nvSpPr>
              <p:spPr>
                <a:xfrm>
                  <a:off x="1257300" y="717050"/>
                  <a:ext cx="3810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6C44DEFC-BA72-0BFA-A561-1436A62EACF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57300" y="717050"/>
                  <a:ext cx="381000" cy="276999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9A0D7D84-0FBE-8564-040B-7EF9B99ECCA7}"/>
                    </a:ext>
                  </a:extLst>
                </p:cNvPr>
                <p:cNvSpPr txBox="1"/>
                <p:nvPr/>
              </p:nvSpPr>
              <p:spPr>
                <a:xfrm>
                  <a:off x="1085800" y="548517"/>
                  <a:ext cx="342999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9A0D7D84-0FBE-8564-040B-7EF9B99ECCA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5800" y="548517"/>
                  <a:ext cx="342999" cy="184666"/>
                </a:xfrm>
                <a:prstGeom prst="rect">
                  <a:avLst/>
                </a:prstGeom>
                <a:blipFill>
                  <a:blip r:embed="rId3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803C914A-5EF6-0C88-86D4-E81F0FC6E642}"/>
                    </a:ext>
                  </a:extLst>
                </p:cNvPr>
                <p:cNvSpPr txBox="1"/>
                <p:nvPr/>
              </p:nvSpPr>
              <p:spPr>
                <a:xfrm>
                  <a:off x="1464028" y="564650"/>
                  <a:ext cx="120226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803C914A-5EF6-0C88-86D4-E81F0FC6E6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64028" y="564650"/>
                  <a:ext cx="120226" cy="184666"/>
                </a:xfrm>
                <a:prstGeom prst="rect">
                  <a:avLst/>
                </a:prstGeom>
                <a:blipFill>
                  <a:blip r:embed="rId4"/>
                  <a:stretch>
                    <a:fillRect l="-30000" r="-30000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3B533943-24C6-695D-D9B3-F779381DEE09}"/>
                    </a:ext>
                  </a:extLst>
                </p:cNvPr>
                <p:cNvSpPr txBox="1"/>
                <p:nvPr/>
              </p:nvSpPr>
              <p:spPr>
                <a:xfrm>
                  <a:off x="1206022" y="749316"/>
                  <a:ext cx="120226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3B533943-24C6-695D-D9B3-F779381DEE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06022" y="749316"/>
                  <a:ext cx="120226" cy="184666"/>
                </a:xfrm>
                <a:prstGeom prst="rect">
                  <a:avLst/>
                </a:prstGeom>
                <a:blipFill>
                  <a:blip r:embed="rId5"/>
                  <a:stretch>
                    <a:fillRect l="-30000" r="-30000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12313F01-EC9C-9E2F-CD4C-588196E6574A}"/>
                    </a:ext>
                  </a:extLst>
                </p:cNvPr>
                <p:cNvSpPr txBox="1"/>
                <p:nvPr/>
              </p:nvSpPr>
              <p:spPr>
                <a:xfrm>
                  <a:off x="542499" y="1628575"/>
                  <a:ext cx="304800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12313F01-EC9C-9E2F-CD4C-588196E6574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2499" y="1628575"/>
                  <a:ext cx="304800" cy="184666"/>
                </a:xfrm>
                <a:prstGeom prst="rect">
                  <a:avLst/>
                </a:prstGeom>
                <a:blipFill>
                  <a:blip r:embed="rId6"/>
                  <a:stretch>
                    <a:fillRect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28E26773-1800-8D9A-9BCF-6FB4390E6665}"/>
                    </a:ext>
                  </a:extLst>
                </p:cNvPr>
                <p:cNvSpPr txBox="1"/>
                <p:nvPr/>
              </p:nvSpPr>
              <p:spPr>
                <a:xfrm>
                  <a:off x="860946" y="1645553"/>
                  <a:ext cx="228600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28E26773-1800-8D9A-9BCF-6FB4390E666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0946" y="1645553"/>
                  <a:ext cx="228600" cy="184666"/>
                </a:xfrm>
                <a:prstGeom prst="rect">
                  <a:avLst/>
                </a:prstGeom>
                <a:blipFill>
                  <a:blip r:embed="rId7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15A39688-E9D9-D9C8-3BD8-098643CBC077}"/>
                    </a:ext>
                  </a:extLst>
                </p:cNvPr>
                <p:cNvSpPr txBox="1"/>
                <p:nvPr/>
              </p:nvSpPr>
              <p:spPr>
                <a:xfrm>
                  <a:off x="800833" y="1819919"/>
                  <a:ext cx="120226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15A39688-E9D9-D9C8-3BD8-098643CBC07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0833" y="1819919"/>
                  <a:ext cx="120226" cy="184666"/>
                </a:xfrm>
                <a:prstGeom prst="rect">
                  <a:avLst/>
                </a:prstGeom>
                <a:blipFill>
                  <a:blip r:embed="rId8"/>
                  <a:stretch>
                    <a:fillRect l="-30000" r="-30000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8744A1C4-07F7-75F8-F43D-56B856109962}"/>
                    </a:ext>
                  </a:extLst>
                </p:cNvPr>
                <p:cNvSpPr txBox="1"/>
                <p:nvPr/>
              </p:nvSpPr>
              <p:spPr>
                <a:xfrm>
                  <a:off x="359320" y="1817946"/>
                  <a:ext cx="471570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8744A1C4-07F7-75F8-F43D-56B8561099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320" y="1817946"/>
                  <a:ext cx="471570" cy="184666"/>
                </a:xfrm>
                <a:prstGeom prst="rect">
                  <a:avLst/>
                </a:prstGeom>
                <a:blipFill>
                  <a:blip r:embed="rId9"/>
                  <a:stretch>
                    <a:fillRect b="-32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37741539-53DA-7BF1-658A-6118A9970EB7}"/>
                    </a:ext>
                  </a:extLst>
                </p:cNvPr>
                <p:cNvSpPr txBox="1"/>
                <p:nvPr/>
              </p:nvSpPr>
              <p:spPr>
                <a:xfrm>
                  <a:off x="696703" y="285750"/>
                  <a:ext cx="48864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37741539-53DA-7BF1-658A-6118A9970EB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6703" y="285750"/>
                  <a:ext cx="488641" cy="307777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6578AF13-6A61-45F3-5FA1-45E5C111E2B3}"/>
                    </a:ext>
                  </a:extLst>
                </p:cNvPr>
                <p:cNvSpPr txBox="1"/>
                <p:nvPr/>
              </p:nvSpPr>
              <p:spPr>
                <a:xfrm>
                  <a:off x="143705" y="1460584"/>
                  <a:ext cx="488641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6578AF13-6A61-45F3-5FA1-45E5C111E2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3705" y="1460584"/>
                  <a:ext cx="488641" cy="307777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ADD99AAB-638B-5FA7-A4BC-98808B4D6E56}"/>
                    </a:ext>
                  </a:extLst>
                </p:cNvPr>
                <p:cNvSpPr txBox="1"/>
                <p:nvPr/>
              </p:nvSpPr>
              <p:spPr>
                <a:xfrm>
                  <a:off x="2721328" y="640850"/>
                  <a:ext cx="228600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oMath>
                    </m:oMathPara>
                  </a14:m>
                  <a:endParaRPr lang="en-ID" sz="1400" b="0" dirty="0"/>
                </a:p>
                <a:p>
                  <a:endParaRPr lang="en-ID" sz="1400" dirty="0"/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ADD99AAB-638B-5FA7-A4BC-98808B4D6E5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21328" y="640850"/>
                  <a:ext cx="228600" cy="430887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5C60BADE-FD79-E2D0-1994-7F298E54B6C6}"/>
                    </a:ext>
                  </a:extLst>
                </p:cNvPr>
                <p:cNvSpPr txBox="1"/>
                <p:nvPr/>
              </p:nvSpPr>
              <p:spPr>
                <a:xfrm>
                  <a:off x="2656724" y="1681337"/>
                  <a:ext cx="193836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5C60BADE-FD79-E2D0-1994-7F298E54B6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56724" y="1681337"/>
                  <a:ext cx="193836" cy="215444"/>
                </a:xfrm>
                <a:prstGeom prst="rect">
                  <a:avLst/>
                </a:prstGeom>
                <a:blipFill>
                  <a:blip r:embed="rId13"/>
                  <a:stretch>
                    <a:fillRect l="-15625" r="-625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3E12703-BC2F-5E57-ABD7-F8434F1798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6420" y="285750"/>
              <a:ext cx="1011880" cy="18908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F6DC57C-59BC-C29A-4099-262FA032D375}"/>
              </a:ext>
            </a:extLst>
          </p:cNvPr>
          <p:cNvSpPr/>
          <p:nvPr/>
        </p:nvSpPr>
        <p:spPr>
          <a:xfrm>
            <a:off x="3412157" y="1033750"/>
            <a:ext cx="1504998" cy="60884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Sepihak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00AFD0C-E6B8-09B0-D869-2D81B33E2FD4}"/>
                  </a:ext>
                </a:extLst>
              </p:cNvPr>
              <p:cNvSpPr txBox="1"/>
              <p:nvPr/>
            </p:nvSpPr>
            <p:spPr>
              <a:xfrm>
                <a:off x="5926113" y="906426"/>
                <a:ext cx="2743200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sSub>
                      <m:sSubPr>
                        <m:ctrlP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=∠</m:t>
                    </m:r>
                    <m:sSub>
                      <m:sSubPr>
                        <m:ctrlP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sSub>
                      <m:sSubPr>
                        <m:ctrlP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sSub>
                      <m:sSubPr>
                        <m:ctrlP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b>
                    </m:sSub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Jumlah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sepihak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180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00AFD0C-E6B8-09B0-D869-2D81B33E2F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6113" y="906426"/>
                <a:ext cx="2743200" cy="830997"/>
              </a:xfrm>
              <a:prstGeom prst="rect">
                <a:avLst/>
              </a:prstGeom>
              <a:blipFill>
                <a:blip r:embed="rId14"/>
                <a:stretch>
                  <a:fillRect l="-1111" t="-2206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2ACE41EA-4BC5-058D-6DE2-7AA042C4BD2D}"/>
              </a:ext>
            </a:extLst>
          </p:cNvPr>
          <p:cNvSpPr/>
          <p:nvPr/>
        </p:nvSpPr>
        <p:spPr>
          <a:xfrm>
            <a:off x="3412157" y="2197953"/>
            <a:ext cx="1504998" cy="60884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Luar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Sepihak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50F97CE-5855-15EC-6607-D43502B42C7D}"/>
                  </a:ext>
                </a:extLst>
              </p:cNvPr>
              <p:cNvSpPr txBox="1"/>
              <p:nvPr/>
            </p:nvSpPr>
            <p:spPr>
              <a:xfrm>
                <a:off x="5926113" y="2197953"/>
                <a:ext cx="259146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sSub>
                      <m:sSubPr>
                        <m:ctrlP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=∠</m:t>
                    </m:r>
                    <m:sSub>
                      <m:sSubPr>
                        <m:ctrlP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sSub>
                      <m:sSubPr>
                        <m:ctrlP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sSub>
                      <m:sSubPr>
                        <m:ctrlP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Jumlah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sepihak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180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50F97CE-5855-15EC-6607-D43502B42C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6113" y="2197953"/>
                <a:ext cx="2591467" cy="830997"/>
              </a:xfrm>
              <a:prstGeom prst="rect">
                <a:avLst/>
              </a:prstGeom>
              <a:blipFill>
                <a:blip r:embed="rId15"/>
                <a:stretch>
                  <a:fillRect l="-1176" t="-2206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Arrow: Left 76">
            <a:extLst>
              <a:ext uri="{FF2B5EF4-FFF2-40B4-BE49-F238E27FC236}">
                <a16:creationId xmlns:a16="http://schemas.microsoft.com/office/drawing/2014/main" id="{408FE787-F870-5AEF-27CF-9339ACC6FCA7}"/>
              </a:ext>
            </a:extLst>
          </p:cNvPr>
          <p:cNvSpPr/>
          <p:nvPr/>
        </p:nvSpPr>
        <p:spPr>
          <a:xfrm rot="10800000">
            <a:off x="5237993" y="2350242"/>
            <a:ext cx="509511" cy="304267"/>
          </a:xfrm>
          <a:prstGeom prst="leftArrow">
            <a:avLst>
              <a:gd name="adj1" fmla="val 50000"/>
              <a:gd name="adj2" fmla="val 11095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Arrow: Left 76">
            <a:extLst>
              <a:ext uri="{FF2B5EF4-FFF2-40B4-BE49-F238E27FC236}">
                <a16:creationId xmlns:a16="http://schemas.microsoft.com/office/drawing/2014/main" id="{408FE787-F870-5AEF-27CF-9339ACC6FCA7}"/>
              </a:ext>
            </a:extLst>
          </p:cNvPr>
          <p:cNvSpPr/>
          <p:nvPr/>
        </p:nvSpPr>
        <p:spPr>
          <a:xfrm rot="10800000">
            <a:off x="5237993" y="1142217"/>
            <a:ext cx="509511" cy="304267"/>
          </a:xfrm>
          <a:prstGeom prst="leftArrow">
            <a:avLst>
              <a:gd name="adj1" fmla="val 50000"/>
              <a:gd name="adj2" fmla="val 11095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597967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25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75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4" grpId="0"/>
      <p:bldP spid="25" grpId="0" animBg="1"/>
      <p:bldP spid="27" grpId="0"/>
      <p:bldP spid="28" grpId="0" animBg="1"/>
      <p:bldP spid="2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D34EA56-6255-9B45-DE98-296C08F6B7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" y="44938"/>
            <a:ext cx="4424604" cy="91250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A689463-67DA-DD9D-D38A-D20BF9AF7CAA}"/>
              </a:ext>
            </a:extLst>
          </p:cNvPr>
          <p:cNvSpPr txBox="1"/>
          <p:nvPr/>
        </p:nvSpPr>
        <p:spPr>
          <a:xfrm>
            <a:off x="457200" y="285750"/>
            <a:ext cx="3657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6.4 Sifat Garis-Garis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Sejajar</a:t>
            </a:r>
            <a:endParaRPr lang="en-US" sz="2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475F432B-68E2-75D5-C11D-A97F124BB79C}"/>
                  </a:ext>
                </a:extLst>
              </p:cNvPr>
              <p:cNvSpPr/>
              <p:nvPr/>
            </p:nvSpPr>
            <p:spPr>
              <a:xfrm>
                <a:off x="200851" y="2708688"/>
                <a:ext cx="5971349" cy="1077255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slope"/>
              </a:sp3d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Aksioma 1:</a:t>
                </a:r>
              </a:p>
              <a:p>
                <a:r>
                  <a:rPr lang="sv-SE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diketahui garis </a:t>
                </a:r>
                <a14:m>
                  <m:oMath xmlns:m="http://schemas.openxmlformats.org/officeDocument/2006/math">
                    <m:r>
                      <a:rPr lang="sv-SE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sv-SE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titik </a:t>
                </a:r>
                <a14:m>
                  <m:oMath xmlns:m="http://schemas.openxmlformats.org/officeDocument/2006/math">
                    <m:r>
                      <a:rPr lang="sv-SE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sv-SE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luar garis </a:t>
                </a:r>
                <a14:m>
                  <m:oMath xmlns:m="http://schemas.openxmlformats.org/officeDocument/2006/math">
                    <m:r>
                      <a:rPr lang="en-ID" sz="1600" b="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sv-SE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maka hanya ada tepat satu garis 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yang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melalui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sejajar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garis </a:t>
                </a:r>
                <a14:m>
                  <m:oMath xmlns:m="http://schemas.openxmlformats.org/officeDocument/2006/math">
                    <m:r>
                      <a:rPr lang="en-ID" sz="1600" b="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ID" sz="1600" b="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ID" sz="16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475F432B-68E2-75D5-C11D-A97F124BB7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851" y="2708688"/>
                <a:ext cx="5971349" cy="1077255"/>
              </a:xfrm>
              <a:prstGeom prst="rect">
                <a:avLst/>
              </a:prstGeom>
              <a:blipFill>
                <a:blip r:embed="rId3"/>
                <a:stretch>
                  <a:fillRect l="-30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7A04AD8E-F956-9C1E-6351-85D7CF2F4334}"/>
              </a:ext>
            </a:extLst>
          </p:cNvPr>
          <p:cNvSpPr txBox="1"/>
          <p:nvPr/>
        </p:nvSpPr>
        <p:spPr>
          <a:xfrm>
            <a:off x="137161" y="2202418"/>
            <a:ext cx="685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menentukan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garis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sejajar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memenuhi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Aksioma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berikut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629400" y="2800350"/>
            <a:ext cx="2397680" cy="1118922"/>
            <a:chOff x="6629400" y="2747799"/>
            <a:chExt cx="2397680" cy="1118922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D810055-A4B4-1FAA-0B67-4551DB582677}"/>
                </a:ext>
              </a:extLst>
            </p:cNvPr>
            <p:cNvCxnSpPr/>
            <p:nvPr/>
          </p:nvCxnSpPr>
          <p:spPr>
            <a:xfrm>
              <a:off x="6629400" y="3028950"/>
              <a:ext cx="2057400" cy="0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BA3C4FB-A368-B77B-BA09-9F7CCAD6825F}"/>
                </a:ext>
              </a:extLst>
            </p:cNvPr>
            <p:cNvCxnSpPr/>
            <p:nvPr/>
          </p:nvCxnSpPr>
          <p:spPr>
            <a:xfrm>
              <a:off x="6629400" y="3486150"/>
              <a:ext cx="2057400" cy="0"/>
            </a:xfrm>
            <a:prstGeom prst="line">
              <a:avLst/>
            </a:prstGeom>
            <a:ln w="1270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443C49C5-1F9B-B739-F91F-92248C7C1992}"/>
                    </a:ext>
                  </a:extLst>
                </p:cNvPr>
                <p:cNvSpPr txBox="1"/>
                <p:nvPr/>
              </p:nvSpPr>
              <p:spPr>
                <a:xfrm>
                  <a:off x="7391400" y="2855521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</m:t>
                        </m:r>
                      </m:oMath>
                    </m:oMathPara>
                  </a14:m>
                  <a:endParaRPr lang="en-ID" dirty="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443C49C5-1F9B-B739-F91F-92248C7C199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91400" y="2855521"/>
                  <a:ext cx="533400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6799041A-6063-0192-16E3-2CDB2972ECD1}"/>
                    </a:ext>
                  </a:extLst>
                </p:cNvPr>
                <p:cNvSpPr txBox="1"/>
                <p:nvPr/>
              </p:nvSpPr>
              <p:spPr>
                <a:xfrm>
                  <a:off x="7628944" y="2747799"/>
                  <a:ext cx="155042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6799041A-6063-0192-16E3-2CDB2972ECD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28944" y="2747799"/>
                  <a:ext cx="155042" cy="215444"/>
                </a:xfrm>
                <a:prstGeom prst="rect">
                  <a:avLst/>
                </a:prstGeom>
                <a:blipFill>
                  <a:blip r:embed="rId5"/>
                  <a:stretch>
                    <a:fillRect l="-26923" r="-19231" b="-2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7602D94-E7A3-F6BF-0B4A-2EE9A150C31E}"/>
                </a:ext>
              </a:extLst>
            </p:cNvPr>
            <p:cNvSpPr txBox="1"/>
            <p:nvPr/>
          </p:nvSpPr>
          <p:spPr>
            <a:xfrm>
              <a:off x="6986362" y="3558944"/>
              <a:ext cx="15480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Sifat </a:t>
              </a:r>
              <a:r>
                <a:rPr lang="en-ID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garis</a:t>
              </a:r>
              <a:r>
                <a: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sejajar</a:t>
              </a:r>
              <a:r>
                <a: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95E785A8-0CF7-CC9C-BC6C-140FC329A55B}"/>
                    </a:ext>
                  </a:extLst>
                </p:cNvPr>
                <p:cNvSpPr txBox="1"/>
                <p:nvPr/>
              </p:nvSpPr>
              <p:spPr>
                <a:xfrm>
                  <a:off x="8798480" y="3435834"/>
                  <a:ext cx="228600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oMath>
                    </m:oMathPara>
                  </a14:m>
                  <a:endParaRPr lang="en-ID" sz="1400" b="0" dirty="0"/>
                </a:p>
                <a:p>
                  <a:endParaRPr lang="en-ID" sz="1400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95E785A8-0CF7-CC9C-BC6C-140FC329A55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98480" y="3435834"/>
                  <a:ext cx="228600" cy="43088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118E8EF1-8993-08B4-B430-971A35659386}"/>
                    </a:ext>
                  </a:extLst>
                </p:cNvPr>
                <p:cNvSpPr txBox="1"/>
                <p:nvPr/>
              </p:nvSpPr>
              <p:spPr>
                <a:xfrm>
                  <a:off x="8798480" y="2855521"/>
                  <a:ext cx="193836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118E8EF1-8993-08B4-B430-971A3565938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98480" y="2855521"/>
                  <a:ext cx="193836" cy="215444"/>
                </a:xfrm>
                <a:prstGeom prst="rect">
                  <a:avLst/>
                </a:prstGeom>
                <a:blipFill>
                  <a:blip r:embed="rId7"/>
                  <a:stretch>
                    <a:fillRect l="-12500" r="-93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5" name="Rectangle: Rounded Corners 8">
            <a:extLst>
              <a:ext uri="{FF2B5EF4-FFF2-40B4-BE49-F238E27FC236}">
                <a16:creationId xmlns:a16="http://schemas.microsoft.com/office/drawing/2014/main" id="{A4AC9B98-1355-498C-A082-04391403BD33}"/>
              </a:ext>
            </a:extLst>
          </p:cNvPr>
          <p:cNvSpPr/>
          <p:nvPr/>
        </p:nvSpPr>
        <p:spPr>
          <a:xfrm>
            <a:off x="914400" y="1125163"/>
            <a:ext cx="5943600" cy="80625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 garis disebut </a:t>
            </a:r>
            <a:r>
              <a:rPr lang="sv-SE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SEJAJAR</a:t>
            </a:r>
            <a:r>
              <a:rPr lang="sv-SE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jika keduanya terletak pada satu bidang dan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jika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diperpanjang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terus-menerus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tidak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berpotongan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02948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2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10" grpId="0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D2A91B5-2B01-AFDC-EA9A-634A660D14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3350"/>
            <a:ext cx="4191000" cy="61149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AB70C73-0D0C-E710-1749-4914F471C904}"/>
              </a:ext>
            </a:extLst>
          </p:cNvPr>
          <p:cNvSpPr txBox="1"/>
          <p:nvPr/>
        </p:nvSpPr>
        <p:spPr>
          <a:xfrm>
            <a:off x="289560" y="187025"/>
            <a:ext cx="428243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Sifat Garis 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Sejajar</a:t>
            </a:r>
            <a:r>
              <a: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Pada 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Bidang</a:t>
            </a:r>
            <a:endParaRPr lang="en-US" sz="21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C28AD12E-C230-F414-F484-855C1570C7AD}"/>
                  </a:ext>
                </a:extLst>
              </p:cNvPr>
              <p:cNvSpPr/>
              <p:nvPr/>
            </p:nvSpPr>
            <p:spPr>
              <a:xfrm>
                <a:off x="187411" y="1200150"/>
                <a:ext cx="5756188" cy="119024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slope"/>
              </a:sp3d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Teorema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1:</a:t>
                </a:r>
              </a:p>
              <a:p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garis 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𝑙</m:t>
                    </m:r>
                  </m:oMath>
                </a14:m>
                <a:r>
                  <a:rPr lang="en-ID" sz="160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</a:t>
                </a:r>
                <a:r>
                  <a:rPr lang="en-ID" sz="160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en-ID" sz="160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sejajar. Jika  garis</a:t>
                </a:r>
                <a:r>
                  <a:rPr lang="en-ID" sz="160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ID" sz="160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memotong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garis</a:t>
                </a:r>
                <a14:m>
                  <m:oMath xmlns:m="http://schemas.openxmlformats.org/officeDocument/2006/math">
                    <m:r>
                      <a:rPr lang="en-ID" sz="1600" i="0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𝑙</m:t>
                    </m:r>
                  </m:oMath>
                </a14:m>
                <a:r>
                  <a:rPr lang="en-ID" sz="160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pt-BR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garis </a:t>
                </a:r>
                <a14:m>
                  <m:oMath xmlns:m="http://schemas.openxmlformats.org/officeDocument/2006/math">
                    <m:r>
                      <a:rPr lang="pt-BR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pt-BR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pt-BR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juga memotong garis </a:t>
                </a:r>
                <a14:m>
                  <m:oMath xmlns:m="http://schemas.openxmlformats.org/officeDocument/2006/math">
                    <m:r>
                      <a:rPr lang="pt-BR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pt-BR" sz="160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C28AD12E-C230-F414-F484-855C1570C7A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411" y="1200150"/>
                <a:ext cx="5756188" cy="1190242"/>
              </a:xfrm>
              <a:prstGeom prst="rect">
                <a:avLst/>
              </a:prstGeom>
              <a:blipFill>
                <a:blip r:embed="rId3"/>
                <a:stretch>
                  <a:fillRect l="-31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6629400" y="1276350"/>
            <a:ext cx="2397680" cy="1250749"/>
            <a:chOff x="6629400" y="1276350"/>
            <a:chExt cx="2397680" cy="1250749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6C99BA5D-81A3-6550-7178-9C271405E29E}"/>
                </a:ext>
              </a:extLst>
            </p:cNvPr>
            <p:cNvCxnSpPr/>
            <p:nvPr/>
          </p:nvCxnSpPr>
          <p:spPr>
            <a:xfrm>
              <a:off x="6629400" y="1906979"/>
              <a:ext cx="2057400" cy="0"/>
            </a:xfrm>
            <a:prstGeom prst="line">
              <a:avLst/>
            </a:prstGeom>
            <a:ln w="1270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AB90CC2-DA78-F8B4-6CFB-472ECD235886}"/>
                </a:ext>
              </a:extLst>
            </p:cNvPr>
            <p:cNvSpPr txBox="1"/>
            <p:nvPr/>
          </p:nvSpPr>
          <p:spPr>
            <a:xfrm>
              <a:off x="7010400" y="2219322"/>
              <a:ext cx="14388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Sifat garis </a:t>
              </a:r>
              <a:r>
                <a:rPr lang="en-ID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sejajar</a:t>
              </a:r>
              <a:endParaRPr lang="en-ID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EDF3ACF3-9A0B-6B17-7FE0-89EDCBF6A783}"/>
                    </a:ext>
                  </a:extLst>
                </p:cNvPr>
                <p:cNvSpPr txBox="1"/>
                <p:nvPr/>
              </p:nvSpPr>
              <p:spPr>
                <a:xfrm>
                  <a:off x="8798480" y="1856663"/>
                  <a:ext cx="228600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oMath>
                    </m:oMathPara>
                  </a14:m>
                  <a:endParaRPr lang="en-ID" sz="1400" b="0" dirty="0"/>
                </a:p>
                <a:p>
                  <a:endParaRPr lang="en-ID" sz="140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EDF3ACF3-9A0B-6B17-7FE0-89EDCBF6A78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98480" y="1856663"/>
                  <a:ext cx="228600" cy="43088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6B443727-FE5D-38F3-FEEC-47493F790FD7}"/>
                    </a:ext>
                  </a:extLst>
                </p:cNvPr>
                <p:cNvSpPr txBox="1"/>
                <p:nvPr/>
              </p:nvSpPr>
              <p:spPr>
                <a:xfrm>
                  <a:off x="8798480" y="1276350"/>
                  <a:ext cx="193836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6B443727-FE5D-38F3-FEEC-47493F790F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98480" y="1276350"/>
                  <a:ext cx="193836" cy="215444"/>
                </a:xfrm>
                <a:prstGeom prst="rect">
                  <a:avLst/>
                </a:prstGeom>
                <a:blipFill>
                  <a:blip r:embed="rId5"/>
                  <a:stretch>
                    <a:fillRect l="-12500" r="-93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82087BD9-5194-786A-22B6-4CD62D59F4F1}"/>
                </a:ext>
              </a:extLst>
            </p:cNvPr>
            <p:cNvCxnSpPr>
              <a:cxnSpLocks/>
            </p:cNvCxnSpPr>
            <p:nvPr/>
          </p:nvCxnSpPr>
          <p:spPr>
            <a:xfrm>
              <a:off x="6629400" y="1428750"/>
              <a:ext cx="2057400" cy="0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CF7F56EE-70F8-E3EB-C16F-80895CC7FA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10400" y="1537377"/>
              <a:ext cx="462506" cy="6659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D8FB184-8F9E-254E-AE78-32CF3212AF10}"/>
                </a:ext>
              </a:extLst>
            </p:cNvPr>
            <p:cNvSpPr txBox="1"/>
            <p:nvPr/>
          </p:nvSpPr>
          <p:spPr>
            <a:xfrm>
              <a:off x="7070900" y="1731204"/>
              <a:ext cx="31378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t-BR" sz="1800" i="1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</a:t>
              </a:r>
              <a:endParaRPr lang="en-ID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090C4408-97A2-BA97-504F-DB55ED5167BA}"/>
                    </a:ext>
                  </a:extLst>
                </p:cNvPr>
                <p:cNvSpPr txBox="1"/>
                <p:nvPr/>
              </p:nvSpPr>
              <p:spPr>
                <a:xfrm>
                  <a:off x="7220335" y="1884503"/>
                  <a:ext cx="228600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090C4408-97A2-BA97-504F-DB55ED5167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20335" y="1884503"/>
                  <a:ext cx="228600" cy="307777"/>
                </a:xfrm>
                <a:prstGeom prst="rect">
                  <a:avLst/>
                </a:prstGeom>
                <a:blipFill>
                  <a:blip r:embed="rId6"/>
                  <a:stretch>
                    <a:fillRect r="-1315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C6CE277D-2673-4BC0-9728-4DD981BE001B}"/>
                    </a:ext>
                  </a:extLst>
                </p:cNvPr>
                <p:cNvSpPr txBox="1"/>
                <p:nvPr/>
              </p:nvSpPr>
              <p:spPr>
                <a:xfrm>
                  <a:off x="6818194" y="2072723"/>
                  <a:ext cx="228600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C6CE277D-2673-4BC0-9728-4DD981BE001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18194" y="2072723"/>
                  <a:ext cx="228600" cy="184666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18BF89A-964C-74AF-2BBF-1954F0F3C9E4}"/>
                  </a:ext>
                </a:extLst>
              </p:cNvPr>
              <p:cNvSpPr/>
              <p:nvPr/>
            </p:nvSpPr>
            <p:spPr>
              <a:xfrm>
                <a:off x="187410" y="2875438"/>
                <a:ext cx="5756189" cy="114411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slope"/>
              </a:sp3d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Teorema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2:</a:t>
                </a:r>
              </a:p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garis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𝑙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sejajar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garis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garis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sejajar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garis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garis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𝑙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sejajar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garis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18BF89A-964C-74AF-2BBF-1954F0F3C9E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410" y="2875438"/>
                <a:ext cx="5756189" cy="1144112"/>
              </a:xfrm>
              <a:prstGeom prst="rect">
                <a:avLst/>
              </a:prstGeom>
              <a:blipFill>
                <a:blip r:embed="rId8"/>
                <a:stretch>
                  <a:fillRect l="-31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/>
          <p:cNvGrpSpPr/>
          <p:nvPr/>
        </p:nvGrpSpPr>
        <p:grpSpPr>
          <a:xfrm>
            <a:off x="6582348" y="2875438"/>
            <a:ext cx="2550080" cy="1558525"/>
            <a:chOff x="6582348" y="2875438"/>
            <a:chExt cx="2550080" cy="1558525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7E1964A-AEAA-16E0-C63A-5BBC086D86CC}"/>
                </a:ext>
              </a:extLst>
            </p:cNvPr>
            <p:cNvCxnSpPr/>
            <p:nvPr/>
          </p:nvCxnSpPr>
          <p:spPr>
            <a:xfrm>
              <a:off x="6582348" y="3506067"/>
              <a:ext cx="2057400" cy="0"/>
            </a:xfrm>
            <a:prstGeom prst="line">
              <a:avLst/>
            </a:prstGeom>
            <a:ln w="1270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4D6E13E-31B9-A573-360E-5EC454D61E0F}"/>
                </a:ext>
              </a:extLst>
            </p:cNvPr>
            <p:cNvSpPr txBox="1"/>
            <p:nvPr/>
          </p:nvSpPr>
          <p:spPr>
            <a:xfrm>
              <a:off x="7010400" y="4126186"/>
              <a:ext cx="14388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Sifat garis </a:t>
              </a:r>
              <a:r>
                <a:rPr lang="en-ID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sejajar</a:t>
              </a:r>
              <a:endParaRPr lang="en-ID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D6C4D9E-18A9-7326-7494-5048C6FEEE3B}"/>
                    </a:ext>
                  </a:extLst>
                </p:cNvPr>
                <p:cNvSpPr txBox="1"/>
                <p:nvPr/>
              </p:nvSpPr>
              <p:spPr>
                <a:xfrm>
                  <a:off x="8751428" y="3455751"/>
                  <a:ext cx="228600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oMath>
                    </m:oMathPara>
                  </a14:m>
                  <a:endParaRPr lang="en-ID" sz="1400" b="0" dirty="0"/>
                </a:p>
                <a:p>
                  <a:endParaRPr lang="en-ID" sz="1400" dirty="0"/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D6C4D9E-18A9-7326-7494-5048C6FEEE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51428" y="3455751"/>
                  <a:ext cx="228600" cy="43088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735E3452-AA9C-0AB4-C292-02BF56444F98}"/>
                    </a:ext>
                  </a:extLst>
                </p:cNvPr>
                <p:cNvSpPr txBox="1"/>
                <p:nvPr/>
              </p:nvSpPr>
              <p:spPr>
                <a:xfrm>
                  <a:off x="8751428" y="2875438"/>
                  <a:ext cx="193836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735E3452-AA9C-0AB4-C292-02BF56444F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51428" y="2875438"/>
                  <a:ext cx="193836" cy="215444"/>
                </a:xfrm>
                <a:prstGeom prst="rect">
                  <a:avLst/>
                </a:prstGeom>
                <a:blipFill>
                  <a:blip r:embed="rId10"/>
                  <a:stretch>
                    <a:fillRect l="-16129" r="-967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0A3CBAF2-D3C4-85B8-05D3-77C3F0F9A06E}"/>
                </a:ext>
              </a:extLst>
            </p:cNvPr>
            <p:cNvCxnSpPr>
              <a:cxnSpLocks/>
            </p:cNvCxnSpPr>
            <p:nvPr/>
          </p:nvCxnSpPr>
          <p:spPr>
            <a:xfrm>
              <a:off x="6582348" y="3027838"/>
              <a:ext cx="2057400" cy="0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23F86D1-16FC-F558-E16F-A2DBC0F83903}"/>
                </a:ext>
              </a:extLst>
            </p:cNvPr>
            <p:cNvCxnSpPr/>
            <p:nvPr/>
          </p:nvCxnSpPr>
          <p:spPr>
            <a:xfrm>
              <a:off x="6582348" y="3886638"/>
              <a:ext cx="2057400" cy="0"/>
            </a:xfrm>
            <a:prstGeom prst="line">
              <a:avLst/>
            </a:prstGeom>
            <a:ln w="1270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2B4F9AFE-8847-2CE4-671E-DEB9534CA3D3}"/>
                    </a:ext>
                  </a:extLst>
                </p:cNvPr>
                <p:cNvSpPr txBox="1"/>
                <p:nvPr/>
              </p:nvSpPr>
              <p:spPr>
                <a:xfrm>
                  <a:off x="8599028" y="3757956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2B4F9AFE-8847-2CE4-671E-DEB9534CA3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99028" y="3757956"/>
                  <a:ext cx="533400" cy="307777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3883703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B546831-834A-265C-1402-457431AD9E55}"/>
              </a:ext>
            </a:extLst>
          </p:cNvPr>
          <p:cNvSpPr txBox="1"/>
          <p:nvPr/>
        </p:nvSpPr>
        <p:spPr>
          <a:xfrm>
            <a:off x="267728" y="500281"/>
            <a:ext cx="54472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Satu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sifat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dasar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mengenai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garis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sejajar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dipotong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oleh garis ketiga dijelaskan dalam Aksioma 2 berikut.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2CACB48-6720-B58A-9E13-779BAB285385}"/>
                  </a:ext>
                </a:extLst>
              </p:cNvPr>
              <p:cNvSpPr/>
              <p:nvPr/>
            </p:nvSpPr>
            <p:spPr>
              <a:xfrm>
                <a:off x="272592" y="1332095"/>
                <a:ext cx="5341755" cy="990536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slope"/>
              </a:sp3d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Aksioma 2:</a:t>
                </a:r>
              </a:p>
              <a:p>
                <a:r>
                  <a:rPr lang="sv-SE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diketahui garis </a:t>
                </a:r>
                <a14:m>
                  <m:oMath xmlns:m="http://schemas.openxmlformats.org/officeDocument/2006/math">
                    <m:r>
                      <a:rPr lang="sv-SE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sv-SE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titik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sv-SE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maka sudut yang sehadap sama besar.</a:t>
                </a:r>
                <a:endParaRPr lang="en-ID" sz="16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2CACB48-6720-B58A-9E13-779BAB2853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592" y="1332095"/>
                <a:ext cx="5341755" cy="990536"/>
              </a:xfrm>
              <a:prstGeom prst="rect">
                <a:avLst/>
              </a:prstGeom>
              <a:blipFill>
                <a:blip r:embed="rId2"/>
                <a:stretch>
                  <a:fillRect l="-3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1981200" y="2735608"/>
            <a:ext cx="2873728" cy="1763101"/>
            <a:chOff x="6117872" y="961049"/>
            <a:chExt cx="2873728" cy="1763101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3FF35E1D-DDE5-C1F8-469C-FF3C77EAC8E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84171" y="1020491"/>
              <a:ext cx="981642" cy="17036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6FED150C-6A67-F6BD-B875-0700B5DCE796}"/>
                </a:ext>
              </a:extLst>
            </p:cNvPr>
            <p:cNvCxnSpPr/>
            <p:nvPr/>
          </p:nvCxnSpPr>
          <p:spPr>
            <a:xfrm>
              <a:off x="6194072" y="1316481"/>
              <a:ext cx="25908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80E5926A-6D5B-3807-1915-558E87F15FCD}"/>
                </a:ext>
              </a:extLst>
            </p:cNvPr>
            <p:cNvCxnSpPr/>
            <p:nvPr/>
          </p:nvCxnSpPr>
          <p:spPr>
            <a:xfrm>
              <a:off x="6117872" y="2383281"/>
              <a:ext cx="25146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8702D4BE-C1FB-5292-A444-F933CF50F46B}"/>
                    </a:ext>
                  </a:extLst>
                </p:cNvPr>
                <p:cNvSpPr txBox="1"/>
                <p:nvPr/>
              </p:nvSpPr>
              <p:spPr>
                <a:xfrm>
                  <a:off x="7298972" y="1284215"/>
                  <a:ext cx="3810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8702D4BE-C1FB-5292-A444-F933CF50F4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98972" y="1284215"/>
                  <a:ext cx="381000" cy="276999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483D0764-6C13-178E-46E2-0958C9817595}"/>
                    </a:ext>
                  </a:extLst>
                </p:cNvPr>
                <p:cNvSpPr txBox="1"/>
                <p:nvPr/>
              </p:nvSpPr>
              <p:spPr>
                <a:xfrm>
                  <a:off x="7127472" y="1115682"/>
                  <a:ext cx="342999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483D0764-6C13-178E-46E2-0958C98175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27472" y="1115682"/>
                  <a:ext cx="342999" cy="184666"/>
                </a:xfrm>
                <a:prstGeom prst="rect">
                  <a:avLst/>
                </a:prstGeom>
                <a:blipFill>
                  <a:blip r:embed="rId4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3C9693F6-F783-0C54-CBD9-CB6E21923025}"/>
                    </a:ext>
                  </a:extLst>
                </p:cNvPr>
                <p:cNvSpPr txBox="1"/>
                <p:nvPr/>
              </p:nvSpPr>
              <p:spPr>
                <a:xfrm>
                  <a:off x="7505700" y="1131815"/>
                  <a:ext cx="120226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3C9693F6-F783-0C54-CBD9-CB6E2192302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05700" y="1131815"/>
                  <a:ext cx="120226" cy="184666"/>
                </a:xfrm>
                <a:prstGeom prst="rect">
                  <a:avLst/>
                </a:prstGeom>
                <a:blipFill>
                  <a:blip r:embed="rId5"/>
                  <a:stretch>
                    <a:fillRect l="-30000" r="-30000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940ED06B-4A95-4A43-0687-FDD40AEC53EC}"/>
                    </a:ext>
                  </a:extLst>
                </p:cNvPr>
                <p:cNvSpPr txBox="1"/>
                <p:nvPr/>
              </p:nvSpPr>
              <p:spPr>
                <a:xfrm>
                  <a:off x="7049248" y="1345499"/>
                  <a:ext cx="219906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940ED06B-4A95-4A43-0687-FDD40AEC53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49248" y="1345499"/>
                  <a:ext cx="219906" cy="184666"/>
                </a:xfrm>
                <a:prstGeom prst="rect">
                  <a:avLst/>
                </a:prstGeom>
                <a:blipFill>
                  <a:blip r:embed="rId6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FB8D064A-79FA-A7DF-3558-1072170818AB}"/>
                    </a:ext>
                  </a:extLst>
                </p:cNvPr>
                <p:cNvSpPr txBox="1"/>
                <p:nvPr/>
              </p:nvSpPr>
              <p:spPr>
                <a:xfrm>
                  <a:off x="6584171" y="2195740"/>
                  <a:ext cx="304800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FB8D064A-79FA-A7DF-3558-1072170818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84171" y="2195740"/>
                  <a:ext cx="304800" cy="184666"/>
                </a:xfrm>
                <a:prstGeom prst="rect">
                  <a:avLst/>
                </a:prstGeom>
                <a:blipFill>
                  <a:blip r:embed="rId7"/>
                  <a:stretch>
                    <a:fillRect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595CD54D-B7F9-5A61-2F22-2465878173A6}"/>
                    </a:ext>
                  </a:extLst>
                </p:cNvPr>
                <p:cNvSpPr txBox="1"/>
                <p:nvPr/>
              </p:nvSpPr>
              <p:spPr>
                <a:xfrm>
                  <a:off x="6902618" y="2212718"/>
                  <a:ext cx="228600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595CD54D-B7F9-5A61-2F22-2465878173A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02618" y="2212718"/>
                  <a:ext cx="228600" cy="184666"/>
                </a:xfrm>
                <a:prstGeom prst="rect">
                  <a:avLst/>
                </a:prstGeom>
                <a:blipFill>
                  <a:blip r:embed="rId8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FE5FEE82-C3DA-E0F9-0A61-0058F9EA89AD}"/>
                    </a:ext>
                  </a:extLst>
                </p:cNvPr>
                <p:cNvSpPr txBox="1"/>
                <p:nvPr/>
              </p:nvSpPr>
              <p:spPr>
                <a:xfrm>
                  <a:off x="6842505" y="2387084"/>
                  <a:ext cx="120226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FE5FEE82-C3DA-E0F9-0A61-0058F9EA89A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42505" y="2387084"/>
                  <a:ext cx="120226" cy="184666"/>
                </a:xfrm>
                <a:prstGeom prst="rect">
                  <a:avLst/>
                </a:prstGeom>
                <a:blipFill>
                  <a:blip r:embed="rId9"/>
                  <a:stretch>
                    <a:fillRect l="-30000" r="-30000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16D3C793-A687-C9E9-70E9-D943856B569D}"/>
                    </a:ext>
                  </a:extLst>
                </p:cNvPr>
                <p:cNvSpPr txBox="1"/>
                <p:nvPr/>
              </p:nvSpPr>
              <p:spPr>
                <a:xfrm>
                  <a:off x="6400992" y="2385111"/>
                  <a:ext cx="471570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16D3C793-A687-C9E9-70E9-D943856B569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00992" y="2385111"/>
                  <a:ext cx="471570" cy="184666"/>
                </a:xfrm>
                <a:prstGeom prst="rect">
                  <a:avLst/>
                </a:prstGeom>
                <a:blipFill>
                  <a:blip r:embed="rId10"/>
                  <a:stretch>
                    <a:fillRect b="-32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B7718D8E-7DD6-02E9-359E-939CD7F842F1}"/>
                    </a:ext>
                  </a:extLst>
                </p:cNvPr>
                <p:cNvSpPr txBox="1"/>
                <p:nvPr/>
              </p:nvSpPr>
              <p:spPr>
                <a:xfrm>
                  <a:off x="6783909" y="961049"/>
                  <a:ext cx="48864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B7718D8E-7DD6-02E9-359E-939CD7F842F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83909" y="961049"/>
                  <a:ext cx="488641" cy="307777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C77B6A27-65AF-E098-FB42-6B05381C3F1F}"/>
                    </a:ext>
                  </a:extLst>
                </p:cNvPr>
                <p:cNvSpPr txBox="1"/>
                <p:nvPr/>
              </p:nvSpPr>
              <p:spPr>
                <a:xfrm>
                  <a:off x="6301243" y="1984660"/>
                  <a:ext cx="488641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C77B6A27-65AF-E098-FB42-6B05381C3F1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01243" y="1984660"/>
                  <a:ext cx="488641" cy="307777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34DA90C7-1D86-B112-D22A-F0BFC0CDF716}"/>
                    </a:ext>
                  </a:extLst>
                </p:cNvPr>
                <p:cNvSpPr txBox="1"/>
                <p:nvPr/>
              </p:nvSpPr>
              <p:spPr>
                <a:xfrm>
                  <a:off x="8763000" y="1208015"/>
                  <a:ext cx="228600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oMath>
                    </m:oMathPara>
                  </a14:m>
                  <a:endParaRPr lang="en-ID" sz="1400" b="0" dirty="0"/>
                </a:p>
                <a:p>
                  <a:endParaRPr lang="en-ID" sz="1400" dirty="0"/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34DA90C7-1D86-B112-D22A-F0BFC0CDF7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63000" y="1208015"/>
                  <a:ext cx="228600" cy="430887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40920F35-F336-7781-395B-1EA2D7E770AB}"/>
                    </a:ext>
                  </a:extLst>
                </p:cNvPr>
                <p:cNvSpPr txBox="1"/>
                <p:nvPr/>
              </p:nvSpPr>
              <p:spPr>
                <a:xfrm>
                  <a:off x="8698396" y="2248502"/>
                  <a:ext cx="193836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40920F35-F336-7781-395B-1EA2D7E770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98396" y="2248502"/>
                  <a:ext cx="193836" cy="215444"/>
                </a:xfrm>
                <a:prstGeom prst="rect">
                  <a:avLst/>
                </a:prstGeom>
                <a:blipFill>
                  <a:blip r:embed="rId14"/>
                  <a:stretch>
                    <a:fillRect l="-15625" r="-625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869590" y="-996732"/>
            <a:ext cx="4961078" cy="718523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" y="4668012"/>
            <a:ext cx="9144000" cy="47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07931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nip Single Corner Rectangle 37">
            <a:extLst>
              <a:ext uri="{FF2B5EF4-FFF2-40B4-BE49-F238E27FC236}">
                <a16:creationId xmlns:a16="http://schemas.microsoft.com/office/drawing/2014/main" id="{2E1E2226-E6E9-F14F-FEE4-2C265E1CDC01}"/>
              </a:ext>
            </a:extLst>
          </p:cNvPr>
          <p:cNvSpPr/>
          <p:nvPr/>
        </p:nvSpPr>
        <p:spPr>
          <a:xfrm>
            <a:off x="199441" y="96989"/>
            <a:ext cx="1143000" cy="381000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E3A8CDD-B97B-D2FB-4E02-D1196EE50755}"/>
                  </a:ext>
                </a:extLst>
              </p:cNvPr>
              <p:cNvSpPr txBox="1"/>
              <p:nvPr/>
            </p:nvSpPr>
            <p:spPr>
              <a:xfrm>
                <a:off x="8572211" y="1672291"/>
                <a:ext cx="685800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200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ID" sz="12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E3A8CDD-B97B-D2FB-4E02-D1196EE507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2211" y="1672291"/>
                <a:ext cx="685800" cy="184666"/>
              </a:xfrm>
              <a:prstGeom prst="rect">
                <a:avLst/>
              </a:prstGeom>
              <a:blipFill>
                <a:blip r:embed="rId3"/>
                <a:stretch>
                  <a:fillRect b="-3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5973892" y="1031617"/>
            <a:ext cx="2856311" cy="1620015"/>
            <a:chOff x="5973892" y="1031617"/>
            <a:chExt cx="2856311" cy="1620015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D68CC630-9A7C-15FB-B474-5F5E4D497841}"/>
                </a:ext>
              </a:extLst>
            </p:cNvPr>
            <p:cNvCxnSpPr/>
            <p:nvPr/>
          </p:nvCxnSpPr>
          <p:spPr>
            <a:xfrm>
              <a:off x="6134100" y="1276350"/>
              <a:ext cx="1143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F19657B-7D1A-CFD5-4EBD-B11298467A62}"/>
                </a:ext>
              </a:extLst>
            </p:cNvPr>
            <p:cNvCxnSpPr/>
            <p:nvPr/>
          </p:nvCxnSpPr>
          <p:spPr>
            <a:xfrm>
              <a:off x="7315200" y="1276350"/>
              <a:ext cx="762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C16B1F4-FA21-F9AA-3E30-D5A2A73215C7}"/>
                </a:ext>
              </a:extLst>
            </p:cNvPr>
            <p:cNvCxnSpPr/>
            <p:nvPr/>
          </p:nvCxnSpPr>
          <p:spPr>
            <a:xfrm>
              <a:off x="8077200" y="1276350"/>
              <a:ext cx="685800" cy="5334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8CCC707-DD3F-8382-36B5-A8DA8335B0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77200" y="1805214"/>
              <a:ext cx="685800" cy="61413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7EC30DA7-C80F-F68C-AC8A-73DDF8857768}"/>
                </a:ext>
              </a:extLst>
            </p:cNvPr>
            <p:cNvCxnSpPr/>
            <p:nvPr/>
          </p:nvCxnSpPr>
          <p:spPr>
            <a:xfrm>
              <a:off x="6223000" y="2419350"/>
              <a:ext cx="1143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18D6C7A-7B88-C9A2-40E0-273DC7C4913B}"/>
                </a:ext>
              </a:extLst>
            </p:cNvPr>
            <p:cNvCxnSpPr/>
            <p:nvPr/>
          </p:nvCxnSpPr>
          <p:spPr>
            <a:xfrm>
              <a:off x="7315200" y="2419350"/>
              <a:ext cx="762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Block Arc 21">
              <a:extLst>
                <a:ext uri="{FF2B5EF4-FFF2-40B4-BE49-F238E27FC236}">
                  <a16:creationId xmlns:a16="http://schemas.microsoft.com/office/drawing/2014/main" id="{2898838F-A487-BBB7-540C-26B31AD7D5A0}"/>
                </a:ext>
              </a:extLst>
            </p:cNvPr>
            <p:cNvSpPr/>
            <p:nvPr/>
          </p:nvSpPr>
          <p:spPr>
            <a:xfrm>
              <a:off x="8598333" y="1667715"/>
              <a:ext cx="231870" cy="243004"/>
            </a:xfrm>
            <a:prstGeom prst="blockArc">
              <a:avLst>
                <a:gd name="adj1" fmla="val 6986752"/>
                <a:gd name="adj2" fmla="val 13330006"/>
                <a:gd name="adj3" fmla="val 0"/>
              </a:avLst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6265438C-BD56-3E5D-6F17-522C84DC7F23}"/>
                    </a:ext>
                  </a:extLst>
                </p:cNvPr>
                <p:cNvSpPr txBox="1"/>
                <p:nvPr/>
              </p:nvSpPr>
              <p:spPr>
                <a:xfrm>
                  <a:off x="6034735" y="1031617"/>
                  <a:ext cx="274929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6265438C-BD56-3E5D-6F17-522C84DC7F2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34735" y="1031617"/>
                  <a:ext cx="274929" cy="184666"/>
                </a:xfrm>
                <a:prstGeom prst="rect">
                  <a:avLst/>
                </a:prstGeom>
                <a:blipFill>
                  <a:blip r:embed="rId4"/>
                  <a:stretch>
                    <a:fillRect b="-32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AAF5153C-9926-66EE-4ED2-A74D357A39DE}"/>
                    </a:ext>
                  </a:extLst>
                </p:cNvPr>
                <p:cNvSpPr txBox="1"/>
                <p:nvPr/>
              </p:nvSpPr>
              <p:spPr>
                <a:xfrm flipH="1">
                  <a:off x="7818504" y="1049049"/>
                  <a:ext cx="457200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AAF5153C-9926-66EE-4ED2-A74D357A39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7818504" y="1049049"/>
                  <a:ext cx="457200" cy="184666"/>
                </a:xfrm>
                <a:prstGeom prst="rect">
                  <a:avLst/>
                </a:prstGeom>
                <a:blipFill>
                  <a:blip r:embed="rId5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69761174-3424-5F3C-F1D0-C0954EA6B54A}"/>
                    </a:ext>
                  </a:extLst>
                </p:cNvPr>
                <p:cNvSpPr txBox="1"/>
                <p:nvPr/>
              </p:nvSpPr>
              <p:spPr>
                <a:xfrm>
                  <a:off x="7778749" y="2459940"/>
                  <a:ext cx="685800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69761174-3424-5F3C-F1D0-C0954EA6B54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78749" y="2459940"/>
                  <a:ext cx="685800" cy="184666"/>
                </a:xfrm>
                <a:prstGeom prst="rect">
                  <a:avLst/>
                </a:prstGeom>
                <a:blipFill>
                  <a:blip r:embed="rId6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Block Arc 26">
              <a:extLst>
                <a:ext uri="{FF2B5EF4-FFF2-40B4-BE49-F238E27FC236}">
                  <a16:creationId xmlns:a16="http://schemas.microsoft.com/office/drawing/2014/main" id="{510DBFEB-1E6C-AA46-661B-C499D3FBF6BD}"/>
                </a:ext>
              </a:extLst>
            </p:cNvPr>
            <p:cNvSpPr/>
            <p:nvPr/>
          </p:nvSpPr>
          <p:spPr>
            <a:xfrm rot="3957980">
              <a:off x="7971327" y="2250521"/>
              <a:ext cx="269287" cy="322358"/>
            </a:xfrm>
            <a:prstGeom prst="blockArc">
              <a:avLst>
                <a:gd name="adj1" fmla="val 6706314"/>
                <a:gd name="adj2" fmla="val 14897820"/>
                <a:gd name="adj3" fmla="val 280"/>
              </a:avLst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F51815E9-D4C1-4AC2-0674-077815708C69}"/>
                    </a:ext>
                  </a:extLst>
                </p:cNvPr>
                <p:cNvSpPr txBox="1"/>
                <p:nvPr/>
              </p:nvSpPr>
              <p:spPr>
                <a:xfrm>
                  <a:off x="5973892" y="2466966"/>
                  <a:ext cx="274929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F51815E9-D4C1-4AC2-0674-077815708C6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73892" y="2466966"/>
                  <a:ext cx="274929" cy="184666"/>
                </a:xfrm>
                <a:prstGeom prst="rect">
                  <a:avLst/>
                </a:prstGeom>
                <a:blipFill>
                  <a:blip r:embed="rId7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9E0BC03A-0F89-6201-AC0C-0EDCB9558F82}"/>
                    </a:ext>
                  </a:extLst>
                </p:cNvPr>
                <p:cNvSpPr txBox="1"/>
                <p:nvPr/>
              </p:nvSpPr>
              <p:spPr>
                <a:xfrm>
                  <a:off x="8194732" y="1627869"/>
                  <a:ext cx="504212" cy="2462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80°</m:t>
                        </m:r>
                      </m:oMath>
                    </m:oMathPara>
                  </a14:m>
                  <a:endParaRPr lang="en-ID" sz="1000" dirty="0"/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9E0BC03A-0F89-6201-AC0C-0EDCB9558F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94732" y="1627869"/>
                  <a:ext cx="504212" cy="246221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32EE6477-E7CF-5FB4-545C-4A96E51BD29F}"/>
                    </a:ext>
                  </a:extLst>
                </p:cNvPr>
                <p:cNvSpPr txBox="1"/>
                <p:nvPr/>
              </p:nvSpPr>
              <p:spPr>
                <a:xfrm>
                  <a:off x="7567112" y="2172115"/>
                  <a:ext cx="439927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130°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32EE6477-E7CF-5FB4-545C-4A96E51BD29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67112" y="2172115"/>
                  <a:ext cx="439927" cy="276999"/>
                </a:xfrm>
                <a:prstGeom prst="rect">
                  <a:avLst/>
                </a:prstGeom>
                <a:blipFill>
                  <a:blip r:embed="rId9"/>
                  <a:stretch>
                    <a:fillRect r="-41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645A2CD7-1D36-5A32-C827-B0A16363A8D7}"/>
                  </a:ext>
                </a:extLst>
              </p:cNvPr>
              <p:cNvSpPr txBox="1"/>
              <p:nvPr/>
            </p:nvSpPr>
            <p:spPr>
              <a:xfrm>
                <a:off x="309336" y="1587340"/>
                <a:ext cx="4880162" cy="58477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menghitung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𝐴𝐵𝐶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pertama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tarik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garis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𝐶𝐹</m:t>
                    </m:r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yang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melalui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𝐶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sejajar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𝐸𝐷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645A2CD7-1D36-5A32-C827-B0A16363A8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336" y="1587340"/>
                <a:ext cx="4880162" cy="584775"/>
              </a:xfrm>
              <a:prstGeom prst="rect">
                <a:avLst/>
              </a:prstGeom>
              <a:blipFill>
                <a:blip r:embed="rId10"/>
                <a:stretch>
                  <a:fillRect l="-623" t="-2041" r="-249" b="-11224"/>
                </a:stretch>
              </a:blip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DA23598C-76C8-5D1E-B9E3-70E6E552E554}"/>
                  </a:ext>
                </a:extLst>
              </p:cNvPr>
              <p:cNvSpPr txBox="1"/>
              <p:nvPr/>
            </p:nvSpPr>
            <p:spPr>
              <a:xfrm>
                <a:off x="309336" y="2285717"/>
                <a:ext cx="4880162" cy="58477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𝐸𝐷𝐶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𝐷𝐶𝐹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sepihak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𝐸𝐷𝐶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+∠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𝐷𝐶𝐹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=180°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DA23598C-76C8-5D1E-B9E3-70E6E552E5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336" y="2285717"/>
                <a:ext cx="4880162" cy="584775"/>
              </a:xfrm>
              <a:prstGeom prst="rect">
                <a:avLst/>
              </a:prstGeom>
              <a:blipFill>
                <a:blip r:embed="rId11"/>
                <a:stretch>
                  <a:fillRect t="-2041" b="-11224"/>
                </a:stretch>
              </a:blip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0E57829D-B9F5-82D4-F855-AA31777EEEFC}"/>
                  </a:ext>
                </a:extLst>
              </p:cNvPr>
              <p:cNvSpPr txBox="1"/>
              <p:nvPr/>
            </p:nvSpPr>
            <p:spPr>
              <a:xfrm>
                <a:off x="309336" y="2984094"/>
                <a:ext cx="4880162" cy="58477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𝐸𝐷𝐶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=180°−130°=50°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Karena </a:t>
                </a:r>
                <a14:m>
                  <m:oMath xmlns:m="http://schemas.openxmlformats.org/officeDocument/2006/math"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𝐷𝐶𝐵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=80°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maka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𝐶𝐵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=80°−50°=30°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0E57829D-B9F5-82D4-F855-AA31777EEE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336" y="2984094"/>
                <a:ext cx="4880162" cy="584775"/>
              </a:xfrm>
              <a:prstGeom prst="rect">
                <a:avLst/>
              </a:prstGeom>
              <a:blipFill>
                <a:blip r:embed="rId12"/>
                <a:stretch>
                  <a:fillRect l="-623" t="-2062" b="-12371"/>
                </a:stretch>
              </a:blip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8FC07CA4-75B9-5299-5611-3CD82D651142}"/>
                  </a:ext>
                </a:extLst>
              </p:cNvPr>
              <p:cNvSpPr txBox="1"/>
              <p:nvPr/>
            </p:nvSpPr>
            <p:spPr>
              <a:xfrm>
                <a:off x="309336" y="3631503"/>
                <a:ext cx="4880162" cy="830997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𝐹𝐶𝐵</m:t>
                    </m:r>
                    <m:r>
                      <a:rPr lang="en-ID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𝐴𝐵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=180°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karena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merupakan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sepihak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𝐴𝐵𝐶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=180°−∠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𝐹𝐶𝐵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=180°</m:t>
                    </m:r>
                    <m:r>
                      <a:rPr lang="en-ID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−30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=150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8FC07CA4-75B9-5299-5611-3CD82D6511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336" y="3631503"/>
                <a:ext cx="4880162" cy="830997"/>
              </a:xfrm>
              <a:prstGeom prst="rect">
                <a:avLst/>
              </a:prstGeom>
              <a:blipFill>
                <a:blip r:embed="rId13"/>
                <a:stretch>
                  <a:fillRect l="-623" t="-1449" b="-7971"/>
                </a:stretch>
              </a:blip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6229970" y="2942022"/>
            <a:ext cx="3177068" cy="1602583"/>
            <a:chOff x="6229970" y="2942022"/>
            <a:chExt cx="3177068" cy="1602583"/>
          </a:xfrm>
        </p:grpSpPr>
        <p:grpSp>
          <p:nvGrpSpPr>
            <p:cNvPr id="8" name="Group 7"/>
            <p:cNvGrpSpPr/>
            <p:nvPr/>
          </p:nvGrpSpPr>
          <p:grpSpPr>
            <a:xfrm>
              <a:off x="6229970" y="2942022"/>
              <a:ext cx="3177068" cy="1602583"/>
              <a:chOff x="5973281" y="2817782"/>
              <a:chExt cx="3177068" cy="1602583"/>
            </a:xfrm>
          </p:grpSpPr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936978BC-20EE-101E-398F-3B3AF2286071}"/>
                  </a:ext>
                </a:extLst>
              </p:cNvPr>
              <p:cNvCxnSpPr/>
              <p:nvPr/>
            </p:nvCxnSpPr>
            <p:spPr>
              <a:xfrm>
                <a:off x="6019800" y="3045083"/>
                <a:ext cx="114300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AB58421C-8C78-560E-5941-313EDCAA9E6E}"/>
                  </a:ext>
                </a:extLst>
              </p:cNvPr>
              <p:cNvCxnSpPr/>
              <p:nvPr/>
            </p:nvCxnSpPr>
            <p:spPr>
              <a:xfrm>
                <a:off x="7162800" y="3045083"/>
                <a:ext cx="762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14F70632-592C-E5B5-BADF-993A6976B491}"/>
                  </a:ext>
                </a:extLst>
              </p:cNvPr>
              <p:cNvCxnSpPr/>
              <p:nvPr/>
            </p:nvCxnSpPr>
            <p:spPr>
              <a:xfrm>
                <a:off x="7924800" y="3045083"/>
                <a:ext cx="685800" cy="5334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D52CED6A-5572-0A8A-88FC-E062F5F46A1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924800" y="3573947"/>
                <a:ext cx="685800" cy="61413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570A447F-06EA-0AFE-4121-ACC1C811880A}"/>
                  </a:ext>
                </a:extLst>
              </p:cNvPr>
              <p:cNvCxnSpPr/>
              <p:nvPr/>
            </p:nvCxnSpPr>
            <p:spPr>
              <a:xfrm>
                <a:off x="6070600" y="4188083"/>
                <a:ext cx="114300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A1CEAC68-D59B-8D1F-3549-B77DFF101829}"/>
                  </a:ext>
                </a:extLst>
              </p:cNvPr>
              <p:cNvCxnSpPr/>
              <p:nvPr/>
            </p:nvCxnSpPr>
            <p:spPr>
              <a:xfrm>
                <a:off x="7162800" y="4188083"/>
                <a:ext cx="762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8B004EC3-1CB4-E1EC-512A-ED4A5E964026}"/>
                      </a:ext>
                    </a:extLst>
                  </p:cNvPr>
                  <p:cNvSpPr txBox="1"/>
                  <p:nvPr/>
                </p:nvSpPr>
                <p:spPr>
                  <a:xfrm>
                    <a:off x="5973281" y="2842059"/>
                    <a:ext cx="274929" cy="1846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ID" sz="12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oMath>
                      </m:oMathPara>
                    </a14:m>
                    <a:endParaRPr lang="en-ID" sz="1200" dirty="0"/>
                  </a:p>
                </p:txBody>
              </p:sp>
            </mc:Choice>
            <mc:Fallback xmlns=""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8B004EC3-1CB4-E1EC-512A-ED4A5E96402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73281" y="2842059"/>
                    <a:ext cx="274929" cy="184666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b="-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TextBox 41">
                    <a:extLst>
                      <a:ext uri="{FF2B5EF4-FFF2-40B4-BE49-F238E27FC236}">
                        <a16:creationId xmlns:a16="http://schemas.microsoft.com/office/drawing/2014/main" id="{9D7B30C4-E0AD-2E5B-6C10-B90CF9562A1A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7666104" y="2817782"/>
                    <a:ext cx="457200" cy="1846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ID" sz="12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oMath>
                      </m:oMathPara>
                    </a14:m>
                    <a:endParaRPr lang="en-ID" sz="1200" dirty="0"/>
                  </a:p>
                </p:txBody>
              </p:sp>
            </mc:Choice>
            <mc:Fallback xmlns="">
              <p:sp>
                <p:nvSpPr>
                  <p:cNvPr id="42" name="TextBox 41">
                    <a:extLst>
                      <a:ext uri="{FF2B5EF4-FFF2-40B4-BE49-F238E27FC236}">
                        <a16:creationId xmlns:a16="http://schemas.microsoft.com/office/drawing/2014/main" id="{9D7B30C4-E0AD-2E5B-6C10-B90CF9562A1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7666104" y="2817782"/>
                    <a:ext cx="457200" cy="184666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04AA7F17-E9D8-714D-D490-7F9EBC82C09F}"/>
                      </a:ext>
                    </a:extLst>
                  </p:cNvPr>
                  <p:cNvSpPr txBox="1"/>
                  <p:nvPr/>
                </p:nvSpPr>
                <p:spPr>
                  <a:xfrm>
                    <a:off x="7626349" y="4228673"/>
                    <a:ext cx="685800" cy="1846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ID" sz="12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oMath>
                      </m:oMathPara>
                    </a14:m>
                    <a:endParaRPr lang="en-ID" sz="1200" dirty="0"/>
                  </a:p>
                </p:txBody>
              </p:sp>
            </mc:Choice>
            <mc:Fallback xmlns=""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04AA7F17-E9D8-714D-D490-7F9EBC82C09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626349" y="4228673"/>
                    <a:ext cx="685800" cy="184666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B570EE9A-5C8B-FB51-1B6E-626423C2C153}"/>
                      </a:ext>
                    </a:extLst>
                  </p:cNvPr>
                  <p:cNvSpPr txBox="1"/>
                  <p:nvPr/>
                </p:nvSpPr>
                <p:spPr>
                  <a:xfrm>
                    <a:off x="6126292" y="4235699"/>
                    <a:ext cx="274929" cy="1846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ID" sz="12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oMath>
                      </m:oMathPara>
                    </a14:m>
                    <a:endParaRPr lang="en-ID" sz="1200" dirty="0"/>
                  </a:p>
                </p:txBody>
              </p:sp>
            </mc:Choice>
            <mc:Fallback xmlns=""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B570EE9A-5C8B-FB51-1B6E-626423C2C15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26292" y="4235699"/>
                    <a:ext cx="274929" cy="184666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322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AEDA888F-B1BF-CC9D-47AD-F252F7FBBD7F}"/>
                      </a:ext>
                    </a:extLst>
                  </p:cNvPr>
                  <p:cNvSpPr txBox="1"/>
                  <p:nvPr/>
                </p:nvSpPr>
                <p:spPr>
                  <a:xfrm>
                    <a:off x="7468637" y="3872598"/>
                    <a:ext cx="420008" cy="276999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ID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130°</m:t>
                          </m:r>
                        </m:oMath>
                      </m:oMathPara>
                    </a14:m>
                    <a:endParaRPr lang="en-ID" sz="1200" dirty="0"/>
                  </a:p>
                </p:txBody>
              </p:sp>
            </mc:Choice>
            <mc:Fallback xmlns=""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AEDA888F-B1BF-CC9D-47AD-F252F7FBBD7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68637" y="3872598"/>
                    <a:ext cx="420008" cy="276999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r="-869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2" name="TextBox 61">
                    <a:extLst>
                      <a:ext uri="{FF2B5EF4-FFF2-40B4-BE49-F238E27FC236}">
                        <a16:creationId xmlns:a16="http://schemas.microsoft.com/office/drawing/2014/main" id="{BC14A0F1-EF36-9A3D-3D5B-9509164F10A1}"/>
                      </a:ext>
                    </a:extLst>
                  </p:cNvPr>
                  <p:cNvSpPr txBox="1"/>
                  <p:nvPr/>
                </p:nvSpPr>
                <p:spPr>
                  <a:xfrm>
                    <a:off x="8464549" y="3512396"/>
                    <a:ext cx="685800" cy="1846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ID" sz="12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oMath>
                      </m:oMathPara>
                    </a14:m>
                    <a:endParaRPr lang="en-ID" sz="1200" dirty="0"/>
                  </a:p>
                </p:txBody>
              </p:sp>
            </mc:Choice>
            <mc:Fallback xmlns="">
              <p:sp>
                <p:nvSpPr>
                  <p:cNvPr id="62" name="TextBox 61">
                    <a:extLst>
                      <a:ext uri="{FF2B5EF4-FFF2-40B4-BE49-F238E27FC236}">
                        <a16:creationId xmlns:a16="http://schemas.microsoft.com/office/drawing/2014/main" id="{BC14A0F1-EF36-9A3D-3D5B-9509164F10A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464549" y="3512396"/>
                    <a:ext cx="685800" cy="184666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b="-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E0CC619E-1647-0F42-83E3-FE8CA3DCF7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61200" y="3562349"/>
                <a:ext cx="1549400" cy="11598"/>
              </a:xfrm>
              <a:prstGeom prst="line">
                <a:avLst/>
              </a:prstGeom>
              <a:ln>
                <a:prstDash val="dash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6" name="TextBox 65">
                    <a:extLst>
                      <a:ext uri="{FF2B5EF4-FFF2-40B4-BE49-F238E27FC236}">
                        <a16:creationId xmlns:a16="http://schemas.microsoft.com/office/drawing/2014/main" id="{4BC14544-A51A-EC9D-07C0-F846459E4043}"/>
                      </a:ext>
                    </a:extLst>
                  </p:cNvPr>
                  <p:cNvSpPr txBox="1"/>
                  <p:nvPr/>
                </p:nvSpPr>
                <p:spPr>
                  <a:xfrm>
                    <a:off x="6591300" y="3474554"/>
                    <a:ext cx="685800" cy="1846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ID" sz="12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oMath>
                      </m:oMathPara>
                    </a14:m>
                    <a:endParaRPr lang="en-ID" sz="1200" dirty="0"/>
                  </a:p>
                </p:txBody>
              </p:sp>
            </mc:Choice>
            <mc:Fallback xmlns="">
              <p:sp>
                <p:nvSpPr>
                  <p:cNvPr id="66" name="TextBox 65">
                    <a:extLst>
                      <a:ext uri="{FF2B5EF4-FFF2-40B4-BE49-F238E27FC236}">
                        <a16:creationId xmlns:a16="http://schemas.microsoft.com/office/drawing/2014/main" id="{4BC14544-A51A-EC9D-07C0-F846459E404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91300" y="3474554"/>
                    <a:ext cx="685800" cy="184666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 b="-322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40" name="Block Arc 39">
              <a:extLst>
                <a:ext uri="{FF2B5EF4-FFF2-40B4-BE49-F238E27FC236}">
                  <a16:creationId xmlns:a16="http://schemas.microsoft.com/office/drawing/2014/main" id="{510DBFEB-1E6C-AA46-661B-C499D3FBF6BD}"/>
                </a:ext>
              </a:extLst>
            </p:cNvPr>
            <p:cNvSpPr/>
            <p:nvPr/>
          </p:nvSpPr>
          <p:spPr>
            <a:xfrm rot="3957980">
              <a:off x="8074439" y="4139503"/>
              <a:ext cx="269287" cy="322358"/>
            </a:xfrm>
            <a:prstGeom prst="blockArc">
              <a:avLst>
                <a:gd name="adj1" fmla="val 6706314"/>
                <a:gd name="adj2" fmla="val 14897820"/>
                <a:gd name="adj3" fmla="val 280"/>
              </a:avLst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99441" y="662932"/>
                <a:ext cx="5670766" cy="8617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 garis </a:t>
                </a:r>
                <a14:m>
                  <m:oMath xmlns:m="http://schemas.openxmlformats.org/officeDocument/2006/math">
                    <m:r>
                      <a:rPr lang="en-ID" sz="1600" i="1" dirty="0">
                        <a:latin typeface="Cambria Math" panose="02040503050406030204" pitchFamily="18" charset="0"/>
                      </a:rPr>
                      <m:t>𝐴𝐵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sejajar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garis </a:t>
                </a:r>
                <a14:m>
                  <m:oMath xmlns:m="http://schemas.openxmlformats.org/officeDocument/2006/math">
                    <m:r>
                      <a:rPr lang="en-ID" sz="1600" i="1" dirty="0">
                        <a:latin typeface="Cambria Math" panose="02040503050406030204" pitchFamily="18" charset="0"/>
                      </a:rPr>
                      <m:t>𝐸𝐷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𝐸𝐷𝐶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=130°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𝐷𝐶𝐵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=80°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Hitunglah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𝐴𝐵𝐶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441" y="662932"/>
                <a:ext cx="5670766" cy="861774"/>
              </a:xfrm>
              <a:prstGeom prst="rect">
                <a:avLst/>
              </a:prstGeom>
              <a:blipFill>
                <a:blip r:embed="rId17"/>
                <a:stretch>
                  <a:fillRect l="-645" t="-2128" b="-4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746585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2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/>
      <p:bldP spid="68" grpId="0" animBg="1"/>
      <p:bldP spid="69" grpId="0" animBg="1"/>
      <p:bldP spid="71" grpId="0" animBg="1"/>
      <p:bldP spid="7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0AB394ED-A42A-FE66-F732-322EE44B2044}"/>
              </a:ext>
            </a:extLst>
          </p:cNvPr>
          <p:cNvSpPr/>
          <p:nvPr/>
        </p:nvSpPr>
        <p:spPr>
          <a:xfrm>
            <a:off x="308429" y="209550"/>
            <a:ext cx="1617731" cy="543605"/>
          </a:xfrm>
          <a:prstGeom prst="round2Diag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COBALAH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0A90736-438F-2C6A-9473-9F3020FB4247}"/>
              </a:ext>
            </a:extLst>
          </p:cNvPr>
          <p:cNvSpPr/>
          <p:nvPr/>
        </p:nvSpPr>
        <p:spPr>
          <a:xfrm>
            <a:off x="308429" y="874942"/>
            <a:ext cx="7921171" cy="2590800"/>
          </a:xfrm>
          <a:prstGeom prst="rect">
            <a:avLst/>
          </a:prstGeom>
          <a:solidFill>
            <a:schemeClr val="accent6">
              <a:lumMod val="20000"/>
              <a:lumOff val="80000"/>
              <a:alpha val="6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ID" sz="16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Hitunglah</a:t>
            </a:r>
            <a:r>
              <a:rPr lang="en-ID" sz="1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ID" sz="1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sz="1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ID" sz="1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sebagai</a:t>
            </a:r>
            <a:r>
              <a:rPr lang="en-ID" sz="1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sz="1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sehadp</a:t>
            </a:r>
            <a:r>
              <a:rPr lang="en-ID" sz="1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sz="1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diketahui</a:t>
            </a:r>
            <a:r>
              <a:rPr lang="en-ID" sz="1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en-ID" sz="16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57200" y="1428750"/>
            <a:ext cx="6267453" cy="1887308"/>
            <a:chOff x="419099" y="1370242"/>
            <a:chExt cx="6267453" cy="188730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0E86588-96E8-8DEF-7EE9-8CEA5BF9433A}"/>
                </a:ext>
              </a:extLst>
            </p:cNvPr>
            <p:cNvCxnSpPr>
              <a:cxnSpLocks/>
            </p:cNvCxnSpPr>
            <p:nvPr/>
          </p:nvCxnSpPr>
          <p:spPr>
            <a:xfrm>
              <a:off x="914400" y="2343150"/>
              <a:ext cx="28194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6D507BF-C04B-CA27-852E-3433C96B8EEC}"/>
                </a:ext>
              </a:extLst>
            </p:cNvPr>
            <p:cNvCxnSpPr/>
            <p:nvPr/>
          </p:nvCxnSpPr>
          <p:spPr>
            <a:xfrm>
              <a:off x="1447800" y="1581150"/>
              <a:ext cx="1070429" cy="16764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CB56F4C-AD7E-85F0-24D0-B670608AB027}"/>
                </a:ext>
              </a:extLst>
            </p:cNvPr>
            <p:cNvCxnSpPr>
              <a:cxnSpLocks/>
            </p:cNvCxnSpPr>
            <p:nvPr/>
          </p:nvCxnSpPr>
          <p:spPr>
            <a:xfrm>
              <a:off x="2388508" y="1380446"/>
              <a:ext cx="1040492" cy="164850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CB299BF-3A0A-2997-ED8B-13583FCAC0CD}"/>
                </a:ext>
              </a:extLst>
            </p:cNvPr>
            <p:cNvSpPr txBox="1"/>
            <p:nvPr/>
          </p:nvSpPr>
          <p:spPr>
            <a:xfrm>
              <a:off x="1583259" y="2081539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94EC22A1-27B4-E9D1-95BB-776E0533D0C9}"/>
                    </a:ext>
                  </a:extLst>
                </p:cNvPr>
                <p:cNvSpPr txBox="1"/>
                <p:nvPr/>
              </p:nvSpPr>
              <p:spPr>
                <a:xfrm>
                  <a:off x="2581061" y="2127706"/>
                  <a:ext cx="395942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60</m:t>
                        </m:r>
                        <m:r>
                          <a:rPr lang="en-ID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oMath>
                    </m:oMathPara>
                  </a14:m>
                  <a:endPara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94EC22A1-27B4-E9D1-95BB-776E0533D0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81061" y="2127706"/>
                  <a:ext cx="395942" cy="215444"/>
                </a:xfrm>
                <a:prstGeom prst="rect">
                  <a:avLst/>
                </a:prstGeom>
                <a:blipFill>
                  <a:blip r:embed="rId2"/>
                  <a:stretch>
                    <a:fillRect b="-8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64BB41C-0980-2546-F05D-71EC74E10B21}"/>
                    </a:ext>
                  </a:extLst>
                </p:cNvPr>
                <p:cNvSpPr txBox="1"/>
                <p:nvPr/>
              </p:nvSpPr>
              <p:spPr>
                <a:xfrm>
                  <a:off x="2518229" y="2320472"/>
                  <a:ext cx="742472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120</m:t>
                        </m:r>
                        <m:r>
                          <a:rPr lang="en-ID" sz="1400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°</m:t>
                        </m:r>
                      </m:oMath>
                    </m:oMathPara>
                  </a14:m>
                  <a:endPara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64BB41C-0980-2546-F05D-71EC74E10B2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18229" y="2320472"/>
                  <a:ext cx="742472" cy="30777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68D0C64-DB24-983E-22D9-D2B0D5B6AAC6}"/>
                </a:ext>
              </a:extLst>
            </p:cNvPr>
            <p:cNvSpPr txBox="1"/>
            <p:nvPr/>
          </p:nvSpPr>
          <p:spPr>
            <a:xfrm>
              <a:off x="419099" y="1370242"/>
              <a:ext cx="609600" cy="380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a.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F63DFB8-BFDC-B676-B792-A78D87CFDFA6}"/>
                </a:ext>
              </a:extLst>
            </p:cNvPr>
            <p:cNvCxnSpPr>
              <a:cxnSpLocks/>
            </p:cNvCxnSpPr>
            <p:nvPr/>
          </p:nvCxnSpPr>
          <p:spPr>
            <a:xfrm>
              <a:off x="4800600" y="1609046"/>
              <a:ext cx="0" cy="103890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AA2FF24-0358-7465-8425-73884845291A}"/>
                </a:ext>
              </a:extLst>
            </p:cNvPr>
            <p:cNvCxnSpPr/>
            <p:nvPr/>
          </p:nvCxnSpPr>
          <p:spPr>
            <a:xfrm>
              <a:off x="4800600" y="1598842"/>
              <a:ext cx="838200" cy="10204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8F723F7-C64B-9A2B-C442-1A9E9C016E56}"/>
                </a:ext>
              </a:extLst>
            </p:cNvPr>
            <p:cNvCxnSpPr>
              <a:cxnSpLocks/>
            </p:cNvCxnSpPr>
            <p:nvPr/>
          </p:nvCxnSpPr>
          <p:spPr>
            <a:xfrm>
              <a:off x="5562600" y="1609046"/>
              <a:ext cx="7656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1E90950-66DA-714D-2B55-57FEDA0BDE21}"/>
                </a:ext>
              </a:extLst>
            </p:cNvPr>
            <p:cNvCxnSpPr/>
            <p:nvPr/>
          </p:nvCxnSpPr>
          <p:spPr>
            <a:xfrm>
              <a:off x="4781552" y="2641008"/>
              <a:ext cx="838200" cy="10204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1252A1FE-02EA-2C2F-A377-BA860FF3949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50809" y="2636388"/>
              <a:ext cx="777421" cy="1020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FBBFB38-EE11-5764-6A98-AA74A3E3FFE2}"/>
                </a:ext>
              </a:extLst>
            </p:cNvPr>
            <p:cNvCxnSpPr>
              <a:cxnSpLocks/>
            </p:cNvCxnSpPr>
            <p:nvPr/>
          </p:nvCxnSpPr>
          <p:spPr>
            <a:xfrm>
              <a:off x="4826909" y="1609046"/>
              <a:ext cx="1463221" cy="149610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80A021E-4FF9-AC67-B9D1-D3554A53D7BC}"/>
                </a:ext>
              </a:extLst>
            </p:cNvPr>
            <p:cNvSpPr txBox="1"/>
            <p:nvPr/>
          </p:nvSpPr>
          <p:spPr>
            <a:xfrm>
              <a:off x="4952999" y="1562188"/>
              <a:ext cx="4572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E5201AC6-E1AB-F307-5774-292D36AC0E45}"/>
                    </a:ext>
                  </a:extLst>
                </p:cNvPr>
                <p:cNvSpPr txBox="1"/>
                <p:nvPr/>
              </p:nvSpPr>
              <p:spPr>
                <a:xfrm>
                  <a:off x="5619752" y="2618727"/>
                  <a:ext cx="10668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45</m:t>
                        </m:r>
                        <m:r>
                          <a:rPr lang="en-ID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oMath>
                    </m:oMathPara>
                  </a14:m>
                  <a:endParaRPr lang="en-ID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E5201AC6-E1AB-F307-5774-292D36AC0E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19752" y="2618727"/>
                  <a:ext cx="1066800" cy="27699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2AD3D9C6-0711-4B25-17EB-561EC0B6D303}"/>
                    </a:ext>
                  </a:extLst>
                </p:cNvPr>
                <p:cNvSpPr txBox="1"/>
                <p:nvPr/>
              </p:nvSpPr>
              <p:spPr>
                <a:xfrm>
                  <a:off x="4840088" y="2340255"/>
                  <a:ext cx="310983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90</m:t>
                        </m:r>
                        <m:r>
                          <a:rPr lang="en-ID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oMath>
                    </m:oMathPara>
                  </a14:m>
                  <a:endPara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2AD3D9C6-0711-4B25-17EB-561EC0B6D30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40088" y="2340255"/>
                  <a:ext cx="310983" cy="215444"/>
                </a:xfrm>
                <a:prstGeom prst="rect">
                  <a:avLst/>
                </a:prstGeom>
                <a:blipFill>
                  <a:blip r:embed="rId5"/>
                  <a:stretch>
                    <a:fillRect l="-11765" r="-11765" b="-8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47291D7-A298-7A95-7A15-09FAB99DB2E4}"/>
                </a:ext>
              </a:extLst>
            </p:cNvPr>
            <p:cNvSpPr txBox="1"/>
            <p:nvPr/>
          </p:nvSpPr>
          <p:spPr>
            <a:xfrm>
              <a:off x="4179211" y="1396484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986294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D34EA56-6255-9B45-DE98-296C08F6B7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" y="44938"/>
            <a:ext cx="6949440" cy="91250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A689463-67DA-DD9D-D38A-D20BF9AF7CAA}"/>
              </a:ext>
            </a:extLst>
          </p:cNvPr>
          <p:cNvSpPr txBox="1"/>
          <p:nvPr/>
        </p:nvSpPr>
        <p:spPr>
          <a:xfrm>
            <a:off x="457200" y="285750"/>
            <a:ext cx="6400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6.5 Gambar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Berskala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Foto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dan Model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Berskala</a:t>
            </a:r>
            <a:endParaRPr lang="en-US" sz="2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04AD8E-F956-9C1E-6351-85D7CF2F4334}"/>
              </a:ext>
            </a:extLst>
          </p:cNvPr>
          <p:cNvSpPr txBox="1"/>
          <p:nvPr/>
        </p:nvSpPr>
        <p:spPr>
          <a:xfrm>
            <a:off x="302975" y="981940"/>
            <a:ext cx="6400800" cy="2270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Apabila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kita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mempunyai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sebuah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benda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kita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membuat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benda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lebih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kecil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lebih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bentuk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serupa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benda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aslinya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melakukan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pembesaran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pengecilan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yang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terkadang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diikuti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pergeseran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pencerminan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perputaran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Faktor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pembesaran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pengecilan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suatu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benda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sebagai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skala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benda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tersebut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2F4D04-D58A-7E0F-6189-312294AE57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9590" y="-996732"/>
            <a:ext cx="4961078" cy="718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1303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23040">
            <a:off x="2876029" y="736955"/>
            <a:ext cx="3480651" cy="42263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510370" y="684081"/>
            <a:ext cx="3047999" cy="744668"/>
            <a:chOff x="1320549" y="545950"/>
            <a:chExt cx="2023517" cy="588958"/>
          </a:xfrm>
        </p:grpSpPr>
        <p:grpSp>
          <p:nvGrpSpPr>
            <p:cNvPr id="16" name="Group 15"/>
            <p:cNvGrpSpPr/>
            <p:nvPr/>
          </p:nvGrpSpPr>
          <p:grpSpPr>
            <a:xfrm>
              <a:off x="1320549" y="545950"/>
              <a:ext cx="2023517" cy="588958"/>
              <a:chOff x="1320549" y="545950"/>
              <a:chExt cx="2023517" cy="58895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Rectangle 17"/>
              <p:cNvSpPr/>
              <p:nvPr/>
            </p:nvSpPr>
            <p:spPr>
              <a:xfrm>
                <a:off x="1388493" y="545950"/>
                <a:ext cx="1863446" cy="58895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320549" y="608664"/>
                <a:ext cx="2023517" cy="4138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spc="50" dirty="0"/>
                  <a:t>KESEBANGUNAN</a:t>
                </a:r>
                <a:endParaRPr lang="en-GB" sz="2800" b="1" spc="50" dirty="0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3269490" y="547433"/>
              <a:ext cx="37951" cy="579010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83492" y="266213"/>
            <a:ext cx="1798411" cy="817329"/>
            <a:chOff x="55507" y="128083"/>
            <a:chExt cx="1798411" cy="817329"/>
          </a:xfrm>
        </p:grpSpPr>
        <p:sp>
          <p:nvSpPr>
            <p:cNvPr id="21" name="Rectangle 20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2234" y="128083"/>
              <a:ext cx="10456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 dirty="0">
                  <a:solidFill>
                    <a:schemeClr val="bg1">
                      <a:lumMod val="95000"/>
                    </a:schemeClr>
                  </a:solidFill>
                </a:rPr>
                <a:t>BAB 6 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616478" y="167758"/>
            <a:ext cx="505711" cy="1260992"/>
            <a:chOff x="1388493" y="29628"/>
            <a:chExt cx="505711" cy="1260992"/>
          </a:xfrm>
        </p:grpSpPr>
        <p:sp>
          <p:nvSpPr>
            <p:cNvPr id="27" name="Rectangle 26"/>
            <p:cNvSpPr/>
            <p:nvPr/>
          </p:nvSpPr>
          <p:spPr>
            <a:xfrm>
              <a:off x="1388493" y="537122"/>
              <a:ext cx="59922" cy="753498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5595106" y="4556482"/>
            <a:ext cx="1701428" cy="22313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0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Sumber</a:t>
            </a: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gambar</a:t>
            </a: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Freepik.com</a:t>
            </a:r>
            <a:endParaRPr lang="id-ID" sz="1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53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nip Single Corner Rectangle 37">
            <a:extLst>
              <a:ext uri="{FF2B5EF4-FFF2-40B4-BE49-F238E27FC236}">
                <a16:creationId xmlns:a16="http://schemas.microsoft.com/office/drawing/2014/main" id="{2E1E2226-E6E9-F14F-FEE4-2C265E1CDC01}"/>
              </a:ext>
            </a:extLst>
          </p:cNvPr>
          <p:cNvSpPr/>
          <p:nvPr/>
        </p:nvSpPr>
        <p:spPr>
          <a:xfrm>
            <a:off x="228600" y="233186"/>
            <a:ext cx="943559" cy="341161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7FD9D29-26E9-BB33-E145-F3B0F4FA62EE}"/>
                  </a:ext>
                </a:extLst>
              </p:cNvPr>
              <p:cNvSpPr txBox="1"/>
              <p:nvPr/>
            </p:nvSpPr>
            <p:spPr>
              <a:xfrm>
                <a:off x="199441" y="574347"/>
                <a:ext cx="5667959" cy="35818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Gambar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Pulau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Sumatra di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peta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mewakili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ukuran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sebangun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Pulau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Sumatra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sesungguhnya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faktor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pengecilan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skala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 : 10.260.000.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Artinya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panjang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 cm pada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gambar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menyatakan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panjang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10.260.000 cm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102,6 km pada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situasi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sebenarnya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Jadi,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menentukan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skala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digunakan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demikian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skala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jarak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peta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jarak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sebenarnya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skala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𝑗𝑎𝑟𝑎𝑘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𝑝𝑎𝑑𝑎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𝑝𝑒𝑡𝑎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𝑗𝑎𝑟𝑎𝑘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𝑠𝑒𝑏𝑒𝑛𝑎𝑟𝑛𝑦𝑎</m:t>
                        </m:r>
                      </m:den>
                    </m:f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pl-PL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arak pada peta : jarak sebenarnya = 1 : 10.260.000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7FD9D29-26E9-BB33-E145-F3B0F4FA62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441" y="574347"/>
                <a:ext cx="5667959" cy="3581878"/>
              </a:xfrm>
              <a:prstGeom prst="rect">
                <a:avLst/>
              </a:prstGeom>
              <a:blipFill>
                <a:blip r:embed="rId2"/>
                <a:stretch>
                  <a:fillRect l="-645" r="-538" b="-1190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2D972CEC-7867-CBB2-CE0B-7F15BA1E63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167" t="16684" r="40000" b="17392"/>
          <a:stretch/>
        </p:blipFill>
        <p:spPr>
          <a:xfrm>
            <a:off x="6089286" y="819150"/>
            <a:ext cx="3016614" cy="312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8842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0AB394ED-A42A-FE66-F732-322EE44B2044}"/>
              </a:ext>
            </a:extLst>
          </p:cNvPr>
          <p:cNvSpPr/>
          <p:nvPr/>
        </p:nvSpPr>
        <p:spPr>
          <a:xfrm>
            <a:off x="308429" y="209550"/>
            <a:ext cx="1617731" cy="543605"/>
          </a:xfrm>
          <a:prstGeom prst="round2Diag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COBALAH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0A90736-438F-2C6A-9473-9F3020FB4247}"/>
                  </a:ext>
                </a:extLst>
              </p:cNvPr>
              <p:cNvSpPr/>
              <p:nvPr/>
            </p:nvSpPr>
            <p:spPr>
              <a:xfrm>
                <a:off x="308429" y="971550"/>
                <a:ext cx="8378371" cy="34290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  <a:alpha val="6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marL="342900" indent="-342900" algn="just">
                  <a:lnSpc>
                    <a:spcPct val="150000"/>
                  </a:lnSpc>
                  <a:buAutoNum type="arabicPeriod"/>
                </a:pP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peta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mempunyai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skala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 : 100.000. Jika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jarak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kota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peta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7,5 cm,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tentukan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jarak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sebenarnya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 algn="just">
                  <a:lnSpc>
                    <a:spcPct val="150000"/>
                  </a:lnSpc>
                  <a:buAutoNum type="arabicPeriod"/>
                </a:pP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peta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mempunyai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skala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 : 100.000. Jarak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sebenarnya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antara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dua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kota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12 km.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Tentukan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jarak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kedua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kota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peta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 marL="342900" indent="-342900" algn="just">
                  <a:lnSpc>
                    <a:spcPct val="150000"/>
                  </a:lnSpc>
                  <a:buAutoNum type="arabicPeriod"/>
                </a:pP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Jarak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sebenarnya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antara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dua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kota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24 km dan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jarak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peta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12 cm.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Hitunglah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skala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peta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-  1. 750.000 cm </a:t>
                </a:r>
                <a14:m>
                  <m:oMath xmlns:m="http://schemas.openxmlformats.org/officeDocument/2006/math">
                    <m:r>
                      <a:rPr lang="en-ID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7,5 km 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-   12 cm 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-   1 : 200.000</a:t>
                </a: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0A90736-438F-2C6A-9473-9F3020FB42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429" y="971550"/>
                <a:ext cx="8378371" cy="3429000"/>
              </a:xfrm>
              <a:prstGeom prst="rect">
                <a:avLst/>
              </a:prstGeom>
              <a:blipFill>
                <a:blip r:embed="rId2"/>
                <a:stretch>
                  <a:fillRect l="-145" r="-218"/>
                </a:stretch>
              </a:blip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9038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D34EA56-6255-9B45-DE98-296C08F6B7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4485"/>
            <a:ext cx="4648200" cy="91250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A689463-67DA-DD9D-D38A-D20BF9AF7CAA}"/>
              </a:ext>
            </a:extLst>
          </p:cNvPr>
          <p:cNvSpPr txBox="1"/>
          <p:nvPr/>
        </p:nvSpPr>
        <p:spPr>
          <a:xfrm>
            <a:off x="385883" y="285748"/>
            <a:ext cx="418611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6.6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Pembesaran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Pengecilan</a:t>
            </a:r>
            <a:endParaRPr lang="en-US" sz="2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04AD8E-F956-9C1E-6351-85D7CF2F4334}"/>
              </a:ext>
            </a:extLst>
          </p:cNvPr>
          <p:cNvSpPr txBox="1"/>
          <p:nvPr/>
        </p:nvSpPr>
        <p:spPr>
          <a:xfrm>
            <a:off x="302974" y="981940"/>
            <a:ext cx="7926626" cy="786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Ukuran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benda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berubah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tetapi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bentuk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benda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tetap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Keadaan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pembesaran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Kita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akan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mempelajari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hal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secara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geometri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Selain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itu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kita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juga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akan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belajar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mengenai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pengecilan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962293E-7F0A-F5D0-E828-7A4A4E35A5E3}"/>
              </a:ext>
            </a:extLst>
          </p:cNvPr>
          <p:cNvGrpSpPr/>
          <p:nvPr/>
        </p:nvGrpSpPr>
        <p:grpSpPr>
          <a:xfrm>
            <a:off x="5410200" y="2038350"/>
            <a:ext cx="3488075" cy="1981200"/>
            <a:chOff x="2599804" y="2056649"/>
            <a:chExt cx="4032613" cy="1976469"/>
          </a:xfrm>
        </p:grpSpPr>
        <p:sp>
          <p:nvSpPr>
            <p:cNvPr id="4" name="Isosceles Triangle 3">
              <a:extLst>
                <a:ext uri="{FF2B5EF4-FFF2-40B4-BE49-F238E27FC236}">
                  <a16:creationId xmlns:a16="http://schemas.microsoft.com/office/drawing/2014/main" id="{704EF572-FF99-9EED-37F1-E5C99A63BD97}"/>
                </a:ext>
              </a:extLst>
            </p:cNvPr>
            <p:cNvSpPr/>
            <p:nvPr/>
          </p:nvSpPr>
          <p:spPr>
            <a:xfrm rot="20284156">
              <a:off x="4324578" y="2827353"/>
              <a:ext cx="380109" cy="697953"/>
            </a:xfrm>
            <a:prstGeom prst="triangle">
              <a:avLst>
                <a:gd name="adj" fmla="val 52679"/>
              </a:avLst>
            </a:prstGeom>
            <a:solidFill>
              <a:srgbClr val="FCF5D3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5" name="Isosceles Triangle 4">
              <a:extLst>
                <a:ext uri="{FF2B5EF4-FFF2-40B4-BE49-F238E27FC236}">
                  <a16:creationId xmlns:a16="http://schemas.microsoft.com/office/drawing/2014/main" id="{3547034C-4688-1FB7-F152-301126EE9EDC}"/>
                </a:ext>
              </a:extLst>
            </p:cNvPr>
            <p:cNvSpPr/>
            <p:nvPr/>
          </p:nvSpPr>
          <p:spPr>
            <a:xfrm rot="20284156">
              <a:off x="5252242" y="2372675"/>
              <a:ext cx="803959" cy="1183810"/>
            </a:xfrm>
            <a:prstGeom prst="triangle">
              <a:avLst>
                <a:gd name="adj" fmla="val 52679"/>
              </a:avLst>
            </a:prstGeom>
            <a:solidFill>
              <a:srgbClr val="FCF5D3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F0CD142-9BF0-23F5-7766-BCA9372E8DE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95600" y="2339859"/>
              <a:ext cx="2667000" cy="1138427"/>
            </a:xfrm>
            <a:prstGeom prst="line">
              <a:avLst/>
            </a:prstGeom>
            <a:ln w="6350">
              <a:prstDash val="dash"/>
              <a:headEnd type="stealth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7F39369-03BB-A0E3-17AC-186CB21FAC25}"/>
                </a:ext>
              </a:extLst>
            </p:cNvPr>
            <p:cNvCxnSpPr>
              <a:cxnSpLocks/>
              <a:stCxn id="5" idx="4"/>
            </p:cNvCxnSpPr>
            <p:nvPr/>
          </p:nvCxnSpPr>
          <p:spPr>
            <a:xfrm flipH="1">
              <a:off x="2895600" y="3363519"/>
              <a:ext cx="3352580" cy="114767"/>
            </a:xfrm>
            <a:prstGeom prst="line">
              <a:avLst/>
            </a:prstGeom>
            <a:ln w="6350">
              <a:prstDash val="dash"/>
              <a:head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BE46171-B764-42FD-F120-C199342623C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895599" y="3478286"/>
              <a:ext cx="2743201" cy="197088"/>
            </a:xfrm>
            <a:prstGeom prst="line">
              <a:avLst/>
            </a:prstGeom>
            <a:ln w="6350">
              <a:prstDash val="dash"/>
              <a:head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12E5C7F-CED9-587C-52D0-8B28F661E49C}"/>
                </a:ext>
              </a:extLst>
            </p:cNvPr>
            <p:cNvSpPr txBox="1"/>
            <p:nvPr/>
          </p:nvSpPr>
          <p:spPr>
            <a:xfrm>
              <a:off x="2599804" y="3285240"/>
              <a:ext cx="4572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i="1" dirty="0"/>
                <a:t>O</a:t>
              </a:r>
              <a:endParaRPr lang="en-ID" i="1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D7316F7-CA5C-7F7D-EDBA-F04506C0AF6F}"/>
                </a:ext>
              </a:extLst>
            </p:cNvPr>
            <p:cNvSpPr txBox="1"/>
            <p:nvPr/>
          </p:nvSpPr>
          <p:spPr>
            <a:xfrm>
              <a:off x="4286032" y="3520713"/>
              <a:ext cx="4572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i="1" dirty="0"/>
                <a:t>C</a:t>
              </a:r>
              <a:endParaRPr lang="en-ID" i="1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92F5C1D-F64F-99C9-A3F8-BDC44E6E08F5}"/>
                </a:ext>
              </a:extLst>
            </p:cNvPr>
            <p:cNvSpPr txBox="1"/>
            <p:nvPr/>
          </p:nvSpPr>
          <p:spPr>
            <a:xfrm>
              <a:off x="4736068" y="3114748"/>
              <a:ext cx="4572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i="1" dirty="0"/>
                <a:t>B</a:t>
              </a:r>
              <a:endParaRPr lang="en-ID" i="1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7D64C2C-DA94-BEC4-179C-FDCA0254E849}"/>
                </a:ext>
              </a:extLst>
            </p:cNvPr>
            <p:cNvSpPr txBox="1"/>
            <p:nvPr/>
          </p:nvSpPr>
          <p:spPr>
            <a:xfrm>
              <a:off x="4212365" y="2540001"/>
              <a:ext cx="4572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i="1" dirty="0"/>
                <a:t>A</a:t>
              </a:r>
              <a:endParaRPr lang="en-ID" i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3CF067B5-7836-93D3-CD8D-78E8362836F6}"/>
                    </a:ext>
                  </a:extLst>
                </p:cNvPr>
                <p:cNvSpPr txBox="1"/>
                <p:nvPr/>
              </p:nvSpPr>
              <p:spPr>
                <a:xfrm>
                  <a:off x="5257800" y="2056649"/>
                  <a:ext cx="457200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b="0" i="1" dirty="0"/>
                    <a:t>A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a14:m>
                  <a:endParaRPr lang="en-ID" dirty="0"/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3CF067B5-7836-93D3-CD8D-78E8362836F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57800" y="2056649"/>
                  <a:ext cx="457200" cy="369332"/>
                </a:xfrm>
                <a:prstGeom prst="rect">
                  <a:avLst/>
                </a:prstGeom>
                <a:blipFill>
                  <a:blip r:embed="rId3"/>
                  <a:stretch>
                    <a:fillRect l="-11429" t="-8333" b="-26667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2DA4A804-822D-F971-5EF8-C136A9DDFFF2}"/>
                    </a:ext>
                  </a:extLst>
                </p:cNvPr>
                <p:cNvSpPr txBox="1"/>
                <p:nvPr/>
              </p:nvSpPr>
              <p:spPr>
                <a:xfrm>
                  <a:off x="6175217" y="3080309"/>
                  <a:ext cx="457200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i="1" dirty="0"/>
                    <a:t>B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a14:m>
                  <a:endParaRPr lang="en-ID" dirty="0"/>
                </a:p>
              </p:txBody>
            </p:sp>
          </mc:Choice>
          <mc:Fallback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2DA4A804-822D-F971-5EF8-C136A9DDFF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75217" y="3080309"/>
                  <a:ext cx="457200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13846" t="-10000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482EE862-F07F-39D1-90D3-CA4EFAB9CC9E}"/>
                    </a:ext>
                  </a:extLst>
                </p:cNvPr>
                <p:cNvSpPr txBox="1"/>
                <p:nvPr/>
              </p:nvSpPr>
              <p:spPr>
                <a:xfrm>
                  <a:off x="5334000" y="3663786"/>
                  <a:ext cx="457200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i="1" dirty="0"/>
                    <a:t>C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a14:m>
                  <a:endParaRPr lang="en-ID" dirty="0"/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482EE862-F07F-39D1-90D3-CA4EFAB9CC9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34000" y="3663786"/>
                  <a:ext cx="457200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13043" t="-8333" b="-26667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A3CF66D-C732-0E86-032D-56B42A230532}"/>
                  </a:ext>
                </a:extLst>
              </p:cNvPr>
              <p:cNvSpPr txBox="1"/>
              <p:nvPr/>
            </p:nvSpPr>
            <p:spPr>
              <a:xfrm>
                <a:off x="200534" y="2255624"/>
                <a:ext cx="5031688" cy="20524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Pembesaran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 kali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lipat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l-G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ABC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pusat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pembesaran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Faktor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pembesaran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𝑂𝐴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𝑂𝐴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𝑂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𝑂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𝑂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𝑂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Jadi, pada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pembesaran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dua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perlu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diingat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yaitu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pusat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pembesaran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faktor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pembesaran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A3CF66D-C732-0E86-032D-56B42A2305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534" y="2255624"/>
                <a:ext cx="5031688" cy="2052421"/>
              </a:xfrm>
              <a:prstGeom prst="rect">
                <a:avLst/>
              </a:prstGeom>
              <a:blipFill>
                <a:blip r:embed="rId6"/>
                <a:stretch>
                  <a:fillRect l="-727" b="-29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Snip Single Corner Rectangle 37">
            <a:extLst>
              <a:ext uri="{FF2B5EF4-FFF2-40B4-BE49-F238E27FC236}">
                <a16:creationId xmlns:a16="http://schemas.microsoft.com/office/drawing/2014/main" id="{7C5A5ED1-D059-4176-8DAE-7493F24FD9D5}"/>
              </a:ext>
            </a:extLst>
          </p:cNvPr>
          <p:cNvSpPr/>
          <p:nvPr/>
        </p:nvSpPr>
        <p:spPr>
          <a:xfrm>
            <a:off x="398583" y="1781988"/>
            <a:ext cx="943559" cy="341161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794862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2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F6457FA-B689-F4C9-6840-13B5EF2424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133350"/>
            <a:ext cx="3657600" cy="61149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C17E6A9-2AF6-F463-68E1-91785EB364EE}"/>
              </a:ext>
            </a:extLst>
          </p:cNvPr>
          <p:cNvSpPr txBox="1"/>
          <p:nvPr/>
        </p:nvSpPr>
        <p:spPr>
          <a:xfrm>
            <a:off x="289561" y="187025"/>
            <a:ext cx="35204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Mencari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Hasil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Pembesaran</a:t>
            </a:r>
            <a:endParaRPr lang="en-US" sz="2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90D62FF-C5B8-2C64-BC16-28C14E1C529E}"/>
                  </a:ext>
                </a:extLst>
              </p:cNvPr>
              <p:cNvSpPr txBox="1"/>
              <p:nvPr/>
            </p:nvSpPr>
            <p:spPr>
              <a:xfrm>
                <a:off x="152400" y="798516"/>
                <a:ext cx="6758853" cy="33768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Misalkan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persegi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ABCD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pusat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pembesaran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Jika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benda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diperbesar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menjadi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 kali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lipat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hubungkan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dan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seterusnya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Selanjutnya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kita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ukur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panjang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600" b="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OA</a:t>
                </a:r>
              </a:p>
              <a:p>
                <a:pPr>
                  <a:lnSpc>
                    <a:spcPct val="150000"/>
                  </a:lnSpc>
                </a:pPr>
                <a:r>
                  <a:rPr lang="pl-PL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Demikian pula, panjang: </a:t>
                </a: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pl-PL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OB′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pl-PL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pl-PL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pl-PL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 </a:t>
                </a:r>
                <a:endPara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pl-PL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OC′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pl-PL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pl-PL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pl-PL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OC </a:t>
                </a:r>
                <a:endPara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pl-PL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OD′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pl-PL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pl-PL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pl-PL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OD</a:t>
                </a:r>
                <a:endPara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sv-SE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Hasil pembesarannya terlihat seperti gambar berikut.</a:t>
                </a:r>
              </a:p>
              <a:p>
                <a:pPr>
                  <a:lnSpc>
                    <a:spcPct val="150000"/>
                  </a:lnSpc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Perhatikan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bahwa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A′B′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B′C′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BC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dan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seterusnya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sz="16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90D62FF-C5B8-2C64-BC16-28C14E1C52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798516"/>
                <a:ext cx="6758853" cy="3376822"/>
              </a:xfrm>
              <a:prstGeom prst="rect">
                <a:avLst/>
              </a:prstGeom>
              <a:blipFill>
                <a:blip r:embed="rId3"/>
                <a:stretch>
                  <a:fillRect l="-451" r="-451" b="-1264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7" name="Group 46">
            <a:extLst>
              <a:ext uri="{FF2B5EF4-FFF2-40B4-BE49-F238E27FC236}">
                <a16:creationId xmlns:a16="http://schemas.microsoft.com/office/drawing/2014/main" id="{F1AD7152-FC3D-521F-8DC0-82044D2DA380}"/>
              </a:ext>
            </a:extLst>
          </p:cNvPr>
          <p:cNvGrpSpPr/>
          <p:nvPr/>
        </p:nvGrpSpPr>
        <p:grpSpPr>
          <a:xfrm>
            <a:off x="7010400" y="988124"/>
            <a:ext cx="1821557" cy="1038841"/>
            <a:chOff x="2826643" y="2337510"/>
            <a:chExt cx="1943471" cy="1092115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787A232-B98B-2476-5FBA-79CDDAB4BFAC}"/>
                </a:ext>
              </a:extLst>
            </p:cNvPr>
            <p:cNvSpPr/>
            <p:nvPr/>
          </p:nvSpPr>
          <p:spPr>
            <a:xfrm>
              <a:off x="3800475" y="2571381"/>
              <a:ext cx="685800" cy="611491"/>
            </a:xfrm>
            <a:prstGeom prst="rect">
              <a:avLst/>
            </a:prstGeom>
            <a:solidFill>
              <a:srgbClr val="FCF5D3"/>
            </a:solidFill>
            <a:ln w="9525"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ID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7982D2D-0B40-CE1D-555B-47959D1BD5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48000" y="2571750"/>
              <a:ext cx="1447800" cy="300495"/>
            </a:xfrm>
            <a:prstGeom prst="line">
              <a:avLst/>
            </a:prstGeom>
            <a:ln w="635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B9D3B79-E8ED-85F0-71EC-B0224DBAF6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48000" y="2569859"/>
              <a:ext cx="781050" cy="302386"/>
            </a:xfrm>
            <a:prstGeom prst="line">
              <a:avLst/>
            </a:prstGeom>
            <a:ln w="635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DD4B1D4-30F1-46A5-C1D0-7E8912AFE6F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048000" y="2872245"/>
              <a:ext cx="771525" cy="306844"/>
            </a:xfrm>
            <a:prstGeom prst="line">
              <a:avLst/>
            </a:prstGeom>
            <a:ln w="635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E25C8EF-3613-B813-B32B-1F94A14C015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048000" y="2875343"/>
              <a:ext cx="1447800" cy="297397"/>
            </a:xfrm>
            <a:prstGeom prst="line">
              <a:avLst/>
            </a:prstGeom>
            <a:ln w="635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ECDE50E-8AEE-58BB-8DD5-3A84F150A393}"/>
                </a:ext>
              </a:extLst>
            </p:cNvPr>
            <p:cNvSpPr txBox="1"/>
            <p:nvPr/>
          </p:nvSpPr>
          <p:spPr>
            <a:xfrm>
              <a:off x="2826643" y="2719906"/>
              <a:ext cx="423664" cy="3235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A83C45B-D1BB-2C6E-0B51-F51BB297E35E}"/>
                </a:ext>
              </a:extLst>
            </p:cNvPr>
            <p:cNvSpPr txBox="1"/>
            <p:nvPr/>
          </p:nvSpPr>
          <p:spPr>
            <a:xfrm>
              <a:off x="3597027" y="3105150"/>
              <a:ext cx="423664" cy="3235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D7ED7B0-E4C7-6035-6394-FFBA0A1C71F2}"/>
                </a:ext>
              </a:extLst>
            </p:cNvPr>
            <p:cNvSpPr txBox="1"/>
            <p:nvPr/>
          </p:nvSpPr>
          <p:spPr>
            <a:xfrm>
              <a:off x="4346450" y="3106065"/>
              <a:ext cx="423664" cy="3235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D20E8C7-7FF6-C739-E64C-A054025B8803}"/>
                </a:ext>
              </a:extLst>
            </p:cNvPr>
            <p:cNvSpPr txBox="1"/>
            <p:nvPr/>
          </p:nvSpPr>
          <p:spPr>
            <a:xfrm>
              <a:off x="4346450" y="2337510"/>
              <a:ext cx="423664" cy="3235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1915E96-9D61-D16F-B2E2-F6E71D2C438C}"/>
                </a:ext>
              </a:extLst>
            </p:cNvPr>
            <p:cNvSpPr txBox="1"/>
            <p:nvPr/>
          </p:nvSpPr>
          <p:spPr>
            <a:xfrm>
              <a:off x="3596456" y="2337511"/>
              <a:ext cx="423664" cy="3235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8ED5B4C-9496-B9CC-CED8-E9AC9383EDC2}"/>
              </a:ext>
            </a:extLst>
          </p:cNvPr>
          <p:cNvGrpSpPr/>
          <p:nvPr/>
        </p:nvGrpSpPr>
        <p:grpSpPr>
          <a:xfrm>
            <a:off x="4886159" y="2528765"/>
            <a:ext cx="3953084" cy="1832085"/>
            <a:chOff x="4886159" y="2528765"/>
            <a:chExt cx="3953084" cy="1832085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359E5F76-6AE6-7B0C-24AE-0393FC56F850}"/>
                </a:ext>
              </a:extLst>
            </p:cNvPr>
            <p:cNvSpPr/>
            <p:nvPr/>
          </p:nvSpPr>
          <p:spPr>
            <a:xfrm>
              <a:off x="5838060" y="3190778"/>
              <a:ext cx="451158" cy="456090"/>
            </a:xfrm>
            <a:prstGeom prst="rect">
              <a:avLst/>
            </a:prstGeom>
            <a:solidFill>
              <a:srgbClr val="FCF5D3"/>
            </a:solidFill>
            <a:ln w="9525"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ID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1BBEE11-1F6B-5606-E5B0-8B25A87B1269}"/>
                </a:ext>
              </a:extLst>
            </p:cNvPr>
            <p:cNvGrpSpPr/>
            <p:nvPr/>
          </p:nvGrpSpPr>
          <p:grpSpPr>
            <a:xfrm>
              <a:off x="4886159" y="2768108"/>
              <a:ext cx="3697818" cy="1305468"/>
              <a:chOff x="2937617" y="2569859"/>
              <a:chExt cx="1558183" cy="613013"/>
            </a:xfrm>
          </p:grpSpPr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FC1A64C0-CFBE-AB69-4D99-B14B7CC85913}"/>
                  </a:ext>
                </a:extLst>
              </p:cNvPr>
              <p:cNvSpPr/>
              <p:nvPr/>
            </p:nvSpPr>
            <p:spPr>
              <a:xfrm>
                <a:off x="3800475" y="2571381"/>
                <a:ext cx="685800" cy="611491"/>
              </a:xfrm>
              <a:prstGeom prst="rect">
                <a:avLst/>
              </a:prstGeom>
              <a:solidFill>
                <a:srgbClr val="FCF5D3"/>
              </a:solidFill>
              <a:ln w="9525">
                <a:solidFill>
                  <a:schemeClr val="accent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ID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9637EC66-DCA0-44AA-0DF8-5473CBA31B0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048000" y="2571750"/>
                <a:ext cx="1447800" cy="300495"/>
              </a:xfrm>
              <a:prstGeom prst="line">
                <a:avLst/>
              </a:prstGeom>
              <a:ln w="6350"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67D8FCD1-728C-4546-8F2E-02ED9F69D17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048000" y="2569859"/>
                <a:ext cx="781050" cy="302386"/>
              </a:xfrm>
              <a:prstGeom prst="line">
                <a:avLst/>
              </a:prstGeom>
              <a:ln w="6350"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58007C14-3FF5-4FD2-FD72-6333000ED4E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048000" y="2872245"/>
                <a:ext cx="771525" cy="306844"/>
              </a:xfrm>
              <a:prstGeom prst="line">
                <a:avLst/>
              </a:prstGeom>
              <a:ln w="6350"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3668002E-E1F8-0D90-A483-DF9C7839BCC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048000" y="2875343"/>
                <a:ext cx="1447800" cy="297397"/>
              </a:xfrm>
              <a:prstGeom prst="line">
                <a:avLst/>
              </a:prstGeom>
              <a:ln w="6350"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EF555348-F44E-BE9A-8095-452716287132}"/>
                  </a:ext>
                </a:extLst>
              </p:cNvPr>
              <p:cNvSpPr txBox="1"/>
              <p:nvPr/>
            </p:nvSpPr>
            <p:spPr>
              <a:xfrm>
                <a:off x="2937617" y="2793659"/>
                <a:ext cx="211832" cy="1445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endParaRPr lang="en-ID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8D1B583D-E712-172C-9CBE-14F54DFC502C}"/>
                  </a:ext>
                </a:extLst>
              </p:cNvPr>
              <p:cNvSpPr txBox="1"/>
              <p:nvPr/>
            </p:nvSpPr>
            <p:spPr>
              <a:xfrm>
                <a:off x="3263341" y="2957375"/>
                <a:ext cx="107264" cy="1486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endParaRPr lang="en-ID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5DA8B3E-45F4-63B4-815D-5326A2BBED95}"/>
                  </a:ext>
                </a:extLst>
              </p:cNvPr>
              <p:cNvSpPr txBox="1"/>
              <p:nvPr/>
            </p:nvSpPr>
            <p:spPr>
              <a:xfrm>
                <a:off x="3471094" y="2953464"/>
                <a:ext cx="133130" cy="1444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endParaRPr lang="en-ID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542AB81C-4B52-A4AA-F8EA-7A725F7D6D64}"/>
                  </a:ext>
                </a:extLst>
              </p:cNvPr>
              <p:cNvSpPr txBox="1"/>
              <p:nvPr/>
            </p:nvSpPr>
            <p:spPr>
              <a:xfrm>
                <a:off x="3496619" y="2652969"/>
                <a:ext cx="139825" cy="1445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endParaRPr lang="en-ID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BBF5B843-0B61-0308-F0C4-AA081E3F672C}"/>
                  </a:ext>
                </a:extLst>
              </p:cNvPr>
              <p:cNvSpPr txBox="1"/>
              <p:nvPr/>
            </p:nvSpPr>
            <p:spPr>
              <a:xfrm>
                <a:off x="3283075" y="2635803"/>
                <a:ext cx="204019" cy="1445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en-ID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02AA5A8C-A72B-9A58-881A-11940B232DEB}"/>
                    </a:ext>
                  </a:extLst>
                </p:cNvPr>
                <p:cNvSpPr txBox="1"/>
                <p:nvPr/>
              </p:nvSpPr>
              <p:spPr>
                <a:xfrm>
                  <a:off x="6810180" y="2528766"/>
                  <a:ext cx="423664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400" b="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</a:t>
                  </a:r>
                  <a14:m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a14:m>
                  <a:endPara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02AA5A8C-A72B-9A58-881A-11940B232DE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10180" y="2528766"/>
                  <a:ext cx="423664" cy="307777"/>
                </a:xfrm>
                <a:prstGeom prst="rect">
                  <a:avLst/>
                </a:prstGeom>
                <a:blipFill>
                  <a:blip r:embed="rId4"/>
                  <a:stretch>
                    <a:fillRect l="-4286" t="-4000" b="-20000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55BEEEDC-5FFF-EA0F-430B-C4AD191D79ED}"/>
                    </a:ext>
                  </a:extLst>
                </p:cNvPr>
                <p:cNvSpPr txBox="1"/>
                <p:nvPr/>
              </p:nvSpPr>
              <p:spPr>
                <a:xfrm>
                  <a:off x="8415579" y="2528765"/>
                  <a:ext cx="423664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</a:t>
                  </a:r>
                  <a14:m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a14:m>
                  <a:endPara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55BEEEDC-5FFF-EA0F-430B-C4AD191D79E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15579" y="2528765"/>
                  <a:ext cx="423664" cy="307777"/>
                </a:xfrm>
                <a:prstGeom prst="rect">
                  <a:avLst/>
                </a:prstGeom>
                <a:blipFill>
                  <a:blip r:embed="rId5"/>
                  <a:stretch>
                    <a:fillRect l="-4348" t="-4000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985348D8-D45C-8842-4FEA-4770908C4DA1}"/>
                    </a:ext>
                  </a:extLst>
                </p:cNvPr>
                <p:cNvSpPr txBox="1"/>
                <p:nvPr/>
              </p:nvSpPr>
              <p:spPr>
                <a:xfrm>
                  <a:off x="6767236" y="4051998"/>
                  <a:ext cx="423664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</a:t>
                  </a:r>
                  <a14:m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a14:m>
                  <a:endPara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985348D8-D45C-8842-4FEA-4770908C4DA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67236" y="4051998"/>
                  <a:ext cx="423664" cy="307777"/>
                </a:xfrm>
                <a:prstGeom prst="rect">
                  <a:avLst/>
                </a:prstGeom>
                <a:blipFill>
                  <a:blip r:embed="rId6"/>
                  <a:stretch>
                    <a:fillRect l="-4286" t="-4000" b="-20000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BF24DF76-F0E8-4187-03EC-6314D075BD37}"/>
                    </a:ext>
                  </a:extLst>
                </p:cNvPr>
                <p:cNvSpPr txBox="1"/>
                <p:nvPr/>
              </p:nvSpPr>
              <p:spPr>
                <a:xfrm>
                  <a:off x="8363018" y="4053073"/>
                  <a:ext cx="423664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</a:t>
                  </a:r>
                  <a14:m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a14:m>
                  <a:endPara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BF24DF76-F0E8-4187-03EC-6314D075BD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63018" y="4053073"/>
                  <a:ext cx="423664" cy="307777"/>
                </a:xfrm>
                <a:prstGeom prst="rect">
                  <a:avLst/>
                </a:prstGeom>
                <a:blipFill>
                  <a:blip r:embed="rId7"/>
                  <a:stretch>
                    <a:fillRect l="-4348" t="-4000" b="-20000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8750222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6CB801C8-B94D-4E01-BBBA-1A557B37D3D7}"/>
              </a:ext>
            </a:extLst>
          </p:cNvPr>
          <p:cNvGrpSpPr/>
          <p:nvPr/>
        </p:nvGrpSpPr>
        <p:grpSpPr>
          <a:xfrm>
            <a:off x="602360" y="222291"/>
            <a:ext cx="3727618" cy="611491"/>
            <a:chOff x="152401" y="133350"/>
            <a:chExt cx="3727618" cy="61149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3F6457FA-B689-F4C9-6840-13B5EF2424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1" y="133350"/>
              <a:ext cx="3276599" cy="611491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C17E6A9-2AF6-F463-68E1-91785EB364EE}"/>
                </a:ext>
              </a:extLst>
            </p:cNvPr>
            <p:cNvSpPr txBox="1"/>
            <p:nvPr/>
          </p:nvSpPr>
          <p:spPr>
            <a:xfrm>
              <a:off x="359579" y="197199"/>
              <a:ext cx="352044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itchFamily="18" charset="0"/>
                </a:rPr>
                <a:t>Mencari</a:t>
              </a:r>
              <a:r>
                <a:rPr lang="en-US" sz="20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Hasil </a:t>
              </a:r>
              <a:r>
                <a:rPr lang="en-US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Pengecilan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90D62FF-C5B8-2C64-BC16-28C14E1C529E}"/>
                  </a:ext>
                </a:extLst>
              </p:cNvPr>
              <p:cNvSpPr txBox="1"/>
              <p:nvPr/>
            </p:nvSpPr>
            <p:spPr>
              <a:xfrm>
                <a:off x="381000" y="973717"/>
                <a:ext cx="7483600" cy="13090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Pada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pembesaran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kita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mempunyai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faktor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pembesaran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lebih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1. Pada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pengecilan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faktor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digunakan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antara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0 dan 1.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Perhatikan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pengecilan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segitiga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ABC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menjadi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segitiga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A′B′C′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faktor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pengecilan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sebesar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90D62FF-C5B8-2C64-BC16-28C14E1C52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973717"/>
                <a:ext cx="7483600" cy="1309076"/>
              </a:xfrm>
              <a:prstGeom prst="rect">
                <a:avLst/>
              </a:prstGeom>
              <a:blipFill>
                <a:blip r:embed="rId3"/>
                <a:stretch>
                  <a:fillRect l="-489" r="-407" b="-14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 25">
            <a:extLst>
              <a:ext uri="{FF2B5EF4-FFF2-40B4-BE49-F238E27FC236}">
                <a16:creationId xmlns:a16="http://schemas.microsoft.com/office/drawing/2014/main" id="{5F0304D2-7749-C793-4811-12107F8E345F}"/>
              </a:ext>
            </a:extLst>
          </p:cNvPr>
          <p:cNvGrpSpPr/>
          <p:nvPr/>
        </p:nvGrpSpPr>
        <p:grpSpPr>
          <a:xfrm>
            <a:off x="3048000" y="2434003"/>
            <a:ext cx="2569036" cy="1991231"/>
            <a:chOff x="1943604" y="2427953"/>
            <a:chExt cx="2569036" cy="1991231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A36A93C-5069-3C64-D322-2D1D63978FD2}"/>
                </a:ext>
              </a:extLst>
            </p:cNvPr>
            <p:cNvGrpSpPr/>
            <p:nvPr/>
          </p:nvGrpSpPr>
          <p:grpSpPr>
            <a:xfrm>
              <a:off x="1991477" y="2546682"/>
              <a:ext cx="2061675" cy="1734489"/>
              <a:chOff x="1991477" y="2546682"/>
              <a:chExt cx="2061675" cy="1734489"/>
            </a:xfrm>
          </p:grpSpPr>
          <p:sp>
            <p:nvSpPr>
              <p:cNvPr id="4" name="Isosceles Triangle 3">
                <a:extLst>
                  <a:ext uri="{FF2B5EF4-FFF2-40B4-BE49-F238E27FC236}">
                    <a16:creationId xmlns:a16="http://schemas.microsoft.com/office/drawing/2014/main" id="{72756CA6-A193-909A-79A9-92BACBF50C80}"/>
                  </a:ext>
                </a:extLst>
              </p:cNvPr>
              <p:cNvSpPr/>
              <p:nvPr/>
            </p:nvSpPr>
            <p:spPr>
              <a:xfrm rot="18517176">
                <a:off x="2274226" y="2263933"/>
                <a:ext cx="1295400" cy="1860897"/>
              </a:xfrm>
              <a:prstGeom prst="triangle">
                <a:avLst/>
              </a:prstGeom>
              <a:solidFill>
                <a:srgbClr val="FCF5D3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ID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D801B8EB-CB9C-2963-132E-D9A48D6597AC}"/>
                  </a:ext>
                </a:extLst>
              </p:cNvPr>
              <p:cNvCxnSpPr>
                <a:cxnSpLocks/>
                <a:stCxn id="4" idx="2"/>
              </p:cNvCxnSpPr>
              <p:nvPr/>
            </p:nvCxnSpPr>
            <p:spPr>
              <a:xfrm flipV="1">
                <a:off x="3244632" y="3497942"/>
                <a:ext cx="84619" cy="78322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D21DDD00-FF24-C521-4CD3-AFC3E1E12386}"/>
                  </a:ext>
                </a:extLst>
              </p:cNvPr>
              <p:cNvCxnSpPr>
                <a:cxnSpLocks/>
                <a:endCxn id="4" idx="4"/>
              </p:cNvCxnSpPr>
              <p:nvPr/>
            </p:nvCxnSpPr>
            <p:spPr>
              <a:xfrm flipV="1">
                <a:off x="3329251" y="3269066"/>
                <a:ext cx="723901" cy="228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Isosceles Triangle 15">
                <a:extLst>
                  <a:ext uri="{FF2B5EF4-FFF2-40B4-BE49-F238E27FC236}">
                    <a16:creationId xmlns:a16="http://schemas.microsoft.com/office/drawing/2014/main" id="{0F34FB3F-7BFA-FCFB-F059-E47F6D515107}"/>
                  </a:ext>
                </a:extLst>
              </p:cNvPr>
              <p:cNvSpPr/>
              <p:nvPr/>
            </p:nvSpPr>
            <p:spPr>
              <a:xfrm rot="18762563">
                <a:off x="2599880" y="3139066"/>
                <a:ext cx="715277" cy="152400"/>
              </a:xfrm>
              <a:prstGeom prst="triangle">
                <a:avLst/>
              </a:prstGeom>
              <a:solidFill>
                <a:srgbClr val="FCF5D3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ID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C3A2B0A9-2736-5075-3156-1A0C0D99577D}"/>
                  </a:ext>
                </a:extLst>
              </p:cNvPr>
              <p:cNvCxnSpPr>
                <a:cxnSpLocks/>
                <a:endCxn id="4" idx="0"/>
              </p:cNvCxnSpPr>
              <p:nvPr/>
            </p:nvCxnSpPr>
            <p:spPr>
              <a:xfrm flipH="1" flipV="1">
                <a:off x="2194960" y="2613645"/>
                <a:ext cx="1134291" cy="88429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6B82308-44F3-5DD2-B887-41DBB310B85C}"/>
                </a:ext>
              </a:extLst>
            </p:cNvPr>
            <p:cNvSpPr txBox="1"/>
            <p:nvPr/>
          </p:nvSpPr>
          <p:spPr>
            <a:xfrm>
              <a:off x="1943604" y="2427953"/>
              <a:ext cx="50271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975B9AE0-8DE2-0539-8ED9-530820CB6AF5}"/>
                    </a:ext>
                  </a:extLst>
                </p:cNvPr>
                <p:cNvSpPr txBox="1"/>
                <p:nvPr/>
              </p:nvSpPr>
              <p:spPr>
                <a:xfrm>
                  <a:off x="2506464" y="3466192"/>
                  <a:ext cx="423664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400" b="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</a:t>
                  </a:r>
                  <a14:m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a14:m>
                  <a:endParaRPr lang="en-ID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975B9AE0-8DE2-0539-8ED9-530820CB6A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06464" y="3466192"/>
                  <a:ext cx="423664" cy="307777"/>
                </a:xfrm>
                <a:prstGeom prst="rect">
                  <a:avLst/>
                </a:prstGeom>
                <a:blipFill>
                  <a:blip r:embed="rId4"/>
                  <a:stretch>
                    <a:fillRect l="-4286" t="-4000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F7082995-ECD8-44E8-610B-07974A8E9439}"/>
                    </a:ext>
                  </a:extLst>
                </p:cNvPr>
                <p:cNvSpPr txBox="1"/>
                <p:nvPr/>
              </p:nvSpPr>
              <p:spPr>
                <a:xfrm>
                  <a:off x="3154000" y="2726366"/>
                  <a:ext cx="423664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</a:t>
                  </a:r>
                  <a14:m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a14:m>
                  <a:endParaRPr lang="en-ID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F7082995-ECD8-44E8-610B-07974A8E943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54000" y="2726366"/>
                  <a:ext cx="423664" cy="307777"/>
                </a:xfrm>
                <a:prstGeom prst="rect">
                  <a:avLst/>
                </a:prstGeom>
                <a:blipFill>
                  <a:blip r:embed="rId5"/>
                  <a:stretch>
                    <a:fillRect l="-4286" t="-4000" b="-20000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F68DD660-55B3-B5D4-9A18-93404538E6AF}"/>
                    </a:ext>
                  </a:extLst>
                </p:cNvPr>
                <p:cNvSpPr txBox="1"/>
                <p:nvPr/>
              </p:nvSpPr>
              <p:spPr>
                <a:xfrm>
                  <a:off x="2768455" y="2896487"/>
                  <a:ext cx="423664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</a:t>
                  </a:r>
                  <a14:m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a14:m>
                  <a:endParaRPr lang="en-ID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F68DD660-55B3-B5D4-9A18-93404538E6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68455" y="2896487"/>
                  <a:ext cx="423664" cy="307777"/>
                </a:xfrm>
                <a:prstGeom prst="rect">
                  <a:avLst/>
                </a:prstGeom>
                <a:blipFill>
                  <a:blip r:embed="rId6"/>
                  <a:stretch>
                    <a:fillRect l="-4348" t="-1961" b="-19608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A23ACFF-6232-0C86-80EA-BAE1AACE59E0}"/>
                </a:ext>
              </a:extLst>
            </p:cNvPr>
            <p:cNvSpPr txBox="1"/>
            <p:nvPr/>
          </p:nvSpPr>
          <p:spPr>
            <a:xfrm>
              <a:off x="3192119" y="4111407"/>
              <a:ext cx="50271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CB991E9-B21F-F817-6D63-D7B40C00E568}"/>
                </a:ext>
              </a:extLst>
            </p:cNvPr>
            <p:cNvSpPr txBox="1"/>
            <p:nvPr/>
          </p:nvSpPr>
          <p:spPr>
            <a:xfrm>
              <a:off x="4009929" y="3115177"/>
              <a:ext cx="50271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F72A2AA-DD20-D7BB-A30F-12430CF816E2}"/>
                </a:ext>
              </a:extLst>
            </p:cNvPr>
            <p:cNvSpPr txBox="1"/>
            <p:nvPr/>
          </p:nvSpPr>
          <p:spPr>
            <a:xfrm>
              <a:off x="3213601" y="3190218"/>
              <a:ext cx="50271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7957620"/>
      </p:ext>
    </p:extLst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D34EA56-6255-9B45-DE98-296C08F6B7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" y="44938"/>
            <a:ext cx="5730240" cy="91250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A689463-67DA-DD9D-D38A-D20BF9AF7CAA}"/>
              </a:ext>
            </a:extLst>
          </p:cNvPr>
          <p:cNvSpPr txBox="1"/>
          <p:nvPr/>
        </p:nvSpPr>
        <p:spPr>
          <a:xfrm>
            <a:off x="385883" y="285748"/>
            <a:ext cx="517671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6.7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Bangun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Serupa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Sebangun</a:t>
            </a:r>
            <a:endParaRPr lang="en-US" sz="2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04AD8E-F956-9C1E-6351-85D7CF2F4334}"/>
              </a:ext>
            </a:extLst>
          </p:cNvPr>
          <p:cNvSpPr txBox="1"/>
          <p:nvPr/>
        </p:nvSpPr>
        <p:spPr>
          <a:xfrm>
            <a:off x="302974" y="981940"/>
            <a:ext cx="8079026" cy="1160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menggunakan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pergeseran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perputaran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pencerminan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dan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pembesaran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pengecilan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terkadang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diikuti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kombinasinya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akan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diperoleh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dua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bangun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bentuk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Kedua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bangun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seperti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sebangun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2F68F10-9C83-9BEB-10A8-A65DA61459D2}"/>
              </a:ext>
            </a:extLst>
          </p:cNvPr>
          <p:cNvSpPr txBox="1"/>
          <p:nvPr/>
        </p:nvSpPr>
        <p:spPr>
          <a:xfrm>
            <a:off x="1208941" y="3519301"/>
            <a:ext cx="2753459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ID" sz="1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 </a:t>
            </a:r>
            <a:r>
              <a:rPr lang="en-ID" sz="12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bangun</a:t>
            </a:r>
            <a:r>
              <a:rPr lang="en-ID" sz="1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2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serupa</a:t>
            </a:r>
            <a:r>
              <a:rPr lang="en-ID" sz="1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2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berbeda</a:t>
            </a:r>
            <a:r>
              <a:rPr lang="en-ID" sz="1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2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ukuran</a:t>
            </a:r>
            <a:r>
              <a:rPr lang="en-ID" sz="1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endParaRPr lang="en-ID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3152E3E-FFB8-D0BB-18D4-C19613860FF9}"/>
              </a:ext>
            </a:extLst>
          </p:cNvPr>
          <p:cNvSpPr txBox="1"/>
          <p:nvPr/>
        </p:nvSpPr>
        <p:spPr>
          <a:xfrm>
            <a:off x="4724400" y="3562350"/>
            <a:ext cx="2458917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ID" sz="1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 </a:t>
            </a:r>
            <a:r>
              <a:rPr lang="en-ID" sz="12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segi</a:t>
            </a:r>
            <a:r>
              <a:rPr lang="en-ID" sz="1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2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enam</a:t>
            </a:r>
            <a:r>
              <a:rPr lang="en-ID" sz="1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2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tidak</a:t>
            </a:r>
            <a:r>
              <a:rPr lang="en-ID" sz="1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2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sebangun</a:t>
            </a:r>
            <a:endParaRPr lang="en-ID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08AB5F9-32ED-442B-A59D-3EA53EDADA62}"/>
              </a:ext>
            </a:extLst>
          </p:cNvPr>
          <p:cNvGrpSpPr/>
          <p:nvPr/>
        </p:nvGrpSpPr>
        <p:grpSpPr>
          <a:xfrm>
            <a:off x="1524000" y="2480042"/>
            <a:ext cx="2114550" cy="914400"/>
            <a:chOff x="3657600" y="2343151"/>
            <a:chExt cx="2114550" cy="914400"/>
          </a:xfrm>
        </p:grpSpPr>
        <p:sp>
          <p:nvSpPr>
            <p:cNvPr id="4" name="Heart 3">
              <a:extLst>
                <a:ext uri="{FF2B5EF4-FFF2-40B4-BE49-F238E27FC236}">
                  <a16:creationId xmlns:a16="http://schemas.microsoft.com/office/drawing/2014/main" id="{9E469D41-D739-4961-AAFB-EAD6B043F6ED}"/>
                </a:ext>
              </a:extLst>
            </p:cNvPr>
            <p:cNvSpPr/>
            <p:nvPr/>
          </p:nvSpPr>
          <p:spPr>
            <a:xfrm>
              <a:off x="3657600" y="2343151"/>
              <a:ext cx="1143000" cy="914400"/>
            </a:xfrm>
            <a:prstGeom prst="hear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Heart 11">
              <a:extLst>
                <a:ext uri="{FF2B5EF4-FFF2-40B4-BE49-F238E27FC236}">
                  <a16:creationId xmlns:a16="http://schemas.microsoft.com/office/drawing/2014/main" id="{C4921847-C0C9-40C4-A56F-796608CF9394}"/>
                </a:ext>
              </a:extLst>
            </p:cNvPr>
            <p:cNvSpPr/>
            <p:nvPr/>
          </p:nvSpPr>
          <p:spPr>
            <a:xfrm>
              <a:off x="4997450" y="2442010"/>
              <a:ext cx="774700" cy="815541"/>
            </a:xfrm>
            <a:prstGeom prst="hear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A1EEA43-C3A5-404D-9D9E-254C423B9CCE}"/>
              </a:ext>
            </a:extLst>
          </p:cNvPr>
          <p:cNvGrpSpPr/>
          <p:nvPr/>
        </p:nvGrpSpPr>
        <p:grpSpPr>
          <a:xfrm>
            <a:off x="4559300" y="2185997"/>
            <a:ext cx="2743200" cy="1208445"/>
            <a:chOff x="5105400" y="2265593"/>
            <a:chExt cx="2743200" cy="1208445"/>
          </a:xfrm>
        </p:grpSpPr>
        <p:sp>
          <p:nvSpPr>
            <p:cNvPr id="6" name="Pentagon 5">
              <a:extLst>
                <a:ext uri="{FF2B5EF4-FFF2-40B4-BE49-F238E27FC236}">
                  <a16:creationId xmlns:a16="http://schemas.microsoft.com/office/drawing/2014/main" id="{DE698BA1-6D4C-4FA8-9BF8-8FBB57CE44C1}"/>
                </a:ext>
              </a:extLst>
            </p:cNvPr>
            <p:cNvSpPr/>
            <p:nvPr/>
          </p:nvSpPr>
          <p:spPr>
            <a:xfrm>
              <a:off x="5105400" y="2460992"/>
              <a:ext cx="914400" cy="872758"/>
            </a:xfrm>
            <a:prstGeom prst="pentago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05120"/>
                </a:solidFill>
              </a:endParaRPr>
            </a:p>
          </p:txBody>
        </p:sp>
        <p:sp>
          <p:nvSpPr>
            <p:cNvPr id="15" name="Pentagon 14">
              <a:extLst>
                <a:ext uri="{FF2B5EF4-FFF2-40B4-BE49-F238E27FC236}">
                  <a16:creationId xmlns:a16="http://schemas.microsoft.com/office/drawing/2014/main" id="{7BB07C4B-0906-4B71-8984-463DD9C37E93}"/>
                </a:ext>
              </a:extLst>
            </p:cNvPr>
            <p:cNvSpPr/>
            <p:nvPr/>
          </p:nvSpPr>
          <p:spPr>
            <a:xfrm>
              <a:off x="6191984" y="2265593"/>
              <a:ext cx="1656616" cy="1208445"/>
            </a:xfrm>
            <a:prstGeom prst="pentago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0512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51882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2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48" grpId="0" animBg="1"/>
      <p:bldP spid="5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D34EA56-6255-9B45-DE98-296C08F6B7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" y="44938"/>
            <a:ext cx="5730240" cy="91250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A689463-67DA-DD9D-D38A-D20BF9AF7CAA}"/>
              </a:ext>
            </a:extLst>
          </p:cNvPr>
          <p:cNvSpPr txBox="1"/>
          <p:nvPr/>
        </p:nvSpPr>
        <p:spPr>
          <a:xfrm>
            <a:off x="385883" y="285748"/>
            <a:ext cx="517671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6.8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Segitiga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dan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Segi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Empat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Sebangun</a:t>
            </a:r>
            <a:endParaRPr lang="en-US" sz="2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04AD8E-F956-9C1E-6351-85D7CF2F4334}"/>
              </a:ext>
            </a:extLst>
          </p:cNvPr>
          <p:cNvSpPr txBox="1"/>
          <p:nvPr/>
        </p:nvSpPr>
        <p:spPr>
          <a:xfrm>
            <a:off x="302973" y="981940"/>
            <a:ext cx="8334450" cy="1160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Kita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tahu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bahwa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dua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bangun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sebangun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jika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setelah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menggunakan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pembesaran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pengecilan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kemudian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menggunakan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pergeseran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perputaran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pencerminan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kedua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bangun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tersebut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memiliki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bentuk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B735D5-8B33-EEC8-2F03-E40407C8C521}"/>
              </a:ext>
            </a:extLst>
          </p:cNvPr>
          <p:cNvGrpSpPr/>
          <p:nvPr/>
        </p:nvGrpSpPr>
        <p:grpSpPr>
          <a:xfrm>
            <a:off x="4243941" y="2162519"/>
            <a:ext cx="1767839" cy="1680330"/>
            <a:chOff x="6539883" y="980786"/>
            <a:chExt cx="2100010" cy="1926834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8AFD9347-AC71-E2EE-72A1-9849373A6F04}"/>
                </a:ext>
              </a:extLst>
            </p:cNvPr>
            <p:cNvGrpSpPr/>
            <p:nvPr/>
          </p:nvGrpSpPr>
          <p:grpSpPr>
            <a:xfrm>
              <a:off x="6539883" y="980786"/>
              <a:ext cx="2100010" cy="1502992"/>
              <a:chOff x="2184364" y="2147328"/>
              <a:chExt cx="2584755" cy="2163365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9435F055-0C29-4692-A716-DCB600C3D0FB}"/>
                  </a:ext>
                </a:extLst>
              </p:cNvPr>
              <p:cNvGrpSpPr/>
              <p:nvPr/>
            </p:nvGrpSpPr>
            <p:grpSpPr>
              <a:xfrm>
                <a:off x="2362200" y="3000730"/>
                <a:ext cx="990600" cy="942620"/>
                <a:chOff x="2286000" y="2142771"/>
                <a:chExt cx="1371600" cy="1419579"/>
              </a:xfrm>
            </p:grpSpPr>
            <p:sp>
              <p:nvSpPr>
                <p:cNvPr id="19" name="Right Triangle 18">
                  <a:extLst>
                    <a:ext uri="{FF2B5EF4-FFF2-40B4-BE49-F238E27FC236}">
                      <a16:creationId xmlns:a16="http://schemas.microsoft.com/office/drawing/2014/main" id="{F818FD0E-ED38-3F5B-E025-458738C7047F}"/>
                    </a:ext>
                  </a:extLst>
                </p:cNvPr>
                <p:cNvSpPr/>
                <p:nvPr/>
              </p:nvSpPr>
              <p:spPr>
                <a:xfrm>
                  <a:off x="2286000" y="2142771"/>
                  <a:ext cx="1371600" cy="1419579"/>
                </a:xfrm>
                <a:prstGeom prst="rtTriangle">
                  <a:avLst/>
                </a:prstGeom>
                <a:solidFill>
                  <a:srgbClr val="FCF5D3"/>
                </a:solidFill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ID" dirty="0"/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FAFFD585-4766-095E-8D61-05B498B99465}"/>
                    </a:ext>
                  </a:extLst>
                </p:cNvPr>
                <p:cNvSpPr/>
                <p:nvPr/>
              </p:nvSpPr>
              <p:spPr>
                <a:xfrm>
                  <a:off x="2286000" y="3333750"/>
                  <a:ext cx="228600" cy="228600"/>
                </a:xfrm>
                <a:prstGeom prst="rect">
                  <a:avLst/>
                </a:prstGeom>
                <a:solidFill>
                  <a:srgbClr val="FCF5D3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02F15DF3-74E3-C867-7DBE-C32E4A9F9160}"/>
                  </a:ext>
                </a:extLst>
              </p:cNvPr>
              <p:cNvGrpSpPr/>
              <p:nvPr/>
            </p:nvGrpSpPr>
            <p:grpSpPr>
              <a:xfrm rot="10800000">
                <a:off x="2666088" y="2471966"/>
                <a:ext cx="1600200" cy="1471383"/>
                <a:chOff x="2286000" y="2142772"/>
                <a:chExt cx="1371600" cy="1419579"/>
              </a:xfrm>
            </p:grpSpPr>
            <p:sp>
              <p:nvSpPr>
                <p:cNvPr id="24" name="Right Triangle 23">
                  <a:extLst>
                    <a:ext uri="{FF2B5EF4-FFF2-40B4-BE49-F238E27FC236}">
                      <a16:creationId xmlns:a16="http://schemas.microsoft.com/office/drawing/2014/main" id="{33DE7F70-7300-CF16-3022-217BC205DA99}"/>
                    </a:ext>
                  </a:extLst>
                </p:cNvPr>
                <p:cNvSpPr/>
                <p:nvPr/>
              </p:nvSpPr>
              <p:spPr>
                <a:xfrm>
                  <a:off x="2286000" y="2142772"/>
                  <a:ext cx="1371600" cy="1419579"/>
                </a:xfrm>
                <a:prstGeom prst="rtTriangle">
                  <a:avLst/>
                </a:prstGeom>
                <a:solidFill>
                  <a:srgbClr val="FCF5D3"/>
                </a:solidFill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ID" dirty="0"/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66311EAA-B888-85E0-BBF7-1ACC1CFA0E28}"/>
                    </a:ext>
                  </a:extLst>
                </p:cNvPr>
                <p:cNvSpPr/>
                <p:nvPr/>
              </p:nvSpPr>
              <p:spPr>
                <a:xfrm>
                  <a:off x="2286000" y="3333750"/>
                  <a:ext cx="228600" cy="228600"/>
                </a:xfrm>
                <a:prstGeom prst="rect">
                  <a:avLst/>
                </a:prstGeom>
                <a:solidFill>
                  <a:srgbClr val="FCF5D3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 dirty="0"/>
                </a:p>
              </p:txBody>
            </p:sp>
          </p:grp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3B48378-498D-54A2-26FB-295C48FB23B6}"/>
                  </a:ext>
                </a:extLst>
              </p:cNvPr>
              <p:cNvSpPr txBox="1"/>
              <p:nvPr/>
            </p:nvSpPr>
            <p:spPr>
              <a:xfrm>
                <a:off x="2193394" y="3926913"/>
                <a:ext cx="502711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en-ID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ECEF43A-0375-1B42-68BB-29742F3BC596}"/>
                  </a:ext>
                </a:extLst>
              </p:cNvPr>
              <p:cNvSpPr txBox="1"/>
              <p:nvPr/>
            </p:nvSpPr>
            <p:spPr>
              <a:xfrm>
                <a:off x="3168797" y="3919646"/>
                <a:ext cx="502711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endParaRPr lang="en-ID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155404D-C809-7884-D692-A7CC753BC538}"/>
                  </a:ext>
                </a:extLst>
              </p:cNvPr>
              <p:cNvSpPr txBox="1"/>
              <p:nvPr/>
            </p:nvSpPr>
            <p:spPr>
              <a:xfrm>
                <a:off x="2184364" y="2633385"/>
                <a:ext cx="502711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endParaRPr lang="en-ID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1A797EE9-3893-64C2-8EE3-D52768DBE4C3}"/>
                      </a:ext>
                    </a:extLst>
                  </p:cNvPr>
                  <p:cNvSpPr txBox="1"/>
                  <p:nvPr/>
                </p:nvSpPr>
                <p:spPr>
                  <a:xfrm>
                    <a:off x="4132936" y="2147328"/>
                    <a:ext cx="636181" cy="507995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</a:t>
                    </a:r>
                    <a14:m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oMath>
                    </a14:m>
                    <a:endParaRPr lang="en-ID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1A797EE9-3893-64C2-8EE3-D52768DBE4C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32936" y="2147328"/>
                    <a:ext cx="636181" cy="507995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4225" t="-4000" b="-20000"/>
                    </a:stretch>
                  </a:blipFill>
                </p:spPr>
                <p:txBody>
                  <a:bodyPr/>
                  <a:lstStyle/>
                  <a:p>
                    <a:r>
                      <a:rPr lang="en-ID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077CBC28-8F30-D170-1AD7-CD90D9DF4EDD}"/>
                      </a:ext>
                    </a:extLst>
                  </p:cNvPr>
                  <p:cNvSpPr txBox="1"/>
                  <p:nvPr/>
                </p:nvSpPr>
                <p:spPr>
                  <a:xfrm>
                    <a:off x="4148031" y="3867688"/>
                    <a:ext cx="621088" cy="443005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</a:t>
                    </a:r>
                    <a14:m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oMath>
                    </a14:m>
                    <a:endParaRPr lang="en-ID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077CBC28-8F30-D170-1AD7-CD90D9DF4ED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48031" y="3867688"/>
                    <a:ext cx="621088" cy="443005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4348" t="-4545" b="-36364"/>
                    </a:stretch>
                  </a:blipFill>
                </p:spPr>
                <p:txBody>
                  <a:bodyPr/>
                  <a:lstStyle/>
                  <a:p>
                    <a:r>
                      <a:rPr lang="en-ID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B994CD63-88ED-CFC1-2EDA-EE7C09544309}"/>
                      </a:ext>
                    </a:extLst>
                  </p:cNvPr>
                  <p:cNvSpPr txBox="1"/>
                  <p:nvPr/>
                </p:nvSpPr>
                <p:spPr>
                  <a:xfrm>
                    <a:off x="2435721" y="2147330"/>
                    <a:ext cx="423664" cy="307777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</a:t>
                    </a:r>
                    <a14:m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oMath>
                    </a14:m>
                    <a:endParaRPr lang="en-ID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B994CD63-88ED-CFC1-2EDA-EE7C0954430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435721" y="2147330"/>
                    <a:ext cx="423664" cy="307777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6250" t="-6667" r="-6250" b="-173333"/>
                    </a:stretch>
                  </a:blipFill>
                </p:spPr>
                <p:txBody>
                  <a:bodyPr/>
                  <a:lstStyle/>
                  <a:p>
                    <a:r>
                      <a:rPr lang="en-ID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BFC0463-AEBA-D7E4-92BE-038AC72DDA47}"/>
                </a:ext>
              </a:extLst>
            </p:cNvPr>
            <p:cNvSpPr txBox="1"/>
            <p:nvPr/>
          </p:nvSpPr>
          <p:spPr>
            <a:xfrm>
              <a:off x="6684367" y="2589985"/>
              <a:ext cx="1955524" cy="31763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r>
                <a:rPr lang="en-ID" sz="12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Dua </a:t>
              </a:r>
              <a:r>
                <a:rPr lang="en-ID" sz="12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segitiga</a:t>
              </a:r>
              <a:r>
                <a:rPr lang="en-ID" sz="12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2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sebangun</a:t>
              </a:r>
              <a:endParaRPr lang="en-ID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E3EDC7A1-D3F6-86C9-7DA1-C4334C4B2478}"/>
              </a:ext>
            </a:extLst>
          </p:cNvPr>
          <p:cNvGrpSpPr/>
          <p:nvPr/>
        </p:nvGrpSpPr>
        <p:grpSpPr>
          <a:xfrm>
            <a:off x="5687800" y="1794079"/>
            <a:ext cx="3412316" cy="2649397"/>
            <a:chOff x="5687800" y="1794079"/>
            <a:chExt cx="3412316" cy="2649397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6EDCAC3F-E254-DD68-A02A-AD937F58A0FB}"/>
                </a:ext>
              </a:extLst>
            </p:cNvPr>
            <p:cNvGrpSpPr/>
            <p:nvPr/>
          </p:nvGrpSpPr>
          <p:grpSpPr>
            <a:xfrm>
              <a:off x="6158761" y="1794079"/>
              <a:ext cx="2941355" cy="2367481"/>
              <a:chOff x="4245707" y="2165224"/>
              <a:chExt cx="2941355" cy="2367481"/>
            </a:xfrm>
          </p:grpSpPr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E816FABE-6C43-0DA2-BB06-83C21E9BB31E}"/>
                  </a:ext>
                </a:extLst>
              </p:cNvPr>
              <p:cNvGrpSpPr/>
              <p:nvPr/>
            </p:nvGrpSpPr>
            <p:grpSpPr>
              <a:xfrm>
                <a:off x="4460714" y="2165224"/>
                <a:ext cx="2726348" cy="2112725"/>
                <a:chOff x="3352799" y="2102882"/>
                <a:chExt cx="3293031" cy="2697720"/>
              </a:xfrm>
            </p:grpSpPr>
            <p:grpSp>
              <p:nvGrpSpPr>
                <p:cNvPr id="55" name="Group 54">
                  <a:extLst>
                    <a:ext uri="{FF2B5EF4-FFF2-40B4-BE49-F238E27FC236}">
                      <a16:creationId xmlns:a16="http://schemas.microsoft.com/office/drawing/2014/main" id="{B96950AE-44CF-DF5C-D6D3-6C31FF08E7F5}"/>
                    </a:ext>
                  </a:extLst>
                </p:cNvPr>
                <p:cNvGrpSpPr/>
                <p:nvPr/>
              </p:nvGrpSpPr>
              <p:grpSpPr>
                <a:xfrm>
                  <a:off x="3352799" y="2371997"/>
                  <a:ext cx="2972022" cy="2428605"/>
                  <a:chOff x="3352799" y="2371997"/>
                  <a:chExt cx="2972022" cy="2428605"/>
                </a:xfrm>
              </p:grpSpPr>
              <p:grpSp>
                <p:nvGrpSpPr>
                  <p:cNvPr id="38" name="Group 37">
                    <a:extLst>
                      <a:ext uri="{FF2B5EF4-FFF2-40B4-BE49-F238E27FC236}">
                        <a16:creationId xmlns:a16="http://schemas.microsoft.com/office/drawing/2014/main" id="{D335033F-2C72-7A8C-E95F-4C6187B72621}"/>
                      </a:ext>
                    </a:extLst>
                  </p:cNvPr>
                  <p:cNvGrpSpPr/>
                  <p:nvPr/>
                </p:nvGrpSpPr>
                <p:grpSpPr>
                  <a:xfrm>
                    <a:off x="5258020" y="2371997"/>
                    <a:ext cx="1066801" cy="986874"/>
                    <a:chOff x="4952999" y="2343150"/>
                    <a:chExt cx="1371601" cy="1358427"/>
                  </a:xfrm>
                </p:grpSpPr>
                <p:sp>
                  <p:nvSpPr>
                    <p:cNvPr id="7" name="Right Triangle 6">
                      <a:extLst>
                        <a:ext uri="{FF2B5EF4-FFF2-40B4-BE49-F238E27FC236}">
                          <a16:creationId xmlns:a16="http://schemas.microsoft.com/office/drawing/2014/main" id="{F12FABC5-7716-5235-C8EC-99C409AB5F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53000" y="2343150"/>
                      <a:ext cx="1371600" cy="1358427"/>
                    </a:xfrm>
                    <a:prstGeom prst="rtTriangle">
                      <a:avLst/>
                    </a:prstGeom>
                    <a:solidFill>
                      <a:srgbClr val="FCF5D3"/>
                    </a:solidFill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ID" dirty="0"/>
                    </a:p>
                  </p:txBody>
                </p:sp>
                <p:sp>
                  <p:nvSpPr>
                    <p:cNvPr id="37" name="Rectangle 36">
                      <a:extLst>
                        <a:ext uri="{FF2B5EF4-FFF2-40B4-BE49-F238E27FC236}">
                          <a16:creationId xmlns:a16="http://schemas.microsoft.com/office/drawing/2014/main" id="{777E550C-DE36-7640-2DF6-B3A3A54175F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952999" y="3536961"/>
                      <a:ext cx="195015" cy="164615"/>
                    </a:xfrm>
                    <a:prstGeom prst="rect">
                      <a:avLst/>
                    </a:prstGeom>
                    <a:solidFill>
                      <a:srgbClr val="FCF5D3"/>
                    </a:solidFill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ID" dirty="0"/>
                    </a:p>
                  </p:txBody>
                </p:sp>
              </p:grpSp>
              <p:grpSp>
                <p:nvGrpSpPr>
                  <p:cNvPr id="39" name="Group 38">
                    <a:extLst>
                      <a:ext uri="{FF2B5EF4-FFF2-40B4-BE49-F238E27FC236}">
                        <a16:creationId xmlns:a16="http://schemas.microsoft.com/office/drawing/2014/main" id="{8CF02D85-D678-E2AF-0C7B-AA6E56FFDA65}"/>
                      </a:ext>
                    </a:extLst>
                  </p:cNvPr>
                  <p:cNvGrpSpPr/>
                  <p:nvPr/>
                </p:nvGrpSpPr>
                <p:grpSpPr>
                  <a:xfrm>
                    <a:off x="4419601" y="3390038"/>
                    <a:ext cx="609600" cy="606115"/>
                    <a:chOff x="4952999" y="2343150"/>
                    <a:chExt cx="1371601" cy="1358427"/>
                  </a:xfrm>
                </p:grpSpPr>
                <p:sp>
                  <p:nvSpPr>
                    <p:cNvPr id="41" name="Right Triangle 40">
                      <a:extLst>
                        <a:ext uri="{FF2B5EF4-FFF2-40B4-BE49-F238E27FC236}">
                          <a16:creationId xmlns:a16="http://schemas.microsoft.com/office/drawing/2014/main" id="{DD5533D1-949D-82EA-30C3-381C2256A3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53000" y="2343150"/>
                      <a:ext cx="1371600" cy="1358427"/>
                    </a:xfrm>
                    <a:prstGeom prst="rtTriangle">
                      <a:avLst/>
                    </a:prstGeom>
                    <a:solidFill>
                      <a:srgbClr val="FCF5D3"/>
                    </a:solidFill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ID" dirty="0"/>
                    </a:p>
                  </p:txBody>
                </p:sp>
                <p:sp>
                  <p:nvSpPr>
                    <p:cNvPr id="42" name="Rectangle 41">
                      <a:extLst>
                        <a:ext uri="{FF2B5EF4-FFF2-40B4-BE49-F238E27FC236}">
                          <a16:creationId xmlns:a16="http://schemas.microsoft.com/office/drawing/2014/main" id="{983A361F-6702-4FF0-619A-F4BEC6BD6BB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952999" y="3536961"/>
                      <a:ext cx="195015" cy="164615"/>
                    </a:xfrm>
                    <a:prstGeom prst="rect">
                      <a:avLst/>
                    </a:prstGeom>
                    <a:solidFill>
                      <a:srgbClr val="FCF5D3"/>
                    </a:solidFill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ID" dirty="0"/>
                    </a:p>
                  </p:txBody>
                </p:sp>
              </p:grpSp>
              <p:cxnSp>
                <p:nvCxnSpPr>
                  <p:cNvPr id="44" name="Straight Connector 43">
                    <a:extLst>
                      <a:ext uri="{FF2B5EF4-FFF2-40B4-BE49-F238E27FC236}">
                        <a16:creationId xmlns:a16="http://schemas.microsoft.com/office/drawing/2014/main" id="{FEC3667D-ED52-414E-4674-311E049FB41B}"/>
                      </a:ext>
                    </a:extLst>
                  </p:cNvPr>
                  <p:cNvCxnSpPr>
                    <a:cxnSpLocks/>
                    <a:stCxn id="7" idx="0"/>
                  </p:cNvCxnSpPr>
                  <p:nvPr/>
                </p:nvCxnSpPr>
                <p:spPr>
                  <a:xfrm flipH="1">
                    <a:off x="3352799" y="2371997"/>
                    <a:ext cx="1905222" cy="2409553"/>
                  </a:xfrm>
                  <a:prstGeom prst="line">
                    <a:avLst/>
                  </a:prstGeom>
                  <a:ln w="6350">
                    <a:prstDash val="dash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>
                    <a:extLst>
                      <a:ext uri="{FF2B5EF4-FFF2-40B4-BE49-F238E27FC236}">
                        <a16:creationId xmlns:a16="http://schemas.microsoft.com/office/drawing/2014/main" id="{B24D1D37-6240-C762-1AC9-92A81035CF1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352800" y="3358872"/>
                    <a:ext cx="1893829" cy="1422678"/>
                  </a:xfrm>
                  <a:prstGeom prst="line">
                    <a:avLst/>
                  </a:prstGeom>
                  <a:ln w="6350">
                    <a:prstDash val="dash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>
                    <a:extLst>
                      <a:ext uri="{FF2B5EF4-FFF2-40B4-BE49-F238E27FC236}">
                        <a16:creationId xmlns:a16="http://schemas.microsoft.com/office/drawing/2014/main" id="{02C51533-D629-F102-9C09-7B7201C64A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352799" y="3377924"/>
                    <a:ext cx="2972022" cy="1422678"/>
                  </a:xfrm>
                  <a:prstGeom prst="line">
                    <a:avLst/>
                  </a:prstGeom>
                  <a:ln w="6350">
                    <a:prstDash val="dash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CFD3EABE-3BD6-FFEE-6903-24CB0F423FD5}"/>
                    </a:ext>
                  </a:extLst>
                </p:cNvPr>
                <p:cNvSpPr txBox="1"/>
                <p:nvPr/>
              </p:nvSpPr>
              <p:spPr>
                <a:xfrm>
                  <a:off x="4258720" y="3941153"/>
                  <a:ext cx="408433" cy="21382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</a:t>
                  </a:r>
                  <a:endPara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68CC1740-93B9-E476-F9A2-7BD0DED244E0}"/>
                    </a:ext>
                  </a:extLst>
                </p:cNvPr>
                <p:cNvSpPr txBox="1"/>
                <p:nvPr/>
              </p:nvSpPr>
              <p:spPr>
                <a:xfrm>
                  <a:off x="4862620" y="3930051"/>
                  <a:ext cx="363599" cy="39299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</a:t>
                  </a:r>
                  <a:endPara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70C59B8E-1C0A-B921-43DB-F34211C0A0DB}"/>
                    </a:ext>
                  </a:extLst>
                </p:cNvPr>
                <p:cNvSpPr txBox="1"/>
                <p:nvPr/>
              </p:nvSpPr>
              <p:spPr>
                <a:xfrm>
                  <a:off x="4253994" y="3117021"/>
                  <a:ext cx="408433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</a:t>
                  </a:r>
                  <a:endPara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9" name="TextBox 58">
                      <a:extLst>
                        <a:ext uri="{FF2B5EF4-FFF2-40B4-BE49-F238E27FC236}">
                          <a16:creationId xmlns:a16="http://schemas.microsoft.com/office/drawing/2014/main" id="{5314D950-11F3-64B2-9941-983308DFAE1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214141" y="3317884"/>
                      <a:ext cx="431689" cy="349835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sz="14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14:m>
                        <m:oMath xmlns:m="http://schemas.openxmlformats.org/officeDocument/2006/math"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oMath>
                      </a14:m>
                      <a:endParaRPr lang="en-ID" sz="1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59" name="TextBox 58">
                      <a:extLst>
                        <a:ext uri="{FF2B5EF4-FFF2-40B4-BE49-F238E27FC236}">
                          <a16:creationId xmlns:a16="http://schemas.microsoft.com/office/drawing/2014/main" id="{5314D950-11F3-64B2-9941-983308DFAE1C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214141" y="3317884"/>
                      <a:ext cx="431689" cy="349835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l="-5085" t="-2222" b="-3555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ID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1" name="TextBox 60">
                      <a:extLst>
                        <a:ext uri="{FF2B5EF4-FFF2-40B4-BE49-F238E27FC236}">
                          <a16:creationId xmlns:a16="http://schemas.microsoft.com/office/drawing/2014/main" id="{EDF0E96C-FDF2-2AE5-2ED3-E97371B5DEB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103776" y="2102882"/>
                      <a:ext cx="504609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sz="14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14:m>
                        <m:oMath xmlns:m="http://schemas.openxmlformats.org/officeDocument/2006/math"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oMath>
                      </a14:m>
                      <a:endParaRPr lang="en-ID" sz="1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61" name="TextBox 60">
                      <a:extLst>
                        <a:ext uri="{FF2B5EF4-FFF2-40B4-BE49-F238E27FC236}">
                          <a16:creationId xmlns:a16="http://schemas.microsoft.com/office/drawing/2014/main" id="{EDF0E96C-FDF2-2AE5-2ED3-E97371B5DEBC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103776" y="2102882"/>
                      <a:ext cx="504609" cy="307777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l="-4348" t="-2500" b="-525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ID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2" name="TextBox 61">
                      <a:extLst>
                        <a:ext uri="{FF2B5EF4-FFF2-40B4-BE49-F238E27FC236}">
                          <a16:creationId xmlns:a16="http://schemas.microsoft.com/office/drawing/2014/main" id="{38E35F78-8DBE-BB71-B3EC-14B1D03C77F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066837" y="3309992"/>
                      <a:ext cx="431689" cy="349835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sz="1400" b="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14:m>
                        <m:oMath xmlns:m="http://schemas.openxmlformats.org/officeDocument/2006/math"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oMath>
                      </a14:m>
                      <a:endParaRPr lang="en-ID" sz="1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62" name="TextBox 61">
                      <a:extLst>
                        <a:ext uri="{FF2B5EF4-FFF2-40B4-BE49-F238E27FC236}">
                          <a16:creationId xmlns:a16="http://schemas.microsoft.com/office/drawing/2014/main" id="{38E35F78-8DBE-BB71-B3EC-14B1D03C77F8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066837" y="3309992"/>
                      <a:ext cx="431689" cy="349835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l="-5085" t="-2222" b="-3555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ID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572660B4-198E-85C4-7B20-542E9D8BBF15}"/>
                  </a:ext>
                </a:extLst>
              </p:cNvPr>
              <p:cNvSpPr txBox="1"/>
              <p:nvPr/>
            </p:nvSpPr>
            <p:spPr>
              <a:xfrm>
                <a:off x="4245707" y="4224928"/>
                <a:ext cx="408433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endParaRPr lang="en-ID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17F4617C-4FDC-2FF4-A4F2-78A90821BA5D}"/>
                </a:ext>
              </a:extLst>
            </p:cNvPr>
            <p:cNvSpPr txBox="1"/>
            <p:nvPr/>
          </p:nvSpPr>
          <p:spPr>
            <a:xfrm>
              <a:off x="5687800" y="4166477"/>
              <a:ext cx="3281893" cy="27699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en-ID" sz="12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egitiga</a:t>
              </a:r>
              <a:r>
                <a:rPr lang="en-ID" sz="12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2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hasil</a:t>
              </a:r>
              <a:r>
                <a:rPr lang="en-ID" sz="12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2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pembesaran</a:t>
              </a:r>
              <a:r>
                <a:rPr lang="en-ID" sz="12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en-ID" sz="12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pengecilan</a:t>
              </a:r>
              <a:r>
                <a:rPr lang="en-ID" sz="12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2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segitga</a:t>
              </a:r>
              <a:r>
                <a:rPr lang="en-ID" sz="12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lain</a:t>
              </a:r>
              <a:endParaRPr lang="en-ID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FF9DF782-CCA5-A774-5068-D3B1E172AA5C}"/>
                  </a:ext>
                </a:extLst>
              </p:cNvPr>
              <p:cNvSpPr txBox="1"/>
              <p:nvPr/>
            </p:nvSpPr>
            <p:spPr>
              <a:xfrm>
                <a:off x="399730" y="2232015"/>
                <a:ext cx="2324804" cy="4814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𝑂𝐴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𝑂𝐴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ID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𝑂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′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𝑂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den>
                      </m:f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ID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𝑂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′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𝑂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ID" sz="1600" dirty="0"/>
              </a:p>
            </p:txBody>
          </p:sp>
        </mc:Choice>
        <mc:Fallback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FF9DF782-CCA5-A774-5068-D3B1E172AA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730" y="2232015"/>
                <a:ext cx="2324804" cy="48141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55031B40-E496-4BBD-1E31-573A4F1764EA}"/>
                  </a:ext>
                </a:extLst>
              </p:cNvPr>
              <p:cNvSpPr txBox="1"/>
              <p:nvPr/>
            </p:nvSpPr>
            <p:spPr>
              <a:xfrm>
                <a:off x="431006" y="3252044"/>
                <a:ext cx="2492605" cy="481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𝐴𝐵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ID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′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𝐵𝐶</m:t>
                          </m:r>
                        </m:den>
                      </m:f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ID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𝐶𝐴</m:t>
                          </m:r>
                        </m:den>
                      </m:f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ID" dirty="0"/>
              </a:p>
            </p:txBody>
          </p:sp>
        </mc:Choice>
        <mc:Fallback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55031B40-E496-4BBD-1E31-573A4F1764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006" y="3252044"/>
                <a:ext cx="2492605" cy="48135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TextBox 70">
            <a:extLst>
              <a:ext uri="{FF2B5EF4-FFF2-40B4-BE49-F238E27FC236}">
                <a16:creationId xmlns:a16="http://schemas.microsoft.com/office/drawing/2014/main" id="{DE2DE684-D999-A6E4-B4A4-EDABEE6E75D9}"/>
              </a:ext>
            </a:extLst>
          </p:cNvPr>
          <p:cNvSpPr txBox="1"/>
          <p:nvPr/>
        </p:nvSpPr>
        <p:spPr>
          <a:xfrm>
            <a:off x="330435" y="284893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Bedasarkan</a:t>
            </a:r>
            <a:r>
              <a:rPr lang="en-ID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gambar</a:t>
            </a:r>
            <a:r>
              <a:rPr lang="en-ID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diperoleh</a:t>
            </a:r>
            <a:r>
              <a:rPr lang="en-ID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87284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83F79B33-2151-B7C2-7880-D0F9BC6EE6C6}"/>
              </a:ext>
            </a:extLst>
          </p:cNvPr>
          <p:cNvSpPr txBox="1"/>
          <p:nvPr/>
        </p:nvSpPr>
        <p:spPr>
          <a:xfrm>
            <a:off x="304800" y="209550"/>
            <a:ext cx="7620000" cy="786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Jadi, pada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sebangun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sisi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seletak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sebanding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berkaitan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BD616A3-B657-7BF8-D41F-3F552FE1B984}"/>
              </a:ext>
            </a:extLst>
          </p:cNvPr>
          <p:cNvSpPr/>
          <p:nvPr/>
        </p:nvSpPr>
        <p:spPr>
          <a:xfrm>
            <a:off x="396784" y="1029284"/>
            <a:ext cx="8290016" cy="18856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Dua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ID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PQR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sebangun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jika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kita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mengkaitkan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tiga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titik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dan </a:t>
            </a:r>
            <a:r>
              <a:rPr lang="en-ID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tiga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titik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dan </a:t>
            </a:r>
            <a:r>
              <a:rPr lang="en-ID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sehingga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berkaitan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serta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sisi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seletak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sebanding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ditulis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ctr">
              <a:lnSpc>
                <a:spcPct val="150000"/>
              </a:lnSpc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ID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~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ID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PQR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berkaitan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berkaitan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dan </a:t>
            </a:r>
            <a:r>
              <a:rPr lang="en-ID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berkaitan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139F816-5575-B7E8-8610-7EC97E2FCFE4}"/>
              </a:ext>
            </a:extLst>
          </p:cNvPr>
          <p:cNvGrpSpPr/>
          <p:nvPr/>
        </p:nvGrpSpPr>
        <p:grpSpPr>
          <a:xfrm>
            <a:off x="2362200" y="2955829"/>
            <a:ext cx="3429000" cy="1700252"/>
            <a:chOff x="2276432" y="3013784"/>
            <a:chExt cx="4656296" cy="1792192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F3E9AC3-0E38-B32A-9092-30EF53CD194B}"/>
                </a:ext>
              </a:extLst>
            </p:cNvPr>
            <p:cNvGrpSpPr/>
            <p:nvPr/>
          </p:nvGrpSpPr>
          <p:grpSpPr>
            <a:xfrm>
              <a:off x="4350100" y="3013784"/>
              <a:ext cx="2582628" cy="1713578"/>
              <a:chOff x="6344249" y="1754079"/>
              <a:chExt cx="1732224" cy="1239897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E280C9EF-BFBC-4875-8792-C52D5B8F1EBE}"/>
                  </a:ext>
                </a:extLst>
              </p:cNvPr>
              <p:cNvGrpSpPr/>
              <p:nvPr/>
            </p:nvGrpSpPr>
            <p:grpSpPr>
              <a:xfrm>
                <a:off x="6507098" y="1935790"/>
                <a:ext cx="1334077" cy="1058186"/>
                <a:chOff x="6507098" y="1935790"/>
                <a:chExt cx="1334077" cy="1058186"/>
              </a:xfrm>
            </p:grpSpPr>
            <p:sp>
              <p:nvSpPr>
                <p:cNvPr id="48" name="Isosceles Triangle 47">
                  <a:extLst>
                    <a:ext uri="{FF2B5EF4-FFF2-40B4-BE49-F238E27FC236}">
                      <a16:creationId xmlns:a16="http://schemas.microsoft.com/office/drawing/2014/main" id="{8AD49774-18A6-1B03-174B-B0C017808EF6}"/>
                    </a:ext>
                  </a:extLst>
                </p:cNvPr>
                <p:cNvSpPr/>
                <p:nvPr/>
              </p:nvSpPr>
              <p:spPr>
                <a:xfrm>
                  <a:off x="6557797" y="1962150"/>
                  <a:ext cx="1210004" cy="873572"/>
                </a:xfrm>
                <a:prstGeom prst="triangle">
                  <a:avLst>
                    <a:gd name="adj" fmla="val 34252"/>
                  </a:avLst>
                </a:prstGeom>
                <a:solidFill>
                  <a:srgbClr val="FCF5D3"/>
                </a:solidFill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49" name="Arc 48">
                  <a:extLst>
                    <a:ext uri="{FF2B5EF4-FFF2-40B4-BE49-F238E27FC236}">
                      <a16:creationId xmlns:a16="http://schemas.microsoft.com/office/drawing/2014/main" id="{8ACC3D8C-9F90-3BBC-D1BC-A84C2B8E9320}"/>
                    </a:ext>
                  </a:extLst>
                </p:cNvPr>
                <p:cNvSpPr/>
                <p:nvPr/>
              </p:nvSpPr>
              <p:spPr>
                <a:xfrm rot="6691572">
                  <a:off x="6854339" y="1895497"/>
                  <a:ext cx="235923" cy="316510"/>
                </a:xfrm>
                <a:prstGeom prst="arc">
                  <a:avLst>
                    <a:gd name="adj1" fmla="val 16502387"/>
                    <a:gd name="adj2" fmla="val 1145352"/>
                  </a:avLst>
                </a:prstGeom>
                <a:ln w="31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50" name="Arc 49">
                  <a:extLst>
                    <a:ext uri="{FF2B5EF4-FFF2-40B4-BE49-F238E27FC236}">
                      <a16:creationId xmlns:a16="http://schemas.microsoft.com/office/drawing/2014/main" id="{BE79C671-5577-75ED-CDAE-E43F5D4DA4E2}"/>
                    </a:ext>
                  </a:extLst>
                </p:cNvPr>
                <p:cNvSpPr/>
                <p:nvPr/>
              </p:nvSpPr>
              <p:spPr>
                <a:xfrm rot="6691572">
                  <a:off x="6854340" y="1912165"/>
                  <a:ext cx="235923" cy="316510"/>
                </a:xfrm>
                <a:prstGeom prst="arc">
                  <a:avLst>
                    <a:gd name="adj1" fmla="val 16279472"/>
                    <a:gd name="adj2" fmla="val 1145352"/>
                  </a:avLst>
                </a:prstGeom>
                <a:ln w="31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51" name="Arc 50">
                  <a:extLst>
                    <a:ext uri="{FF2B5EF4-FFF2-40B4-BE49-F238E27FC236}">
                      <a16:creationId xmlns:a16="http://schemas.microsoft.com/office/drawing/2014/main" id="{6F440E4F-D399-52EB-3744-0E99317E399A}"/>
                    </a:ext>
                  </a:extLst>
                </p:cNvPr>
                <p:cNvSpPr/>
                <p:nvPr/>
              </p:nvSpPr>
              <p:spPr>
                <a:xfrm rot="6691572">
                  <a:off x="6854338" y="1933443"/>
                  <a:ext cx="235923" cy="316510"/>
                </a:xfrm>
                <a:prstGeom prst="arc">
                  <a:avLst>
                    <a:gd name="adj1" fmla="val 15978114"/>
                    <a:gd name="adj2" fmla="val 1433028"/>
                  </a:avLst>
                </a:prstGeom>
                <a:ln w="31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ID" dirty="0"/>
                </a:p>
              </p:txBody>
            </p:sp>
            <p:sp>
              <p:nvSpPr>
                <p:cNvPr id="52" name="Arc 51">
                  <a:extLst>
                    <a:ext uri="{FF2B5EF4-FFF2-40B4-BE49-F238E27FC236}">
                      <a16:creationId xmlns:a16="http://schemas.microsoft.com/office/drawing/2014/main" id="{902E5607-B42D-9D1D-D7D7-88E49AA8654A}"/>
                    </a:ext>
                  </a:extLst>
                </p:cNvPr>
                <p:cNvSpPr/>
                <p:nvPr/>
              </p:nvSpPr>
              <p:spPr>
                <a:xfrm rot="20886023">
                  <a:off x="6507098" y="2677466"/>
                  <a:ext cx="235923" cy="316510"/>
                </a:xfrm>
                <a:prstGeom prst="arc">
                  <a:avLst>
                    <a:gd name="adj1" fmla="val 17278308"/>
                    <a:gd name="adj2" fmla="val 413858"/>
                  </a:avLst>
                </a:prstGeom>
                <a:ln w="31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ID" dirty="0"/>
                </a:p>
              </p:txBody>
            </p:sp>
            <p:sp>
              <p:nvSpPr>
                <p:cNvPr id="53" name="Arc 52">
                  <a:extLst>
                    <a:ext uri="{FF2B5EF4-FFF2-40B4-BE49-F238E27FC236}">
                      <a16:creationId xmlns:a16="http://schemas.microsoft.com/office/drawing/2014/main" id="{BAB9F3A6-7EA7-94D3-1E3A-FD61C2FCE292}"/>
                    </a:ext>
                  </a:extLst>
                </p:cNvPr>
                <p:cNvSpPr/>
                <p:nvPr/>
              </p:nvSpPr>
              <p:spPr>
                <a:xfrm rot="14466337">
                  <a:off x="7545191" y="2593241"/>
                  <a:ext cx="235923" cy="316510"/>
                </a:xfrm>
                <a:prstGeom prst="arc">
                  <a:avLst>
                    <a:gd name="adj1" fmla="val 16331442"/>
                    <a:gd name="adj2" fmla="val 20906613"/>
                  </a:avLst>
                </a:prstGeom>
                <a:ln w="31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ID" dirty="0"/>
                </a:p>
              </p:txBody>
            </p:sp>
            <p:sp>
              <p:nvSpPr>
                <p:cNvPr id="54" name="Arc 53">
                  <a:extLst>
                    <a:ext uri="{FF2B5EF4-FFF2-40B4-BE49-F238E27FC236}">
                      <a16:creationId xmlns:a16="http://schemas.microsoft.com/office/drawing/2014/main" id="{4BADD65C-D459-087E-4771-3BEB4F664E80}"/>
                    </a:ext>
                  </a:extLst>
                </p:cNvPr>
                <p:cNvSpPr/>
                <p:nvPr/>
              </p:nvSpPr>
              <p:spPr>
                <a:xfrm rot="14466337">
                  <a:off x="7564958" y="2593241"/>
                  <a:ext cx="235923" cy="316510"/>
                </a:xfrm>
                <a:prstGeom prst="arc">
                  <a:avLst>
                    <a:gd name="adj1" fmla="val 16331442"/>
                    <a:gd name="adj2" fmla="val 20762637"/>
                  </a:avLst>
                </a:prstGeom>
                <a:ln w="31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ID" dirty="0"/>
                </a:p>
              </p:txBody>
            </p:sp>
          </p:grp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A0A782C8-0E62-9A42-5CA0-084FFE9AF07D}"/>
                  </a:ext>
                </a:extLst>
              </p:cNvPr>
              <p:cNvSpPr txBox="1"/>
              <p:nvPr/>
            </p:nvSpPr>
            <p:spPr>
              <a:xfrm>
                <a:off x="7775444" y="2734884"/>
                <a:ext cx="301029" cy="2108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endParaRPr lang="en-ID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75EC8A40-58EF-1141-37C5-70ACC855B481}"/>
                  </a:ext>
                </a:extLst>
              </p:cNvPr>
              <p:cNvSpPr txBox="1"/>
              <p:nvPr/>
            </p:nvSpPr>
            <p:spPr>
              <a:xfrm>
                <a:off x="6344249" y="2726352"/>
                <a:ext cx="301029" cy="2108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endParaRPr lang="en-ID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E4DDE312-DF50-973F-055A-6E2639BC958B}"/>
                  </a:ext>
                </a:extLst>
              </p:cNvPr>
              <p:cNvSpPr txBox="1"/>
              <p:nvPr/>
            </p:nvSpPr>
            <p:spPr>
              <a:xfrm>
                <a:off x="6972299" y="1754079"/>
                <a:ext cx="301029" cy="2108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endParaRPr lang="en-ID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5" name="Arc 54">
              <a:extLst>
                <a:ext uri="{FF2B5EF4-FFF2-40B4-BE49-F238E27FC236}">
                  <a16:creationId xmlns:a16="http://schemas.microsoft.com/office/drawing/2014/main" id="{105607DD-622B-51B8-ACD0-3F1B54739CEC}"/>
                </a:ext>
              </a:extLst>
            </p:cNvPr>
            <p:cNvSpPr/>
            <p:nvPr/>
          </p:nvSpPr>
          <p:spPr>
            <a:xfrm rot="21089209">
              <a:off x="2849721" y="3208093"/>
              <a:ext cx="2496081" cy="670471"/>
            </a:xfrm>
            <a:prstGeom prst="arc">
              <a:avLst>
                <a:gd name="adj1" fmla="val 11146496"/>
                <a:gd name="adj2" fmla="val 21408453"/>
              </a:avLst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A7DA61BA-4A92-CDBD-D1BB-EE50931BD2CC}"/>
                </a:ext>
              </a:extLst>
            </p:cNvPr>
            <p:cNvGrpSpPr/>
            <p:nvPr/>
          </p:nvGrpSpPr>
          <p:grpSpPr>
            <a:xfrm>
              <a:off x="2276432" y="3357184"/>
              <a:ext cx="4288891" cy="1448792"/>
              <a:chOff x="2276432" y="3357184"/>
              <a:chExt cx="4288891" cy="1448792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FE6966C4-B8BA-CF28-162F-7C15584E6A17}"/>
                  </a:ext>
                </a:extLst>
              </p:cNvPr>
              <p:cNvGrpSpPr/>
              <p:nvPr/>
            </p:nvGrpSpPr>
            <p:grpSpPr>
              <a:xfrm>
                <a:off x="2276432" y="3357184"/>
                <a:ext cx="1713901" cy="1291680"/>
                <a:chOff x="6315086" y="1702296"/>
                <a:chExt cx="1713901" cy="1291680"/>
              </a:xfrm>
            </p:grpSpPr>
            <p:grpSp>
              <p:nvGrpSpPr>
                <p:cNvPr id="30" name="Group 29">
                  <a:extLst>
                    <a:ext uri="{FF2B5EF4-FFF2-40B4-BE49-F238E27FC236}">
                      <a16:creationId xmlns:a16="http://schemas.microsoft.com/office/drawing/2014/main" id="{09DC1DD0-F050-C03D-7D30-DE41E857DE23}"/>
                    </a:ext>
                  </a:extLst>
                </p:cNvPr>
                <p:cNvGrpSpPr/>
                <p:nvPr/>
              </p:nvGrpSpPr>
              <p:grpSpPr>
                <a:xfrm>
                  <a:off x="6507098" y="1935790"/>
                  <a:ext cx="1334077" cy="1058186"/>
                  <a:chOff x="6507098" y="1935790"/>
                  <a:chExt cx="1334077" cy="1058186"/>
                </a:xfrm>
              </p:grpSpPr>
              <p:sp>
                <p:nvSpPr>
                  <p:cNvPr id="19" name="Isosceles Triangle 18">
                    <a:extLst>
                      <a:ext uri="{FF2B5EF4-FFF2-40B4-BE49-F238E27FC236}">
                        <a16:creationId xmlns:a16="http://schemas.microsoft.com/office/drawing/2014/main" id="{C5F9277C-72AB-E1C1-A2C3-474F4626C195}"/>
                      </a:ext>
                    </a:extLst>
                  </p:cNvPr>
                  <p:cNvSpPr/>
                  <p:nvPr/>
                </p:nvSpPr>
                <p:spPr>
                  <a:xfrm>
                    <a:off x="6557797" y="1962150"/>
                    <a:ext cx="1210004" cy="873572"/>
                  </a:xfrm>
                  <a:prstGeom prst="triangle">
                    <a:avLst>
                      <a:gd name="adj" fmla="val 34252"/>
                    </a:avLst>
                  </a:prstGeom>
                  <a:solidFill>
                    <a:srgbClr val="FCF5D3"/>
                  </a:solidFill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/>
                  </a:p>
                </p:txBody>
              </p:sp>
              <p:sp>
                <p:nvSpPr>
                  <p:cNvPr id="21" name="Arc 20">
                    <a:extLst>
                      <a:ext uri="{FF2B5EF4-FFF2-40B4-BE49-F238E27FC236}">
                        <a16:creationId xmlns:a16="http://schemas.microsoft.com/office/drawing/2014/main" id="{4F53DAFC-09A2-43EC-4A1E-E35F63F29F74}"/>
                      </a:ext>
                    </a:extLst>
                  </p:cNvPr>
                  <p:cNvSpPr/>
                  <p:nvPr/>
                </p:nvSpPr>
                <p:spPr>
                  <a:xfrm rot="6691572">
                    <a:off x="6854339" y="1895497"/>
                    <a:ext cx="235923" cy="316510"/>
                  </a:xfrm>
                  <a:prstGeom prst="arc">
                    <a:avLst>
                      <a:gd name="adj1" fmla="val 16502387"/>
                      <a:gd name="adj2" fmla="val 1145352"/>
                    </a:avLst>
                  </a:prstGeom>
                  <a:ln w="317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/>
                  </a:p>
                </p:txBody>
              </p:sp>
              <p:sp>
                <p:nvSpPr>
                  <p:cNvPr id="22" name="Arc 21">
                    <a:extLst>
                      <a:ext uri="{FF2B5EF4-FFF2-40B4-BE49-F238E27FC236}">
                        <a16:creationId xmlns:a16="http://schemas.microsoft.com/office/drawing/2014/main" id="{E8E11FAD-83DB-DBFF-54D1-2BA71C6453F1}"/>
                      </a:ext>
                    </a:extLst>
                  </p:cNvPr>
                  <p:cNvSpPr/>
                  <p:nvPr/>
                </p:nvSpPr>
                <p:spPr>
                  <a:xfrm rot="6691572">
                    <a:off x="6854340" y="1912165"/>
                    <a:ext cx="235923" cy="316510"/>
                  </a:xfrm>
                  <a:prstGeom prst="arc">
                    <a:avLst>
                      <a:gd name="adj1" fmla="val 16279472"/>
                      <a:gd name="adj2" fmla="val 1145352"/>
                    </a:avLst>
                  </a:prstGeom>
                  <a:ln w="317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/>
                  </a:p>
                </p:txBody>
              </p:sp>
              <p:sp>
                <p:nvSpPr>
                  <p:cNvPr id="23" name="Arc 22">
                    <a:extLst>
                      <a:ext uri="{FF2B5EF4-FFF2-40B4-BE49-F238E27FC236}">
                        <a16:creationId xmlns:a16="http://schemas.microsoft.com/office/drawing/2014/main" id="{F4EBF6BC-F647-5001-E416-83E3F54925AC}"/>
                      </a:ext>
                    </a:extLst>
                  </p:cNvPr>
                  <p:cNvSpPr/>
                  <p:nvPr/>
                </p:nvSpPr>
                <p:spPr>
                  <a:xfrm rot="6691572">
                    <a:off x="6854338" y="1933443"/>
                    <a:ext cx="235923" cy="316510"/>
                  </a:xfrm>
                  <a:prstGeom prst="arc">
                    <a:avLst>
                      <a:gd name="adj1" fmla="val 15978114"/>
                      <a:gd name="adj2" fmla="val 1433028"/>
                    </a:avLst>
                  </a:prstGeom>
                  <a:ln w="317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 dirty="0"/>
                  </a:p>
                </p:txBody>
              </p:sp>
              <p:sp>
                <p:nvSpPr>
                  <p:cNvPr id="27" name="Arc 26">
                    <a:extLst>
                      <a:ext uri="{FF2B5EF4-FFF2-40B4-BE49-F238E27FC236}">
                        <a16:creationId xmlns:a16="http://schemas.microsoft.com/office/drawing/2014/main" id="{236B23C2-DF28-79CC-9F33-837AEBA586F8}"/>
                      </a:ext>
                    </a:extLst>
                  </p:cNvPr>
                  <p:cNvSpPr/>
                  <p:nvPr/>
                </p:nvSpPr>
                <p:spPr>
                  <a:xfrm rot="20886023">
                    <a:off x="6507098" y="2677466"/>
                    <a:ext cx="235923" cy="316510"/>
                  </a:xfrm>
                  <a:prstGeom prst="arc">
                    <a:avLst>
                      <a:gd name="adj1" fmla="val 17278308"/>
                      <a:gd name="adj2" fmla="val 413858"/>
                    </a:avLst>
                  </a:prstGeom>
                  <a:ln w="317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 dirty="0"/>
                  </a:p>
                </p:txBody>
              </p:sp>
              <p:sp>
                <p:nvSpPr>
                  <p:cNvPr id="28" name="Arc 27">
                    <a:extLst>
                      <a:ext uri="{FF2B5EF4-FFF2-40B4-BE49-F238E27FC236}">
                        <a16:creationId xmlns:a16="http://schemas.microsoft.com/office/drawing/2014/main" id="{5BF344A3-9BCA-5C31-315C-DEDA180E7981}"/>
                      </a:ext>
                    </a:extLst>
                  </p:cNvPr>
                  <p:cNvSpPr/>
                  <p:nvPr/>
                </p:nvSpPr>
                <p:spPr>
                  <a:xfrm rot="14466337">
                    <a:off x="7545191" y="2593241"/>
                    <a:ext cx="235923" cy="316510"/>
                  </a:xfrm>
                  <a:prstGeom prst="arc">
                    <a:avLst>
                      <a:gd name="adj1" fmla="val 16331442"/>
                      <a:gd name="adj2" fmla="val 20906613"/>
                    </a:avLst>
                  </a:prstGeom>
                  <a:ln w="317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 dirty="0"/>
                  </a:p>
                </p:txBody>
              </p:sp>
              <p:sp>
                <p:nvSpPr>
                  <p:cNvPr id="29" name="Arc 28">
                    <a:extLst>
                      <a:ext uri="{FF2B5EF4-FFF2-40B4-BE49-F238E27FC236}">
                        <a16:creationId xmlns:a16="http://schemas.microsoft.com/office/drawing/2014/main" id="{D2011527-1DFF-AF8F-84B2-6B3F1A429030}"/>
                      </a:ext>
                    </a:extLst>
                  </p:cNvPr>
                  <p:cNvSpPr/>
                  <p:nvPr/>
                </p:nvSpPr>
                <p:spPr>
                  <a:xfrm rot="14466337">
                    <a:off x="7564958" y="2593241"/>
                    <a:ext cx="235923" cy="316510"/>
                  </a:xfrm>
                  <a:prstGeom prst="arc">
                    <a:avLst>
                      <a:gd name="adj1" fmla="val 16331442"/>
                      <a:gd name="adj2" fmla="val 20762637"/>
                    </a:avLst>
                  </a:prstGeom>
                  <a:ln w="317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 dirty="0"/>
                  </a:p>
                </p:txBody>
              </p:sp>
            </p:grp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3A883567-A385-FAAC-B175-29ABD7B88038}"/>
                    </a:ext>
                  </a:extLst>
                </p:cNvPr>
                <p:cNvSpPr txBox="1"/>
                <p:nvPr/>
              </p:nvSpPr>
              <p:spPr>
                <a:xfrm>
                  <a:off x="7727958" y="2612877"/>
                  <a:ext cx="301029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</a:t>
                  </a:r>
                  <a:endPara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C389BF07-EC17-997D-2751-F044D300646E}"/>
                    </a:ext>
                  </a:extLst>
                </p:cNvPr>
                <p:cNvSpPr txBox="1"/>
                <p:nvPr/>
              </p:nvSpPr>
              <p:spPr>
                <a:xfrm>
                  <a:off x="6315086" y="2621006"/>
                  <a:ext cx="301029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</a:t>
                  </a:r>
                  <a:endPara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6ED66272-1959-9083-7B77-DC75E094CD3D}"/>
                    </a:ext>
                  </a:extLst>
                </p:cNvPr>
                <p:cNvSpPr txBox="1"/>
                <p:nvPr/>
              </p:nvSpPr>
              <p:spPr>
                <a:xfrm>
                  <a:off x="6821784" y="1702296"/>
                  <a:ext cx="301029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</a:t>
                  </a:r>
                  <a:endPara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56" name="Arc 55">
                <a:extLst>
                  <a:ext uri="{FF2B5EF4-FFF2-40B4-BE49-F238E27FC236}">
                    <a16:creationId xmlns:a16="http://schemas.microsoft.com/office/drawing/2014/main" id="{BC5AF921-4E73-F61E-F4B1-C668DE22A1C8}"/>
                  </a:ext>
                </a:extLst>
              </p:cNvPr>
              <p:cNvSpPr/>
              <p:nvPr/>
            </p:nvSpPr>
            <p:spPr>
              <a:xfrm rot="10463804">
                <a:off x="2548875" y="4135505"/>
                <a:ext cx="2188293" cy="670471"/>
              </a:xfrm>
              <a:prstGeom prst="arc">
                <a:avLst>
                  <a:gd name="adj1" fmla="val 11319176"/>
                  <a:gd name="adj2" fmla="val 87284"/>
                </a:avLst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57" name="Arc 56">
                <a:extLst>
                  <a:ext uri="{FF2B5EF4-FFF2-40B4-BE49-F238E27FC236}">
                    <a16:creationId xmlns:a16="http://schemas.microsoft.com/office/drawing/2014/main" id="{EFC08ADC-DD17-4118-1DA1-752032C0FCDA}"/>
                  </a:ext>
                </a:extLst>
              </p:cNvPr>
              <p:cNvSpPr/>
              <p:nvPr/>
            </p:nvSpPr>
            <p:spPr>
              <a:xfrm rot="10800000">
                <a:off x="3678300" y="4082903"/>
                <a:ext cx="2887023" cy="670471"/>
              </a:xfrm>
              <a:prstGeom prst="arc">
                <a:avLst>
                  <a:gd name="adj1" fmla="val 11054488"/>
                  <a:gd name="adj2" fmla="val 21377031"/>
                </a:avLst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BB4704FC-0959-4162-9C8A-F6488DEA2EE3}"/>
              </a:ext>
            </a:extLst>
          </p:cNvPr>
          <p:cNvSpPr txBox="1"/>
          <p:nvPr/>
        </p:nvSpPr>
        <p:spPr>
          <a:xfrm>
            <a:off x="622284" y="3074749"/>
            <a:ext cx="2013018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ID" sz="14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 </a:t>
            </a:r>
            <a:r>
              <a:rPr lang="en-ID" sz="14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r>
              <a:rPr lang="en-ID" sz="14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4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sebangun</a:t>
            </a:r>
            <a:endParaRPr lang="en-ID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0965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nip Single Corner Rectangle 37">
            <a:extLst>
              <a:ext uri="{FF2B5EF4-FFF2-40B4-BE49-F238E27FC236}">
                <a16:creationId xmlns:a16="http://schemas.microsoft.com/office/drawing/2014/main" id="{2E1E2226-E6E9-F14F-FEE4-2C265E1CDC01}"/>
              </a:ext>
            </a:extLst>
          </p:cNvPr>
          <p:cNvSpPr/>
          <p:nvPr/>
        </p:nvSpPr>
        <p:spPr>
          <a:xfrm>
            <a:off x="457200" y="349821"/>
            <a:ext cx="943559" cy="268439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7FD9D29-26E9-BB33-E145-F3B0F4FA62EE}"/>
                  </a:ext>
                </a:extLst>
              </p:cNvPr>
              <p:cNvSpPr txBox="1"/>
              <p:nvPr/>
            </p:nvSpPr>
            <p:spPr>
              <a:xfrm>
                <a:off x="266700" y="1783489"/>
                <a:ext cx="6216622" cy="21737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pPr algn="just"/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Karena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segitiga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sebangun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𝐴𝐵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𝑃𝑄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𝑄𝑅</m:t>
                          </m:r>
                        </m:den>
                      </m:f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𝐶𝐴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𝑅𝑃</m:t>
                          </m:r>
                        </m:den>
                      </m:f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harus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dicari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berdasarkan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yaitu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𝐶𝐴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𝑅𝑃</m:t>
                        </m:r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sehingga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didapatkan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16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ctr"/>
                <a:endPara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7FD9D29-26E9-BB33-E145-F3B0F4FA62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" y="1783489"/>
                <a:ext cx="6216622" cy="2173737"/>
              </a:xfrm>
              <a:prstGeom prst="rect">
                <a:avLst/>
              </a:prstGeom>
              <a:blipFill>
                <a:blip r:embed="rId2"/>
                <a:stretch>
                  <a:fillRect l="-588" t="-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625BCAC-38EE-FD24-8B6B-FE8EBF2EDB52}"/>
                  </a:ext>
                </a:extLst>
              </p:cNvPr>
              <p:cNvSpPr txBox="1"/>
              <p:nvPr/>
            </p:nvSpPr>
            <p:spPr>
              <a:xfrm>
                <a:off x="266700" y="819150"/>
                <a:ext cx="5118819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l-G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ABC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~ </a:t>
                </a:r>
                <a:r>
                  <a:rPr lang="el-G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PQR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5 cm,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BC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15 cm,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11 cm, dan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RP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 cm.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Tentukan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panjang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PQ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QR.</a:t>
                </a:r>
              </a:p>
            </p:txBody>
          </p:sp>
        </mc:Choice>
        <mc:Fallback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625BCAC-38EE-FD24-8B6B-FE8EBF2EDB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" y="819150"/>
                <a:ext cx="5118819" cy="830997"/>
              </a:xfrm>
              <a:prstGeom prst="rect">
                <a:avLst/>
              </a:prstGeom>
              <a:blipFill>
                <a:blip r:embed="rId3"/>
                <a:stretch>
                  <a:fillRect l="-715" t="-2190" r="-715" b="-80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466292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7FD9D29-26E9-BB33-E145-F3B0F4FA62EE}"/>
                  </a:ext>
                </a:extLst>
              </p:cNvPr>
              <p:cNvSpPr txBox="1"/>
              <p:nvPr/>
            </p:nvSpPr>
            <p:spPr>
              <a:xfrm>
                <a:off x="674639" y="789104"/>
                <a:ext cx="6216622" cy="16645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Selanjutnya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juga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berlaku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bahwa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𝐴𝐵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𝑃𝑄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maka,</a:t>
                </a:r>
              </a:p>
              <a:p>
                <a:pPr algn="just"/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160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11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PQ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just"/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× 5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11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PQ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just"/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Jadi,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PQ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=1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cm. </a:t>
                </a:r>
              </a:p>
              <a:p>
                <a:pPr algn="just"/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cara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serupa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diperoleh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Jadi,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45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=4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cm. </a:t>
                </a:r>
                <a:endPara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7FD9D29-26E9-BB33-E145-F3B0F4FA62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639" y="789104"/>
                <a:ext cx="6216622" cy="1664558"/>
              </a:xfrm>
              <a:prstGeom prst="rect">
                <a:avLst/>
              </a:prstGeom>
              <a:blipFill>
                <a:blip r:embed="rId2"/>
                <a:stretch>
                  <a:fillRect l="-589" b="-3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29A830F5-B784-9EE4-0884-9B44B0038BE3}"/>
              </a:ext>
            </a:extLst>
          </p:cNvPr>
          <p:cNvGrpSpPr/>
          <p:nvPr/>
        </p:nvGrpSpPr>
        <p:grpSpPr>
          <a:xfrm>
            <a:off x="2057400" y="2650059"/>
            <a:ext cx="3883523" cy="1704337"/>
            <a:chOff x="5061036" y="2424754"/>
            <a:chExt cx="3883523" cy="1704337"/>
          </a:xfrm>
        </p:grpSpPr>
        <p:sp>
          <p:nvSpPr>
            <p:cNvPr id="3" name="Isosceles Triangle 2">
              <a:extLst>
                <a:ext uri="{FF2B5EF4-FFF2-40B4-BE49-F238E27FC236}">
                  <a16:creationId xmlns:a16="http://schemas.microsoft.com/office/drawing/2014/main" id="{48D76233-4430-8569-C13E-87D6AEE2F3FF}"/>
                </a:ext>
              </a:extLst>
            </p:cNvPr>
            <p:cNvSpPr/>
            <p:nvPr/>
          </p:nvSpPr>
          <p:spPr>
            <a:xfrm rot="1017491">
              <a:off x="5362531" y="2936469"/>
              <a:ext cx="2819400" cy="615950"/>
            </a:xfrm>
            <a:prstGeom prst="triangle">
              <a:avLst>
                <a:gd name="adj" fmla="val 23423"/>
              </a:avLst>
            </a:prstGeom>
            <a:solidFill>
              <a:srgbClr val="FCF5D3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" name="Isosceles Triangle 4">
              <a:extLst>
                <a:ext uri="{FF2B5EF4-FFF2-40B4-BE49-F238E27FC236}">
                  <a16:creationId xmlns:a16="http://schemas.microsoft.com/office/drawing/2014/main" id="{E5E15E2B-1900-4A06-ECF5-B60077D24C8C}"/>
                </a:ext>
              </a:extLst>
            </p:cNvPr>
            <p:cNvSpPr/>
            <p:nvPr/>
          </p:nvSpPr>
          <p:spPr>
            <a:xfrm flipH="1">
              <a:off x="7753263" y="2800350"/>
              <a:ext cx="914400" cy="311150"/>
            </a:xfrm>
            <a:prstGeom prst="triangle">
              <a:avLst>
                <a:gd name="adj" fmla="val 23423"/>
              </a:avLst>
            </a:prstGeom>
            <a:solidFill>
              <a:srgbClr val="FCF5D3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3127EC8-2792-A832-DCA8-160335DB92FE}"/>
                </a:ext>
              </a:extLst>
            </p:cNvPr>
            <p:cNvSpPr txBox="1"/>
            <p:nvPr/>
          </p:nvSpPr>
          <p:spPr>
            <a:xfrm>
              <a:off x="7528856" y="3093799"/>
              <a:ext cx="448814" cy="2913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66F5B33-5941-9306-A776-19034CBFF057}"/>
                </a:ext>
              </a:extLst>
            </p:cNvPr>
            <p:cNvSpPr txBox="1"/>
            <p:nvPr/>
          </p:nvSpPr>
          <p:spPr>
            <a:xfrm>
              <a:off x="8259019" y="2523836"/>
              <a:ext cx="44881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A2AC6EF-A2D6-6BF1-73E7-81FB81C9D03E}"/>
                </a:ext>
              </a:extLst>
            </p:cNvPr>
            <p:cNvSpPr txBox="1"/>
            <p:nvPr/>
          </p:nvSpPr>
          <p:spPr>
            <a:xfrm>
              <a:off x="8495745" y="3102650"/>
              <a:ext cx="44881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6D8ACE8-AD77-5E0D-BCF6-346E606162AC}"/>
                </a:ext>
              </a:extLst>
            </p:cNvPr>
            <p:cNvSpPr txBox="1"/>
            <p:nvPr/>
          </p:nvSpPr>
          <p:spPr>
            <a:xfrm>
              <a:off x="6039460" y="2424754"/>
              <a:ext cx="44881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1908779-4145-C5D8-CC0C-18A0AA5009F1}"/>
                </a:ext>
              </a:extLst>
            </p:cNvPr>
            <p:cNvSpPr txBox="1"/>
            <p:nvPr/>
          </p:nvSpPr>
          <p:spPr>
            <a:xfrm>
              <a:off x="7986056" y="3821314"/>
              <a:ext cx="44881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5AEB1F6-610D-68B5-9571-31E1C6C33B50}"/>
                </a:ext>
              </a:extLst>
            </p:cNvPr>
            <p:cNvSpPr txBox="1"/>
            <p:nvPr/>
          </p:nvSpPr>
          <p:spPr>
            <a:xfrm>
              <a:off x="5061036" y="2948115"/>
              <a:ext cx="44881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7615AF0-055C-B590-28C9-19528561C8C2}"/>
                </a:ext>
              </a:extLst>
            </p:cNvPr>
            <p:cNvSpPr txBox="1"/>
            <p:nvPr/>
          </p:nvSpPr>
          <p:spPr>
            <a:xfrm rot="19865951">
              <a:off x="5382131" y="2578642"/>
              <a:ext cx="86584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 cm</a:t>
              </a:r>
              <a:endParaRPr lang="en-ID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9AA85D0-CD61-BCB7-0AE8-4E392E5D65D5}"/>
                </a:ext>
              </a:extLst>
            </p:cNvPr>
            <p:cNvSpPr txBox="1"/>
            <p:nvPr/>
          </p:nvSpPr>
          <p:spPr>
            <a:xfrm rot="1074500">
              <a:off x="6113677" y="3507255"/>
              <a:ext cx="86584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15 cm</a:t>
              </a:r>
              <a:endParaRPr lang="en-ID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7C838D5-18B8-EBA8-0E9E-FCC5409DBA1B}"/>
                </a:ext>
              </a:extLst>
            </p:cNvPr>
            <p:cNvSpPr txBox="1"/>
            <p:nvPr/>
          </p:nvSpPr>
          <p:spPr>
            <a:xfrm rot="2079108">
              <a:off x="6673540" y="2984118"/>
              <a:ext cx="86584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11 cm</a:t>
              </a:r>
              <a:endParaRPr lang="en-ID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C28C106-5580-860E-A479-CC49475FEACE}"/>
                </a:ext>
              </a:extLst>
            </p:cNvPr>
            <p:cNvSpPr txBox="1"/>
            <p:nvPr/>
          </p:nvSpPr>
          <p:spPr>
            <a:xfrm rot="19973831">
              <a:off x="7693653" y="2592845"/>
              <a:ext cx="86584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 cm</a:t>
              </a:r>
              <a:endParaRPr lang="en-ID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9324700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B931D40-E996-2CBF-5A46-9C5C79582A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7197"/>
            <a:ext cx="1752600" cy="78864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8056FDC-DCB5-5972-69D8-DDE69EA22073}"/>
              </a:ext>
            </a:extLst>
          </p:cNvPr>
          <p:cNvSpPr txBox="1"/>
          <p:nvPr/>
        </p:nvSpPr>
        <p:spPr>
          <a:xfrm>
            <a:off x="301971" y="246073"/>
            <a:ext cx="152682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6.1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Sudut</a:t>
            </a:r>
            <a:endParaRPr lang="en-US" sz="2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30674C-B3DA-E40C-270A-B0EF391AAEBE}"/>
              </a:ext>
            </a:extLst>
          </p:cNvPr>
          <p:cNvSpPr txBox="1"/>
          <p:nvPr/>
        </p:nvSpPr>
        <p:spPr>
          <a:xfrm>
            <a:off x="152400" y="1154410"/>
            <a:ext cx="71828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berkaitan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putaran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fi-FI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Contoh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alat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sederhana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mengukur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busur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derajat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Dengan menggunakan busur derajat, gambarlah besar ...">
            <a:extLst>
              <a:ext uri="{FF2B5EF4-FFF2-40B4-BE49-F238E27FC236}">
                <a16:creationId xmlns:a16="http://schemas.microsoft.com/office/drawing/2014/main" id="{1418EBB6-519D-6DD8-4C9B-258C41A2EB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476029"/>
            <a:ext cx="3989691" cy="1997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6ACE738-0009-C4D9-3303-A5FA34F7E44B}"/>
              </a:ext>
            </a:extLst>
          </p:cNvPr>
          <p:cNvSpPr txBox="1"/>
          <p:nvPr/>
        </p:nvSpPr>
        <p:spPr>
          <a:xfrm>
            <a:off x="293733" y="3422555"/>
            <a:ext cx="773630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juga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dilihat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perpotongan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antara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garis. </a:t>
            </a:r>
            <a:r>
              <a:rPr lang="sv-SE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Besar sudut yang terbentuk dapat diukur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sebagai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perputaran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salah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garis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hingga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berimpit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garis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lainnya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40005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75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7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6CE3D00-88BD-034B-1F7C-6D2939DFA5C8}"/>
              </a:ext>
            </a:extLst>
          </p:cNvPr>
          <p:cNvSpPr/>
          <p:nvPr/>
        </p:nvSpPr>
        <p:spPr>
          <a:xfrm>
            <a:off x="292475" y="109067"/>
            <a:ext cx="6629397" cy="16285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ID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Definisi</a:t>
            </a:r>
            <a:r>
              <a:rPr lang="en-ID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Dua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empat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sebangun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jika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kita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mengkaitkan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setiap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titik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masing-masing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empat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sehingga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panjang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sisi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seletak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sebanding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berkaitan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7D5D694-6DA4-2557-F1BB-9162181425A6}"/>
              </a:ext>
            </a:extLst>
          </p:cNvPr>
          <p:cNvSpPr txBox="1"/>
          <p:nvPr/>
        </p:nvSpPr>
        <p:spPr>
          <a:xfrm>
            <a:off x="207974" y="1800676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Perhatikan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gambar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berikut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3BAC0AF-0514-70F4-2647-D7732BE4600E}"/>
                  </a:ext>
                </a:extLst>
              </p:cNvPr>
              <p:cNvSpPr txBox="1"/>
              <p:nvPr/>
            </p:nvSpPr>
            <p:spPr>
              <a:xfrm>
                <a:off x="512775" y="3395064"/>
                <a:ext cx="8534397" cy="9703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Pada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gambar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dikaitkan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dan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∠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∠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∠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∠B, ∠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∠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∠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∠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dan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𝑃𝑄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𝐴𝐵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𝑄𝑅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𝐵𝐶</m:t>
                        </m:r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𝑅𝑆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𝐶𝐷</m:t>
                        </m:r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𝐴𝐵</m:t>
                        </m:r>
                      </m:den>
                    </m:f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3BAC0AF-0514-70F4-2647-D7732BE460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775" y="3395064"/>
                <a:ext cx="8534397" cy="970394"/>
              </a:xfrm>
              <a:prstGeom prst="rect">
                <a:avLst/>
              </a:prstGeom>
              <a:blipFill>
                <a:blip r:embed="rId2"/>
                <a:stretch>
                  <a:fillRect l="-3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6" name="Group 95">
            <a:extLst>
              <a:ext uri="{FF2B5EF4-FFF2-40B4-BE49-F238E27FC236}">
                <a16:creationId xmlns:a16="http://schemas.microsoft.com/office/drawing/2014/main" id="{E536065A-780B-38C8-415D-32A22D362EE1}"/>
              </a:ext>
            </a:extLst>
          </p:cNvPr>
          <p:cNvGrpSpPr/>
          <p:nvPr/>
        </p:nvGrpSpPr>
        <p:grpSpPr>
          <a:xfrm>
            <a:off x="2133600" y="1969953"/>
            <a:ext cx="5744102" cy="1577154"/>
            <a:chOff x="2409298" y="1988173"/>
            <a:chExt cx="5744102" cy="1577154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1BD64F47-43AD-8593-6AF9-DD75195598D0}"/>
                </a:ext>
              </a:extLst>
            </p:cNvPr>
            <p:cNvGrpSpPr/>
            <p:nvPr/>
          </p:nvGrpSpPr>
          <p:grpSpPr>
            <a:xfrm>
              <a:off x="2501740" y="2140674"/>
              <a:ext cx="1847253" cy="1095631"/>
              <a:chOff x="4294367" y="2188026"/>
              <a:chExt cx="1355962" cy="726616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27DB7532-2E90-D559-5525-9E0A8E24FAAA}"/>
                  </a:ext>
                </a:extLst>
              </p:cNvPr>
              <p:cNvGrpSpPr/>
              <p:nvPr/>
            </p:nvGrpSpPr>
            <p:grpSpPr>
              <a:xfrm>
                <a:off x="4419600" y="2343150"/>
                <a:ext cx="1143000" cy="457200"/>
                <a:chOff x="4419600" y="2190750"/>
                <a:chExt cx="990600" cy="609600"/>
              </a:xfrm>
            </p:grpSpPr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C913554D-ADF5-3C76-3D7B-489FA64D73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419600" y="2190750"/>
                  <a:ext cx="0" cy="6096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ABA59E55-290B-A71E-D0A9-A2A6D1317F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05400" y="2190750"/>
                  <a:ext cx="304800" cy="6096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540E80ED-2D34-3CDB-8B49-BAD9E49D22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19600" y="2190750"/>
                  <a:ext cx="6858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F7DC71DF-AF59-8A85-D860-08FE908273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19600" y="2800350"/>
                  <a:ext cx="9906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78A80F3-1B97-D129-B7E9-B0A22F12BD8E}"/>
                  </a:ext>
                </a:extLst>
              </p:cNvPr>
              <p:cNvCxnSpPr/>
              <p:nvPr/>
            </p:nvCxnSpPr>
            <p:spPr>
              <a:xfrm>
                <a:off x="4835071" y="2305050"/>
                <a:ext cx="0" cy="76200"/>
              </a:xfrm>
              <a:prstGeom prst="line">
                <a:avLst/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42D78098-BC3E-2AE4-A7B5-BE54148EA620}"/>
                  </a:ext>
                </a:extLst>
              </p:cNvPr>
              <p:cNvCxnSpPr/>
              <p:nvPr/>
            </p:nvCxnSpPr>
            <p:spPr>
              <a:xfrm>
                <a:off x="4876800" y="2305050"/>
                <a:ext cx="0" cy="76200"/>
              </a:xfrm>
              <a:prstGeom prst="line">
                <a:avLst/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6C8B73A-C88F-FE53-4CC5-0E2E93616FF6}"/>
                  </a:ext>
                </a:extLst>
              </p:cNvPr>
              <p:cNvCxnSpPr/>
              <p:nvPr/>
            </p:nvCxnSpPr>
            <p:spPr>
              <a:xfrm>
                <a:off x="4847771" y="2765425"/>
                <a:ext cx="0" cy="76200"/>
              </a:xfrm>
              <a:prstGeom prst="line">
                <a:avLst/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4817B48E-8091-25B8-D296-D116D706BF1F}"/>
                  </a:ext>
                </a:extLst>
              </p:cNvPr>
              <p:cNvCxnSpPr/>
              <p:nvPr/>
            </p:nvCxnSpPr>
            <p:spPr>
              <a:xfrm>
                <a:off x="4876800" y="2765425"/>
                <a:ext cx="0" cy="76200"/>
              </a:xfrm>
              <a:prstGeom prst="line">
                <a:avLst/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0DAB3C75-75B9-626D-FC8F-D9FD5C520096}"/>
                  </a:ext>
                </a:extLst>
              </p:cNvPr>
              <p:cNvCxnSpPr/>
              <p:nvPr/>
            </p:nvCxnSpPr>
            <p:spPr>
              <a:xfrm>
                <a:off x="4815254" y="2765425"/>
                <a:ext cx="0" cy="76200"/>
              </a:xfrm>
              <a:prstGeom prst="line">
                <a:avLst/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304799BD-543E-90AA-E96A-151701E9D05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381500" y="2571750"/>
                <a:ext cx="76200" cy="0"/>
              </a:xfrm>
              <a:prstGeom prst="line">
                <a:avLst/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D4683091-1D66-DA8C-29F8-BB29808740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365322" y="2537222"/>
                <a:ext cx="42863" cy="69056"/>
              </a:xfrm>
              <a:prstGeom prst="line">
                <a:avLst/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6B04831E-FFE0-94C2-BD12-7C99ECA0A48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384372" y="2551906"/>
                <a:ext cx="42863" cy="69056"/>
              </a:xfrm>
              <a:prstGeom prst="line">
                <a:avLst/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4" name="Arc 53">
                <a:extLst>
                  <a:ext uri="{FF2B5EF4-FFF2-40B4-BE49-F238E27FC236}">
                    <a16:creationId xmlns:a16="http://schemas.microsoft.com/office/drawing/2014/main" id="{CC2E3E33-CF32-E091-74AC-6AED3EF243DA}"/>
                  </a:ext>
                </a:extLst>
              </p:cNvPr>
              <p:cNvSpPr/>
              <p:nvPr/>
            </p:nvSpPr>
            <p:spPr>
              <a:xfrm>
                <a:off x="4301727" y="2686057"/>
                <a:ext cx="230981" cy="228585"/>
              </a:xfrm>
              <a:prstGeom prst="arc">
                <a:avLst/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55" name="Arc 54">
                <a:extLst>
                  <a:ext uri="{FF2B5EF4-FFF2-40B4-BE49-F238E27FC236}">
                    <a16:creationId xmlns:a16="http://schemas.microsoft.com/office/drawing/2014/main" id="{EC70EF14-1E58-4197-A72D-63E6A101FEF5}"/>
                  </a:ext>
                </a:extLst>
              </p:cNvPr>
              <p:cNvSpPr/>
              <p:nvPr/>
            </p:nvSpPr>
            <p:spPr>
              <a:xfrm rot="5400000">
                <a:off x="4308634" y="2234421"/>
                <a:ext cx="230981" cy="228585"/>
              </a:xfrm>
              <a:prstGeom prst="arc">
                <a:avLst/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56" name="Arc 55">
                <a:extLst>
                  <a:ext uri="{FF2B5EF4-FFF2-40B4-BE49-F238E27FC236}">
                    <a16:creationId xmlns:a16="http://schemas.microsoft.com/office/drawing/2014/main" id="{ACD1101F-DD5A-AB45-7010-CF65FDB75C78}"/>
                  </a:ext>
                </a:extLst>
              </p:cNvPr>
              <p:cNvSpPr/>
              <p:nvPr/>
            </p:nvSpPr>
            <p:spPr>
              <a:xfrm rot="5400000">
                <a:off x="4293169" y="2218641"/>
                <a:ext cx="230981" cy="228585"/>
              </a:xfrm>
              <a:prstGeom prst="arc">
                <a:avLst>
                  <a:gd name="adj1" fmla="val 16719147"/>
                  <a:gd name="adj2" fmla="val 21176861"/>
                </a:avLst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57" name="Arc 56">
                <a:extLst>
                  <a:ext uri="{FF2B5EF4-FFF2-40B4-BE49-F238E27FC236}">
                    <a16:creationId xmlns:a16="http://schemas.microsoft.com/office/drawing/2014/main" id="{2913FEE5-1761-7A18-3029-B3FC3645C5CA}"/>
                  </a:ext>
                </a:extLst>
              </p:cNvPr>
              <p:cNvSpPr/>
              <p:nvPr/>
            </p:nvSpPr>
            <p:spPr>
              <a:xfrm rot="9753666">
                <a:off x="5124726" y="2188026"/>
                <a:ext cx="230981" cy="228585"/>
              </a:xfrm>
              <a:prstGeom prst="arc">
                <a:avLst>
                  <a:gd name="adj1" fmla="val 16719147"/>
                  <a:gd name="adj2" fmla="val 21176861"/>
                </a:avLst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58" name="Arc 57">
                <a:extLst>
                  <a:ext uri="{FF2B5EF4-FFF2-40B4-BE49-F238E27FC236}">
                    <a16:creationId xmlns:a16="http://schemas.microsoft.com/office/drawing/2014/main" id="{9AFEDB05-0EF6-F6F7-8AB2-D0F6402C601D}"/>
                  </a:ext>
                </a:extLst>
              </p:cNvPr>
              <p:cNvSpPr/>
              <p:nvPr/>
            </p:nvSpPr>
            <p:spPr>
              <a:xfrm rot="9992267">
                <a:off x="5110906" y="2211872"/>
                <a:ext cx="230981" cy="228585"/>
              </a:xfrm>
              <a:prstGeom prst="arc">
                <a:avLst>
                  <a:gd name="adj1" fmla="val 15698708"/>
                  <a:gd name="adj2" fmla="val 209594"/>
                </a:avLst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59" name="Arc 58">
                <a:extLst>
                  <a:ext uri="{FF2B5EF4-FFF2-40B4-BE49-F238E27FC236}">
                    <a16:creationId xmlns:a16="http://schemas.microsoft.com/office/drawing/2014/main" id="{E039C177-1C6D-85F5-850A-8E57FAE8002C}"/>
                  </a:ext>
                </a:extLst>
              </p:cNvPr>
              <p:cNvSpPr/>
              <p:nvPr/>
            </p:nvSpPr>
            <p:spPr>
              <a:xfrm rot="9992267">
                <a:off x="5098205" y="2239264"/>
                <a:ext cx="230981" cy="228585"/>
              </a:xfrm>
              <a:prstGeom prst="arc">
                <a:avLst>
                  <a:gd name="adj1" fmla="val 14815260"/>
                  <a:gd name="adj2" fmla="val 990261"/>
                </a:avLst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0" name="Arc 59">
                <a:extLst>
                  <a:ext uri="{FF2B5EF4-FFF2-40B4-BE49-F238E27FC236}">
                    <a16:creationId xmlns:a16="http://schemas.microsoft.com/office/drawing/2014/main" id="{C5B5893F-60AE-6659-B946-0E64EC5B3B6A}"/>
                  </a:ext>
                </a:extLst>
              </p:cNvPr>
              <p:cNvSpPr/>
              <p:nvPr/>
            </p:nvSpPr>
            <p:spPr>
              <a:xfrm rot="15392971">
                <a:off x="5373300" y="2644185"/>
                <a:ext cx="230981" cy="228585"/>
              </a:xfrm>
              <a:prstGeom prst="arc">
                <a:avLst>
                  <a:gd name="adj1" fmla="val 15620685"/>
                  <a:gd name="adj2" fmla="val 21124444"/>
                </a:avLst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1" name="Arc 60">
                <a:extLst>
                  <a:ext uri="{FF2B5EF4-FFF2-40B4-BE49-F238E27FC236}">
                    <a16:creationId xmlns:a16="http://schemas.microsoft.com/office/drawing/2014/main" id="{831A49AA-DF37-77EA-C91F-426D2627F9DA}"/>
                  </a:ext>
                </a:extLst>
              </p:cNvPr>
              <p:cNvSpPr/>
              <p:nvPr/>
            </p:nvSpPr>
            <p:spPr>
              <a:xfrm rot="15392971">
                <a:off x="5396923" y="2655067"/>
                <a:ext cx="230981" cy="228585"/>
              </a:xfrm>
              <a:prstGeom prst="arc">
                <a:avLst>
                  <a:gd name="adj1" fmla="val 16284937"/>
                  <a:gd name="adj2" fmla="val 20652976"/>
                </a:avLst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2" name="Arc 61">
                <a:extLst>
                  <a:ext uri="{FF2B5EF4-FFF2-40B4-BE49-F238E27FC236}">
                    <a16:creationId xmlns:a16="http://schemas.microsoft.com/office/drawing/2014/main" id="{C3F18F13-D4D8-F276-4790-369BD4C79AAE}"/>
                  </a:ext>
                </a:extLst>
              </p:cNvPr>
              <p:cNvSpPr/>
              <p:nvPr/>
            </p:nvSpPr>
            <p:spPr>
              <a:xfrm rot="15392971">
                <a:off x="5420546" y="2663865"/>
                <a:ext cx="230981" cy="228585"/>
              </a:xfrm>
              <a:prstGeom prst="arc">
                <a:avLst>
                  <a:gd name="adj1" fmla="val 16387348"/>
                  <a:gd name="adj2" fmla="val 20225073"/>
                </a:avLst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381D9DE7-4F41-CC60-E680-E1611844FC88}"/>
                </a:ext>
              </a:extLst>
            </p:cNvPr>
            <p:cNvGrpSpPr/>
            <p:nvPr/>
          </p:nvGrpSpPr>
          <p:grpSpPr>
            <a:xfrm>
              <a:off x="4962651" y="1988173"/>
              <a:ext cx="3060681" cy="1506483"/>
              <a:chOff x="4294367" y="2188026"/>
              <a:chExt cx="1355962" cy="726616"/>
            </a:xfrm>
          </p:grpSpPr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6D0EC5B4-DA7B-A274-49AE-822FA17AA885}"/>
                  </a:ext>
                </a:extLst>
              </p:cNvPr>
              <p:cNvGrpSpPr/>
              <p:nvPr/>
            </p:nvGrpSpPr>
            <p:grpSpPr>
              <a:xfrm>
                <a:off x="4419600" y="2343150"/>
                <a:ext cx="1143000" cy="457200"/>
                <a:chOff x="4419600" y="2190750"/>
                <a:chExt cx="990600" cy="609600"/>
              </a:xfrm>
            </p:grpSpPr>
            <p:cxnSp>
              <p:nvCxnSpPr>
                <p:cNvPr id="84" name="Straight Connector 83">
                  <a:extLst>
                    <a:ext uri="{FF2B5EF4-FFF2-40B4-BE49-F238E27FC236}">
                      <a16:creationId xmlns:a16="http://schemas.microsoft.com/office/drawing/2014/main" id="{DA62AB9D-0E27-C6AD-4452-EDA4C564903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419600" y="2190750"/>
                  <a:ext cx="0" cy="6096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6007171B-CA49-6AA9-5E35-6D2F0916ED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05400" y="2190750"/>
                  <a:ext cx="304800" cy="6096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>
                  <a:extLst>
                    <a:ext uri="{FF2B5EF4-FFF2-40B4-BE49-F238E27FC236}">
                      <a16:creationId xmlns:a16="http://schemas.microsoft.com/office/drawing/2014/main" id="{96167D37-ABDA-3C8B-ACEA-7CB21B0836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19600" y="2190750"/>
                  <a:ext cx="6858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>
                  <a:extLst>
                    <a:ext uri="{FF2B5EF4-FFF2-40B4-BE49-F238E27FC236}">
                      <a16:creationId xmlns:a16="http://schemas.microsoft.com/office/drawing/2014/main" id="{CD32DCC2-F243-6ED8-7A70-31D4FB4CF0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19600" y="2800350"/>
                  <a:ext cx="9906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8DFD7B36-E4E8-5E54-7D9B-FD0AF2DDAD20}"/>
                  </a:ext>
                </a:extLst>
              </p:cNvPr>
              <p:cNvCxnSpPr/>
              <p:nvPr/>
            </p:nvCxnSpPr>
            <p:spPr>
              <a:xfrm>
                <a:off x="4835071" y="2305050"/>
                <a:ext cx="0" cy="76200"/>
              </a:xfrm>
              <a:prstGeom prst="line">
                <a:avLst/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5F7B5E93-0969-3556-A1E7-39A839A84D07}"/>
                  </a:ext>
                </a:extLst>
              </p:cNvPr>
              <p:cNvCxnSpPr/>
              <p:nvPr/>
            </p:nvCxnSpPr>
            <p:spPr>
              <a:xfrm>
                <a:off x="4876800" y="2305050"/>
                <a:ext cx="0" cy="76200"/>
              </a:xfrm>
              <a:prstGeom prst="line">
                <a:avLst/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DC3D8DC2-C182-FD72-4F98-451CEAFE6C24}"/>
                  </a:ext>
                </a:extLst>
              </p:cNvPr>
              <p:cNvCxnSpPr/>
              <p:nvPr/>
            </p:nvCxnSpPr>
            <p:spPr>
              <a:xfrm>
                <a:off x="4847771" y="2765425"/>
                <a:ext cx="0" cy="76200"/>
              </a:xfrm>
              <a:prstGeom prst="line">
                <a:avLst/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A815CB22-03B2-3C3F-1FF7-D79B9BA5F35E}"/>
                  </a:ext>
                </a:extLst>
              </p:cNvPr>
              <p:cNvCxnSpPr/>
              <p:nvPr/>
            </p:nvCxnSpPr>
            <p:spPr>
              <a:xfrm>
                <a:off x="4876800" y="2765425"/>
                <a:ext cx="0" cy="76200"/>
              </a:xfrm>
              <a:prstGeom prst="line">
                <a:avLst/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A45D318F-3959-673D-23E7-1D0C50EBAFAC}"/>
                  </a:ext>
                </a:extLst>
              </p:cNvPr>
              <p:cNvCxnSpPr/>
              <p:nvPr/>
            </p:nvCxnSpPr>
            <p:spPr>
              <a:xfrm>
                <a:off x="4815254" y="2765425"/>
                <a:ext cx="0" cy="76200"/>
              </a:xfrm>
              <a:prstGeom prst="line">
                <a:avLst/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C4838C55-1BE4-7FF4-7A37-627FCAAB325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381500" y="2571750"/>
                <a:ext cx="76200" cy="0"/>
              </a:xfrm>
              <a:prstGeom prst="line">
                <a:avLst/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E3C93EBC-137E-B5D4-778B-1426A47D98C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365322" y="2537222"/>
                <a:ext cx="42863" cy="69056"/>
              </a:xfrm>
              <a:prstGeom prst="line">
                <a:avLst/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203E08F6-4A55-421A-6C95-4D7945A5418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384372" y="2551906"/>
                <a:ext cx="42863" cy="69056"/>
              </a:xfrm>
              <a:prstGeom prst="line">
                <a:avLst/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5" name="Arc 74">
                <a:extLst>
                  <a:ext uri="{FF2B5EF4-FFF2-40B4-BE49-F238E27FC236}">
                    <a16:creationId xmlns:a16="http://schemas.microsoft.com/office/drawing/2014/main" id="{E173E6E1-406C-C996-BE20-68ECA68C0201}"/>
                  </a:ext>
                </a:extLst>
              </p:cNvPr>
              <p:cNvSpPr/>
              <p:nvPr/>
            </p:nvSpPr>
            <p:spPr>
              <a:xfrm>
                <a:off x="4301727" y="2686057"/>
                <a:ext cx="230981" cy="228585"/>
              </a:xfrm>
              <a:prstGeom prst="arc">
                <a:avLst/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6" name="Arc 75">
                <a:extLst>
                  <a:ext uri="{FF2B5EF4-FFF2-40B4-BE49-F238E27FC236}">
                    <a16:creationId xmlns:a16="http://schemas.microsoft.com/office/drawing/2014/main" id="{818FC2BF-F474-FA03-EFC3-DA750CDF6C49}"/>
                  </a:ext>
                </a:extLst>
              </p:cNvPr>
              <p:cNvSpPr/>
              <p:nvPr/>
            </p:nvSpPr>
            <p:spPr>
              <a:xfrm rot="5400000">
                <a:off x="4308634" y="2234421"/>
                <a:ext cx="230981" cy="228585"/>
              </a:xfrm>
              <a:prstGeom prst="arc">
                <a:avLst/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7" name="Arc 76">
                <a:extLst>
                  <a:ext uri="{FF2B5EF4-FFF2-40B4-BE49-F238E27FC236}">
                    <a16:creationId xmlns:a16="http://schemas.microsoft.com/office/drawing/2014/main" id="{6A304A43-F838-FC68-CC28-4E0B4253F9DE}"/>
                  </a:ext>
                </a:extLst>
              </p:cNvPr>
              <p:cNvSpPr/>
              <p:nvPr/>
            </p:nvSpPr>
            <p:spPr>
              <a:xfrm rot="5400000">
                <a:off x="4293169" y="2218641"/>
                <a:ext cx="230981" cy="228585"/>
              </a:xfrm>
              <a:prstGeom prst="arc">
                <a:avLst>
                  <a:gd name="adj1" fmla="val 16719147"/>
                  <a:gd name="adj2" fmla="val 21176861"/>
                </a:avLst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8" name="Arc 77">
                <a:extLst>
                  <a:ext uri="{FF2B5EF4-FFF2-40B4-BE49-F238E27FC236}">
                    <a16:creationId xmlns:a16="http://schemas.microsoft.com/office/drawing/2014/main" id="{77CEDD43-2AF0-1278-B576-4B9C82341745}"/>
                  </a:ext>
                </a:extLst>
              </p:cNvPr>
              <p:cNvSpPr/>
              <p:nvPr/>
            </p:nvSpPr>
            <p:spPr>
              <a:xfrm rot="9753666">
                <a:off x="5124726" y="2188026"/>
                <a:ext cx="230981" cy="228585"/>
              </a:xfrm>
              <a:prstGeom prst="arc">
                <a:avLst>
                  <a:gd name="adj1" fmla="val 16719147"/>
                  <a:gd name="adj2" fmla="val 21176861"/>
                </a:avLst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9" name="Arc 78">
                <a:extLst>
                  <a:ext uri="{FF2B5EF4-FFF2-40B4-BE49-F238E27FC236}">
                    <a16:creationId xmlns:a16="http://schemas.microsoft.com/office/drawing/2014/main" id="{18C3861A-9D49-61B9-ABC3-73AEA1BB822C}"/>
                  </a:ext>
                </a:extLst>
              </p:cNvPr>
              <p:cNvSpPr/>
              <p:nvPr/>
            </p:nvSpPr>
            <p:spPr>
              <a:xfrm rot="9992267">
                <a:off x="5110906" y="2211872"/>
                <a:ext cx="230981" cy="228585"/>
              </a:xfrm>
              <a:prstGeom prst="arc">
                <a:avLst>
                  <a:gd name="adj1" fmla="val 15698708"/>
                  <a:gd name="adj2" fmla="val 209594"/>
                </a:avLst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0" name="Arc 79">
                <a:extLst>
                  <a:ext uri="{FF2B5EF4-FFF2-40B4-BE49-F238E27FC236}">
                    <a16:creationId xmlns:a16="http://schemas.microsoft.com/office/drawing/2014/main" id="{306EB649-DC4D-F911-0E6D-39663611DAD7}"/>
                  </a:ext>
                </a:extLst>
              </p:cNvPr>
              <p:cNvSpPr/>
              <p:nvPr/>
            </p:nvSpPr>
            <p:spPr>
              <a:xfrm rot="9992267">
                <a:off x="5098205" y="2239264"/>
                <a:ext cx="230981" cy="228585"/>
              </a:xfrm>
              <a:prstGeom prst="arc">
                <a:avLst>
                  <a:gd name="adj1" fmla="val 14815260"/>
                  <a:gd name="adj2" fmla="val 990261"/>
                </a:avLst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1" name="Arc 80">
                <a:extLst>
                  <a:ext uri="{FF2B5EF4-FFF2-40B4-BE49-F238E27FC236}">
                    <a16:creationId xmlns:a16="http://schemas.microsoft.com/office/drawing/2014/main" id="{62BC16A9-2651-8D72-CB27-D133254A8C53}"/>
                  </a:ext>
                </a:extLst>
              </p:cNvPr>
              <p:cNvSpPr/>
              <p:nvPr/>
            </p:nvSpPr>
            <p:spPr>
              <a:xfrm rot="15392971">
                <a:off x="5373300" y="2644185"/>
                <a:ext cx="230981" cy="228585"/>
              </a:xfrm>
              <a:prstGeom prst="arc">
                <a:avLst>
                  <a:gd name="adj1" fmla="val 15620685"/>
                  <a:gd name="adj2" fmla="val 21124444"/>
                </a:avLst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2" name="Arc 81">
                <a:extLst>
                  <a:ext uri="{FF2B5EF4-FFF2-40B4-BE49-F238E27FC236}">
                    <a16:creationId xmlns:a16="http://schemas.microsoft.com/office/drawing/2014/main" id="{20095072-1ED7-C199-4708-0440406630B3}"/>
                  </a:ext>
                </a:extLst>
              </p:cNvPr>
              <p:cNvSpPr/>
              <p:nvPr/>
            </p:nvSpPr>
            <p:spPr>
              <a:xfrm rot="15392971">
                <a:off x="5396923" y="2655067"/>
                <a:ext cx="230981" cy="228585"/>
              </a:xfrm>
              <a:prstGeom prst="arc">
                <a:avLst>
                  <a:gd name="adj1" fmla="val 16284937"/>
                  <a:gd name="adj2" fmla="val 20652976"/>
                </a:avLst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3" name="Arc 82">
                <a:extLst>
                  <a:ext uri="{FF2B5EF4-FFF2-40B4-BE49-F238E27FC236}">
                    <a16:creationId xmlns:a16="http://schemas.microsoft.com/office/drawing/2014/main" id="{F37C40C0-161B-3A54-A87B-2DBB9EF3A430}"/>
                  </a:ext>
                </a:extLst>
              </p:cNvPr>
              <p:cNvSpPr/>
              <p:nvPr/>
            </p:nvSpPr>
            <p:spPr>
              <a:xfrm rot="15392971">
                <a:off x="5420546" y="2663865"/>
                <a:ext cx="230981" cy="228585"/>
              </a:xfrm>
              <a:prstGeom prst="arc">
                <a:avLst>
                  <a:gd name="adj1" fmla="val 16387348"/>
                  <a:gd name="adj2" fmla="val 20225073"/>
                </a:avLst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0B7DDDFB-03BE-BA56-5137-18DCB4245D1B}"/>
                </a:ext>
              </a:extLst>
            </p:cNvPr>
            <p:cNvSpPr txBox="1"/>
            <p:nvPr/>
          </p:nvSpPr>
          <p:spPr>
            <a:xfrm>
              <a:off x="4162270" y="2979449"/>
              <a:ext cx="448814" cy="2913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31FD5210-FCFC-7825-FA8E-5F0410FF0EC0}"/>
                </a:ext>
              </a:extLst>
            </p:cNvPr>
            <p:cNvSpPr txBox="1"/>
            <p:nvPr/>
          </p:nvSpPr>
          <p:spPr>
            <a:xfrm>
              <a:off x="2409298" y="3015077"/>
              <a:ext cx="44881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86E1A63F-2CA7-7D21-051F-61664912B0CB}"/>
                </a:ext>
              </a:extLst>
            </p:cNvPr>
            <p:cNvSpPr txBox="1"/>
            <p:nvPr/>
          </p:nvSpPr>
          <p:spPr>
            <a:xfrm>
              <a:off x="2409298" y="2140058"/>
              <a:ext cx="44881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6CAC4DE3-5E8E-AE29-9439-28312E969A9F}"/>
                </a:ext>
              </a:extLst>
            </p:cNvPr>
            <p:cNvSpPr txBox="1"/>
            <p:nvPr/>
          </p:nvSpPr>
          <p:spPr>
            <a:xfrm>
              <a:off x="3690104" y="2076686"/>
              <a:ext cx="44881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DFED891B-E3BF-2C31-2C1C-4F9001972911}"/>
                </a:ext>
              </a:extLst>
            </p:cNvPr>
            <p:cNvSpPr txBox="1"/>
            <p:nvPr/>
          </p:nvSpPr>
          <p:spPr>
            <a:xfrm>
              <a:off x="5113786" y="2038350"/>
              <a:ext cx="44881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EF44BECA-16F0-2865-A0E6-717949E9DBB2}"/>
                </a:ext>
              </a:extLst>
            </p:cNvPr>
            <p:cNvSpPr txBox="1"/>
            <p:nvPr/>
          </p:nvSpPr>
          <p:spPr>
            <a:xfrm>
              <a:off x="5029200" y="3194783"/>
              <a:ext cx="44881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D326E759-EE52-0FE1-04DF-55A31901126B}"/>
                </a:ext>
              </a:extLst>
            </p:cNvPr>
            <p:cNvSpPr txBox="1"/>
            <p:nvPr/>
          </p:nvSpPr>
          <p:spPr>
            <a:xfrm>
              <a:off x="7704586" y="3257550"/>
              <a:ext cx="44881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1EBCFED3-B8AD-AEEB-1F7C-4C0BE050DD93}"/>
                </a:ext>
              </a:extLst>
            </p:cNvPr>
            <p:cNvSpPr txBox="1"/>
            <p:nvPr/>
          </p:nvSpPr>
          <p:spPr>
            <a:xfrm>
              <a:off x="6934200" y="2038350"/>
              <a:ext cx="44881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58150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D34EA56-6255-9B45-DE98-296C08F6B7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" y="89074"/>
            <a:ext cx="4171048" cy="81970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A689463-67DA-DD9D-D38A-D20BF9AF7CAA}"/>
              </a:ext>
            </a:extLst>
          </p:cNvPr>
          <p:cNvSpPr txBox="1"/>
          <p:nvPr/>
        </p:nvSpPr>
        <p:spPr>
          <a:xfrm>
            <a:off x="381000" y="344556"/>
            <a:ext cx="35306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6.9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Segitiga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Sebangun</a:t>
            </a:r>
            <a:endParaRPr lang="en-US" sz="2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10F867-43E0-9BC1-8608-4EA5EB65393F}"/>
              </a:ext>
            </a:extLst>
          </p:cNvPr>
          <p:cNvSpPr/>
          <p:nvPr/>
        </p:nvSpPr>
        <p:spPr>
          <a:xfrm>
            <a:off x="183781" y="1252547"/>
            <a:ext cx="3753809" cy="10155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ID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Teorema</a:t>
            </a:r>
            <a:r>
              <a:rPr lang="en-ID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en-ID" sz="1600" dirty="0"/>
              <a:t>Jika dua </a:t>
            </a:r>
            <a:r>
              <a:rPr lang="en-ID" sz="1600" dirty="0" err="1"/>
              <a:t>segitiga</a:t>
            </a:r>
            <a:r>
              <a:rPr lang="en-ID" sz="1600" dirty="0"/>
              <a:t> </a:t>
            </a:r>
            <a:r>
              <a:rPr lang="en-ID" sz="1600" dirty="0" err="1"/>
              <a:t>mempunyai</a:t>
            </a:r>
            <a:r>
              <a:rPr lang="en-ID" sz="1600" dirty="0"/>
              <a:t> </a:t>
            </a:r>
            <a:r>
              <a:rPr lang="en-ID" sz="1600" dirty="0" err="1"/>
              <a:t>tiga</a:t>
            </a:r>
            <a:r>
              <a:rPr lang="en-ID" sz="1600" dirty="0"/>
              <a:t> pasang </a:t>
            </a:r>
            <a:r>
              <a:rPr lang="en-ID" sz="1600" dirty="0" err="1"/>
              <a:t>sudut</a:t>
            </a:r>
            <a:r>
              <a:rPr lang="en-ID" sz="1600" dirty="0"/>
              <a:t> yang </a:t>
            </a:r>
            <a:r>
              <a:rPr lang="en-ID" sz="1600" dirty="0" err="1"/>
              <a:t>sama</a:t>
            </a:r>
            <a:r>
              <a:rPr lang="en-ID" sz="1600" dirty="0"/>
              <a:t> </a:t>
            </a:r>
            <a:r>
              <a:rPr lang="en-ID" sz="1600" dirty="0" err="1"/>
              <a:t>besar</a:t>
            </a:r>
            <a:r>
              <a:rPr lang="en-ID" sz="1600" dirty="0"/>
              <a:t>, </a:t>
            </a:r>
            <a:r>
              <a:rPr lang="en-ID" sz="1600" dirty="0" err="1"/>
              <a:t>maka</a:t>
            </a:r>
            <a:r>
              <a:rPr lang="en-ID" sz="1600" dirty="0"/>
              <a:t> </a:t>
            </a:r>
            <a:r>
              <a:rPr lang="en-ID" sz="1600" dirty="0" err="1"/>
              <a:t>segitiga</a:t>
            </a:r>
            <a:r>
              <a:rPr lang="en-ID" sz="1600" dirty="0"/>
              <a:t> </a:t>
            </a:r>
            <a:r>
              <a:rPr lang="en-ID" sz="1600" dirty="0" err="1"/>
              <a:t>tersebut</a:t>
            </a:r>
            <a:r>
              <a:rPr lang="en-ID" sz="1600" dirty="0"/>
              <a:t> </a:t>
            </a:r>
            <a:r>
              <a:rPr lang="en-ID" sz="1600" dirty="0" err="1"/>
              <a:t>sebangun</a:t>
            </a:r>
            <a:r>
              <a:rPr lang="en-ID" sz="1600" dirty="0"/>
              <a:t>.</a:t>
            </a:r>
            <a:endParaRPr lang="en-ID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44CDB91-794F-2692-EB53-95CDB3159CA2}"/>
              </a:ext>
            </a:extLst>
          </p:cNvPr>
          <p:cNvSpPr/>
          <p:nvPr/>
        </p:nvSpPr>
        <p:spPr>
          <a:xfrm>
            <a:off x="187410" y="2875437"/>
            <a:ext cx="3750179" cy="123192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ID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Teorema</a:t>
            </a:r>
            <a:r>
              <a:rPr lang="en-ID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en-ID" sz="1600" dirty="0"/>
              <a:t>Jika </a:t>
            </a:r>
            <a:r>
              <a:rPr lang="en-ID" sz="1600" dirty="0" err="1"/>
              <a:t>setiap</a:t>
            </a:r>
            <a:r>
              <a:rPr lang="en-ID" sz="1600" dirty="0"/>
              <a:t> </a:t>
            </a:r>
            <a:r>
              <a:rPr lang="en-ID" sz="1600" dirty="0" err="1"/>
              <a:t>sisi</a:t>
            </a:r>
            <a:r>
              <a:rPr lang="en-ID" sz="1600" dirty="0"/>
              <a:t> yang </a:t>
            </a:r>
            <a:r>
              <a:rPr lang="en-ID" sz="1600" dirty="0" err="1"/>
              <a:t>seletak</a:t>
            </a:r>
            <a:r>
              <a:rPr lang="en-ID" sz="1600" dirty="0"/>
              <a:t> pada dua </a:t>
            </a:r>
            <a:r>
              <a:rPr lang="en-ID" sz="1600" dirty="0" err="1"/>
              <a:t>segitiga</a:t>
            </a:r>
            <a:r>
              <a:rPr lang="en-ID" sz="1600" dirty="0"/>
              <a:t> </a:t>
            </a:r>
            <a:r>
              <a:rPr lang="en-ID" sz="1600" dirty="0" err="1"/>
              <a:t>sebanding</a:t>
            </a:r>
            <a:r>
              <a:rPr lang="en-ID" sz="1600" dirty="0"/>
              <a:t>, </a:t>
            </a:r>
            <a:r>
              <a:rPr lang="en-ID" sz="1600" dirty="0" err="1"/>
              <a:t>maka</a:t>
            </a:r>
            <a:r>
              <a:rPr lang="en-ID" sz="1600" dirty="0"/>
              <a:t> </a:t>
            </a:r>
            <a:r>
              <a:rPr lang="en-ID" sz="1600" dirty="0" err="1"/>
              <a:t>segitiga</a:t>
            </a:r>
            <a:r>
              <a:rPr lang="en-ID" sz="1600" dirty="0"/>
              <a:t> </a:t>
            </a:r>
            <a:r>
              <a:rPr lang="en-ID" sz="1600" dirty="0" err="1"/>
              <a:t>tersebut</a:t>
            </a:r>
            <a:r>
              <a:rPr lang="en-ID" sz="1600" dirty="0"/>
              <a:t> </a:t>
            </a:r>
            <a:r>
              <a:rPr lang="en-ID" sz="1600" dirty="0" err="1"/>
              <a:t>sebangun</a:t>
            </a:r>
            <a:r>
              <a:rPr lang="en-ID" sz="1600" dirty="0"/>
              <a:t>.</a:t>
            </a:r>
            <a:endParaRPr lang="en-ID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E3D6A5C4-DD50-1EC1-445A-A3683B8DDF17}"/>
              </a:ext>
            </a:extLst>
          </p:cNvPr>
          <p:cNvGrpSpPr/>
          <p:nvPr/>
        </p:nvGrpSpPr>
        <p:grpSpPr>
          <a:xfrm>
            <a:off x="4332679" y="788143"/>
            <a:ext cx="2977501" cy="1831470"/>
            <a:chOff x="6141102" y="206880"/>
            <a:chExt cx="2977501" cy="1831470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B796626A-3D00-E316-BB26-D889AC15EA4B}"/>
                </a:ext>
              </a:extLst>
            </p:cNvPr>
            <p:cNvGrpSpPr/>
            <p:nvPr/>
          </p:nvGrpSpPr>
          <p:grpSpPr>
            <a:xfrm>
              <a:off x="7431996" y="206880"/>
              <a:ext cx="1686607" cy="1098450"/>
              <a:chOff x="7473423" y="6041"/>
              <a:chExt cx="2055208" cy="1582635"/>
            </a:xfrm>
          </p:grpSpPr>
          <p:sp>
            <p:nvSpPr>
              <p:cNvPr id="49" name="Isosceles Triangle 48">
                <a:extLst>
                  <a:ext uri="{FF2B5EF4-FFF2-40B4-BE49-F238E27FC236}">
                    <a16:creationId xmlns:a16="http://schemas.microsoft.com/office/drawing/2014/main" id="{8F88CE73-D75D-3487-7370-96EFAF016069}"/>
                  </a:ext>
                </a:extLst>
              </p:cNvPr>
              <p:cNvSpPr/>
              <p:nvPr/>
            </p:nvSpPr>
            <p:spPr>
              <a:xfrm>
                <a:off x="7671770" y="379004"/>
                <a:ext cx="1472230" cy="990599"/>
              </a:xfrm>
              <a:prstGeom prst="triangle">
                <a:avLst>
                  <a:gd name="adj" fmla="val 32701"/>
                </a:avLst>
              </a:prstGeom>
              <a:solidFill>
                <a:srgbClr val="FCF5D3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50" name="Arc 49">
                <a:extLst>
                  <a:ext uri="{FF2B5EF4-FFF2-40B4-BE49-F238E27FC236}">
                    <a16:creationId xmlns:a16="http://schemas.microsoft.com/office/drawing/2014/main" id="{BF57E77F-F2B0-2D85-4F04-C924252665AB}"/>
                  </a:ext>
                </a:extLst>
              </p:cNvPr>
              <p:cNvSpPr/>
              <p:nvPr/>
            </p:nvSpPr>
            <p:spPr>
              <a:xfrm>
                <a:off x="7591940" y="1195172"/>
                <a:ext cx="304800" cy="304800"/>
              </a:xfrm>
              <a:prstGeom prst="arc">
                <a:avLst>
                  <a:gd name="adj1" fmla="val 16592784"/>
                  <a:gd name="adj2" fmla="val 107383"/>
                </a:avLst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51" name="Arc 50">
                <a:extLst>
                  <a:ext uri="{FF2B5EF4-FFF2-40B4-BE49-F238E27FC236}">
                    <a16:creationId xmlns:a16="http://schemas.microsoft.com/office/drawing/2014/main" id="{B565732C-FD83-F3B4-9155-CAC926F87F25}"/>
                  </a:ext>
                </a:extLst>
              </p:cNvPr>
              <p:cNvSpPr/>
              <p:nvPr/>
            </p:nvSpPr>
            <p:spPr>
              <a:xfrm>
                <a:off x="7577428" y="1217203"/>
                <a:ext cx="304800" cy="304800"/>
              </a:xfrm>
              <a:prstGeom prst="arc">
                <a:avLst>
                  <a:gd name="adj1" fmla="val 16521361"/>
                  <a:gd name="adj2" fmla="val 21225480"/>
                </a:avLst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52" name="Arc 51">
                <a:extLst>
                  <a:ext uri="{FF2B5EF4-FFF2-40B4-BE49-F238E27FC236}">
                    <a16:creationId xmlns:a16="http://schemas.microsoft.com/office/drawing/2014/main" id="{8EEB8506-53DD-A020-543F-2BA89ADD80C6}"/>
                  </a:ext>
                </a:extLst>
              </p:cNvPr>
              <p:cNvSpPr/>
              <p:nvPr/>
            </p:nvSpPr>
            <p:spPr>
              <a:xfrm rot="16030010">
                <a:off x="8827629" y="1192597"/>
                <a:ext cx="304800" cy="304800"/>
              </a:xfrm>
              <a:prstGeom prst="arc">
                <a:avLst/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 dirty="0"/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5E325AAD-2A36-6AB6-03D3-E5A6CBE40927}"/>
                  </a:ext>
                </a:extLst>
              </p:cNvPr>
              <p:cNvSpPr txBox="1"/>
              <p:nvPr/>
            </p:nvSpPr>
            <p:spPr>
              <a:xfrm>
                <a:off x="7473423" y="1280899"/>
                <a:ext cx="448814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endParaRPr lang="en-ID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B9DF1A47-C0F0-7B1B-9C48-950DC9D1EB7A}"/>
                  </a:ext>
                </a:extLst>
              </p:cNvPr>
              <p:cNvSpPr txBox="1"/>
              <p:nvPr/>
            </p:nvSpPr>
            <p:spPr>
              <a:xfrm>
                <a:off x="7959071" y="6041"/>
                <a:ext cx="448814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endParaRPr lang="en-ID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8C2C5F90-ED4E-18FA-2825-ADCFBA23FC6B}"/>
                  </a:ext>
                </a:extLst>
              </p:cNvPr>
              <p:cNvSpPr txBox="1"/>
              <p:nvPr/>
            </p:nvSpPr>
            <p:spPr>
              <a:xfrm>
                <a:off x="9079817" y="1214225"/>
                <a:ext cx="448814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endParaRPr lang="en-ID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27A2054-4221-417F-6AE6-4FEFCCA7C611}"/>
                </a:ext>
              </a:extLst>
            </p:cNvPr>
            <p:cNvGrpSpPr/>
            <p:nvPr/>
          </p:nvGrpSpPr>
          <p:grpSpPr>
            <a:xfrm>
              <a:off x="6641674" y="1036779"/>
              <a:ext cx="894931" cy="830078"/>
              <a:chOff x="7102300" y="-136097"/>
              <a:chExt cx="2345939" cy="2100394"/>
            </a:xfrm>
          </p:grpSpPr>
          <p:sp>
            <p:nvSpPr>
              <p:cNvPr id="73" name="Isosceles Triangle 72">
                <a:extLst>
                  <a:ext uri="{FF2B5EF4-FFF2-40B4-BE49-F238E27FC236}">
                    <a16:creationId xmlns:a16="http://schemas.microsoft.com/office/drawing/2014/main" id="{0C40B8CB-DA24-D3D2-2A50-204CDC6FCE15}"/>
                  </a:ext>
                </a:extLst>
              </p:cNvPr>
              <p:cNvSpPr/>
              <p:nvPr/>
            </p:nvSpPr>
            <p:spPr>
              <a:xfrm>
                <a:off x="7671770" y="522177"/>
                <a:ext cx="1472230" cy="847423"/>
              </a:xfrm>
              <a:prstGeom prst="triangle">
                <a:avLst>
                  <a:gd name="adj" fmla="val 32701"/>
                </a:avLst>
              </a:prstGeom>
              <a:solidFill>
                <a:srgbClr val="FCF5D3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4" name="Arc 73">
                <a:extLst>
                  <a:ext uri="{FF2B5EF4-FFF2-40B4-BE49-F238E27FC236}">
                    <a16:creationId xmlns:a16="http://schemas.microsoft.com/office/drawing/2014/main" id="{9A493109-7778-3298-8B69-65D21E086918}"/>
                  </a:ext>
                </a:extLst>
              </p:cNvPr>
              <p:cNvSpPr/>
              <p:nvPr/>
            </p:nvSpPr>
            <p:spPr>
              <a:xfrm>
                <a:off x="7591940" y="1195172"/>
                <a:ext cx="304800" cy="304800"/>
              </a:xfrm>
              <a:prstGeom prst="arc">
                <a:avLst>
                  <a:gd name="adj1" fmla="val 16592784"/>
                  <a:gd name="adj2" fmla="val 107383"/>
                </a:avLst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5" name="Arc 74">
                <a:extLst>
                  <a:ext uri="{FF2B5EF4-FFF2-40B4-BE49-F238E27FC236}">
                    <a16:creationId xmlns:a16="http://schemas.microsoft.com/office/drawing/2014/main" id="{6A5E29E5-E9EE-2981-6BED-F7869A3454C6}"/>
                  </a:ext>
                </a:extLst>
              </p:cNvPr>
              <p:cNvSpPr/>
              <p:nvPr/>
            </p:nvSpPr>
            <p:spPr>
              <a:xfrm>
                <a:off x="7577428" y="1217203"/>
                <a:ext cx="304800" cy="304800"/>
              </a:xfrm>
              <a:prstGeom prst="arc">
                <a:avLst>
                  <a:gd name="adj1" fmla="val 16521361"/>
                  <a:gd name="adj2" fmla="val 21225480"/>
                </a:avLst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6" name="Arc 75">
                <a:extLst>
                  <a:ext uri="{FF2B5EF4-FFF2-40B4-BE49-F238E27FC236}">
                    <a16:creationId xmlns:a16="http://schemas.microsoft.com/office/drawing/2014/main" id="{A1EE76C7-B9F1-C260-D52A-A63763C72719}"/>
                  </a:ext>
                </a:extLst>
              </p:cNvPr>
              <p:cNvSpPr/>
              <p:nvPr/>
            </p:nvSpPr>
            <p:spPr>
              <a:xfrm rot="16030010">
                <a:off x="8827629" y="1192597"/>
                <a:ext cx="304800" cy="304800"/>
              </a:xfrm>
              <a:prstGeom prst="arc">
                <a:avLst/>
              </a:pr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 dirty="0"/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14984C89-1BB4-1BB3-D1D9-E98B8B9CA40D}"/>
                  </a:ext>
                </a:extLst>
              </p:cNvPr>
              <p:cNvSpPr txBox="1"/>
              <p:nvPr/>
            </p:nvSpPr>
            <p:spPr>
              <a:xfrm>
                <a:off x="7102300" y="1185511"/>
                <a:ext cx="448814" cy="7787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en-ID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8" name="TextBox 77">
                    <a:extLst>
                      <a:ext uri="{FF2B5EF4-FFF2-40B4-BE49-F238E27FC236}">
                        <a16:creationId xmlns:a16="http://schemas.microsoft.com/office/drawing/2014/main" id="{160791DA-9DA6-1353-E716-7F1EE82D2186}"/>
                      </a:ext>
                    </a:extLst>
                  </p:cNvPr>
                  <p:cNvSpPr txBox="1"/>
                  <p:nvPr/>
                </p:nvSpPr>
                <p:spPr>
                  <a:xfrm>
                    <a:off x="7691593" y="-136097"/>
                    <a:ext cx="1023558" cy="77878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</a:t>
                    </a:r>
                    <a14:m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</m:oMath>
                    </a14:m>
                    <a:endParaRPr lang="en-ID" i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78" name="TextBox 77">
                    <a:extLst>
                      <a:ext uri="{FF2B5EF4-FFF2-40B4-BE49-F238E27FC236}">
                        <a16:creationId xmlns:a16="http://schemas.microsoft.com/office/drawing/2014/main" id="{160791DA-9DA6-1353-E716-7F1EE82D218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691593" y="-136097"/>
                    <a:ext cx="1023558" cy="778786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4688" t="-1961" b="-19608"/>
                    </a:stretch>
                  </a:blipFill>
                </p:spPr>
                <p:txBody>
                  <a:bodyPr/>
                  <a:lstStyle/>
                  <a:p>
                    <a:r>
                      <a:rPr lang="en-ID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C5CB5C89-D97C-D837-80EC-76D1BB07D876}"/>
                  </a:ext>
                </a:extLst>
              </p:cNvPr>
              <p:cNvSpPr txBox="1"/>
              <p:nvPr/>
            </p:nvSpPr>
            <p:spPr>
              <a:xfrm>
                <a:off x="8999425" y="1089676"/>
                <a:ext cx="448814" cy="7787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endParaRPr lang="en-ID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0B5AE1ED-C517-B56C-4234-0DC2554A5708}"/>
                </a:ext>
              </a:extLst>
            </p:cNvPr>
            <p:cNvCxnSpPr>
              <a:cxnSpLocks/>
              <a:stCxn id="49" idx="2"/>
            </p:cNvCxnSpPr>
            <p:nvPr/>
          </p:nvCxnSpPr>
          <p:spPr>
            <a:xfrm flipH="1">
              <a:off x="6141102" y="1153279"/>
              <a:ext cx="1453665" cy="885071"/>
            </a:xfrm>
            <a:prstGeom prst="line">
              <a:avLst/>
            </a:prstGeom>
            <a:ln w="635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DAE97039-6ADB-11D2-F2C9-6B6BF8F76B91}"/>
                </a:ext>
              </a:extLst>
            </p:cNvPr>
            <p:cNvCxnSpPr>
              <a:cxnSpLocks/>
              <a:stCxn id="49" idx="0"/>
            </p:cNvCxnSpPr>
            <p:nvPr/>
          </p:nvCxnSpPr>
          <p:spPr>
            <a:xfrm flipH="1">
              <a:off x="6141102" y="465740"/>
              <a:ext cx="1848754" cy="1572610"/>
            </a:xfrm>
            <a:prstGeom prst="line">
              <a:avLst/>
            </a:prstGeom>
            <a:ln w="635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77B254F8-4D64-AA4F-CAF8-A5645CC9A4DE}"/>
                </a:ext>
              </a:extLst>
            </p:cNvPr>
            <p:cNvCxnSpPr>
              <a:cxnSpLocks/>
              <a:stCxn id="49" idx="4"/>
            </p:cNvCxnSpPr>
            <p:nvPr/>
          </p:nvCxnSpPr>
          <p:spPr>
            <a:xfrm flipH="1">
              <a:off x="6141102" y="1153279"/>
              <a:ext cx="2661849" cy="885071"/>
            </a:xfrm>
            <a:prstGeom prst="line">
              <a:avLst/>
            </a:prstGeom>
            <a:ln w="635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14F43B9F-7A6A-F5DC-9847-C64F2496AA91}"/>
              </a:ext>
            </a:extLst>
          </p:cNvPr>
          <p:cNvGrpSpPr/>
          <p:nvPr/>
        </p:nvGrpSpPr>
        <p:grpSpPr>
          <a:xfrm>
            <a:off x="4308208" y="2447388"/>
            <a:ext cx="2977501" cy="1831470"/>
            <a:chOff x="6213163" y="2512261"/>
            <a:chExt cx="2977501" cy="1831470"/>
          </a:xfrm>
        </p:grpSpPr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1297330B-6C80-F6FA-AB37-59F24049C306}"/>
                </a:ext>
              </a:extLst>
            </p:cNvPr>
            <p:cNvGrpSpPr/>
            <p:nvPr/>
          </p:nvGrpSpPr>
          <p:grpSpPr>
            <a:xfrm>
              <a:off x="6213163" y="2512261"/>
              <a:ext cx="2977501" cy="1831470"/>
              <a:chOff x="6141102" y="206880"/>
              <a:chExt cx="2977501" cy="1831470"/>
            </a:xfrm>
          </p:grpSpPr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A9388231-D7C3-6F37-062C-1AEA8E2D9147}"/>
                  </a:ext>
                </a:extLst>
              </p:cNvPr>
              <p:cNvGrpSpPr/>
              <p:nvPr/>
            </p:nvGrpSpPr>
            <p:grpSpPr>
              <a:xfrm>
                <a:off x="7431996" y="206880"/>
                <a:ext cx="1686607" cy="1098450"/>
                <a:chOff x="7473423" y="6041"/>
                <a:chExt cx="2055208" cy="1582635"/>
              </a:xfrm>
            </p:grpSpPr>
            <p:sp>
              <p:nvSpPr>
                <p:cNvPr id="108" name="Isosceles Triangle 107">
                  <a:extLst>
                    <a:ext uri="{FF2B5EF4-FFF2-40B4-BE49-F238E27FC236}">
                      <a16:creationId xmlns:a16="http://schemas.microsoft.com/office/drawing/2014/main" id="{6DA84038-67C7-615F-3D96-3B1AA1CDEFC0}"/>
                    </a:ext>
                  </a:extLst>
                </p:cNvPr>
                <p:cNvSpPr/>
                <p:nvPr/>
              </p:nvSpPr>
              <p:spPr>
                <a:xfrm>
                  <a:off x="7671770" y="379004"/>
                  <a:ext cx="1472230" cy="990599"/>
                </a:xfrm>
                <a:prstGeom prst="triangle">
                  <a:avLst>
                    <a:gd name="adj" fmla="val 32701"/>
                  </a:avLst>
                </a:prstGeom>
                <a:solidFill>
                  <a:srgbClr val="FCF5D3"/>
                </a:solidFill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09" name="Arc 108">
                  <a:extLst>
                    <a:ext uri="{FF2B5EF4-FFF2-40B4-BE49-F238E27FC236}">
                      <a16:creationId xmlns:a16="http://schemas.microsoft.com/office/drawing/2014/main" id="{1AFE7E82-49AF-15C4-185F-BA5A72A698CB}"/>
                    </a:ext>
                  </a:extLst>
                </p:cNvPr>
                <p:cNvSpPr/>
                <p:nvPr/>
              </p:nvSpPr>
              <p:spPr>
                <a:xfrm>
                  <a:off x="7591940" y="1195172"/>
                  <a:ext cx="304800" cy="304800"/>
                </a:xfrm>
                <a:prstGeom prst="arc">
                  <a:avLst>
                    <a:gd name="adj1" fmla="val 16592784"/>
                    <a:gd name="adj2" fmla="val 107383"/>
                  </a:avLst>
                </a:prstGeom>
                <a:ln w="63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10" name="Arc 109">
                  <a:extLst>
                    <a:ext uri="{FF2B5EF4-FFF2-40B4-BE49-F238E27FC236}">
                      <a16:creationId xmlns:a16="http://schemas.microsoft.com/office/drawing/2014/main" id="{090BA2EB-A1A1-C2DB-1BA1-0C3E8E1CC0A3}"/>
                    </a:ext>
                  </a:extLst>
                </p:cNvPr>
                <p:cNvSpPr/>
                <p:nvPr/>
              </p:nvSpPr>
              <p:spPr>
                <a:xfrm>
                  <a:off x="7577428" y="1217203"/>
                  <a:ext cx="304800" cy="304800"/>
                </a:xfrm>
                <a:prstGeom prst="arc">
                  <a:avLst>
                    <a:gd name="adj1" fmla="val 16521361"/>
                    <a:gd name="adj2" fmla="val 21225480"/>
                  </a:avLst>
                </a:prstGeom>
                <a:ln w="63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11" name="Arc 110">
                  <a:extLst>
                    <a:ext uri="{FF2B5EF4-FFF2-40B4-BE49-F238E27FC236}">
                      <a16:creationId xmlns:a16="http://schemas.microsoft.com/office/drawing/2014/main" id="{5F0B0174-B450-4CBC-6CEA-C0A8E98C64C3}"/>
                    </a:ext>
                  </a:extLst>
                </p:cNvPr>
                <p:cNvSpPr/>
                <p:nvPr/>
              </p:nvSpPr>
              <p:spPr>
                <a:xfrm rot="16030010">
                  <a:off x="8827629" y="1192597"/>
                  <a:ext cx="304800" cy="304800"/>
                </a:xfrm>
                <a:prstGeom prst="arc">
                  <a:avLst/>
                </a:prstGeom>
                <a:ln w="63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ID" dirty="0"/>
                </a:p>
              </p:txBody>
            </p:sp>
            <p:sp>
              <p:nvSpPr>
                <p:cNvPr id="112" name="TextBox 111">
                  <a:extLst>
                    <a:ext uri="{FF2B5EF4-FFF2-40B4-BE49-F238E27FC236}">
                      <a16:creationId xmlns:a16="http://schemas.microsoft.com/office/drawing/2014/main" id="{C83F553C-53BB-A3C5-142F-A91638D04147}"/>
                    </a:ext>
                  </a:extLst>
                </p:cNvPr>
                <p:cNvSpPr txBox="1"/>
                <p:nvPr/>
              </p:nvSpPr>
              <p:spPr>
                <a:xfrm>
                  <a:off x="7473423" y="1280899"/>
                  <a:ext cx="448814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</a:t>
                  </a:r>
                  <a:endPara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3" name="TextBox 112">
                  <a:extLst>
                    <a:ext uri="{FF2B5EF4-FFF2-40B4-BE49-F238E27FC236}">
                      <a16:creationId xmlns:a16="http://schemas.microsoft.com/office/drawing/2014/main" id="{6467147C-69C9-9BF8-DC66-C717C0573A8A}"/>
                    </a:ext>
                  </a:extLst>
                </p:cNvPr>
                <p:cNvSpPr txBox="1"/>
                <p:nvPr/>
              </p:nvSpPr>
              <p:spPr>
                <a:xfrm>
                  <a:off x="7959071" y="6041"/>
                  <a:ext cx="448814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</a:t>
                  </a:r>
                  <a:endPara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id="{CF8770D2-0CD5-6E92-8112-6189AC442211}"/>
                    </a:ext>
                  </a:extLst>
                </p:cNvPr>
                <p:cNvSpPr txBox="1"/>
                <p:nvPr/>
              </p:nvSpPr>
              <p:spPr>
                <a:xfrm>
                  <a:off x="9079817" y="1214225"/>
                  <a:ext cx="448814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Q</a:t>
                  </a:r>
                  <a:endPara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301BCC67-FD2B-38FA-1A94-66AD5CBFA808}"/>
                  </a:ext>
                </a:extLst>
              </p:cNvPr>
              <p:cNvGrpSpPr/>
              <p:nvPr/>
            </p:nvGrpSpPr>
            <p:grpSpPr>
              <a:xfrm>
                <a:off x="6641674" y="1036779"/>
                <a:ext cx="894931" cy="830078"/>
                <a:chOff x="7102300" y="-136097"/>
                <a:chExt cx="2345939" cy="2100394"/>
              </a:xfrm>
            </p:grpSpPr>
            <p:sp>
              <p:nvSpPr>
                <p:cNvPr id="101" name="Isosceles Triangle 100">
                  <a:extLst>
                    <a:ext uri="{FF2B5EF4-FFF2-40B4-BE49-F238E27FC236}">
                      <a16:creationId xmlns:a16="http://schemas.microsoft.com/office/drawing/2014/main" id="{7F343123-B6B5-07B3-16B9-DCC4D1E00442}"/>
                    </a:ext>
                  </a:extLst>
                </p:cNvPr>
                <p:cNvSpPr/>
                <p:nvPr/>
              </p:nvSpPr>
              <p:spPr>
                <a:xfrm>
                  <a:off x="7671770" y="522177"/>
                  <a:ext cx="1472230" cy="847423"/>
                </a:xfrm>
                <a:prstGeom prst="triangle">
                  <a:avLst>
                    <a:gd name="adj" fmla="val 32701"/>
                  </a:avLst>
                </a:prstGeom>
                <a:solidFill>
                  <a:srgbClr val="FCF5D3"/>
                </a:solidFill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02" name="Arc 101">
                  <a:extLst>
                    <a:ext uri="{FF2B5EF4-FFF2-40B4-BE49-F238E27FC236}">
                      <a16:creationId xmlns:a16="http://schemas.microsoft.com/office/drawing/2014/main" id="{FD899FD2-531A-F460-6805-51EE477BF413}"/>
                    </a:ext>
                  </a:extLst>
                </p:cNvPr>
                <p:cNvSpPr/>
                <p:nvPr/>
              </p:nvSpPr>
              <p:spPr>
                <a:xfrm>
                  <a:off x="7591940" y="1195172"/>
                  <a:ext cx="304800" cy="304800"/>
                </a:xfrm>
                <a:prstGeom prst="arc">
                  <a:avLst>
                    <a:gd name="adj1" fmla="val 16592784"/>
                    <a:gd name="adj2" fmla="val 107383"/>
                  </a:avLst>
                </a:prstGeom>
                <a:ln w="63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03" name="Arc 102">
                  <a:extLst>
                    <a:ext uri="{FF2B5EF4-FFF2-40B4-BE49-F238E27FC236}">
                      <a16:creationId xmlns:a16="http://schemas.microsoft.com/office/drawing/2014/main" id="{85EA60CF-DC3D-3842-8699-D07BB39052BD}"/>
                    </a:ext>
                  </a:extLst>
                </p:cNvPr>
                <p:cNvSpPr/>
                <p:nvPr/>
              </p:nvSpPr>
              <p:spPr>
                <a:xfrm>
                  <a:off x="7577428" y="1217203"/>
                  <a:ext cx="304800" cy="304800"/>
                </a:xfrm>
                <a:prstGeom prst="arc">
                  <a:avLst>
                    <a:gd name="adj1" fmla="val 16521361"/>
                    <a:gd name="adj2" fmla="val 21225480"/>
                  </a:avLst>
                </a:prstGeom>
                <a:ln w="63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04" name="Arc 103">
                  <a:extLst>
                    <a:ext uri="{FF2B5EF4-FFF2-40B4-BE49-F238E27FC236}">
                      <a16:creationId xmlns:a16="http://schemas.microsoft.com/office/drawing/2014/main" id="{4E5BD154-9AD9-EB07-A579-E0A0E205B622}"/>
                    </a:ext>
                  </a:extLst>
                </p:cNvPr>
                <p:cNvSpPr/>
                <p:nvPr/>
              </p:nvSpPr>
              <p:spPr>
                <a:xfrm rot="16030010">
                  <a:off x="8827629" y="1192597"/>
                  <a:ext cx="304800" cy="304800"/>
                </a:xfrm>
                <a:prstGeom prst="arc">
                  <a:avLst/>
                </a:prstGeom>
                <a:ln w="63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ID" dirty="0"/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8D6D551C-2A28-DD9F-3BD4-541A45D0BD97}"/>
                    </a:ext>
                  </a:extLst>
                </p:cNvPr>
                <p:cNvSpPr txBox="1"/>
                <p:nvPr/>
              </p:nvSpPr>
              <p:spPr>
                <a:xfrm>
                  <a:off x="7102300" y="1185511"/>
                  <a:ext cx="448814" cy="7787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</a:t>
                  </a:r>
                  <a:endPara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06" name="TextBox 105">
                      <a:extLst>
                        <a:ext uri="{FF2B5EF4-FFF2-40B4-BE49-F238E27FC236}">
                          <a16:creationId xmlns:a16="http://schemas.microsoft.com/office/drawing/2014/main" id="{41A3253E-AE82-CA23-9688-ECF90AF2CC3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691593" y="-136097"/>
                      <a:ext cx="1023558" cy="778786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sz="14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14:m>
                        <m:oMath xmlns:m="http://schemas.openxmlformats.org/officeDocument/2006/math"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′</m:t>
                          </m:r>
                        </m:oMath>
                      </a14:m>
                      <a:endParaRPr lang="en-ID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06" name="TextBox 105">
                      <a:extLst>
                        <a:ext uri="{FF2B5EF4-FFF2-40B4-BE49-F238E27FC236}">
                          <a16:creationId xmlns:a16="http://schemas.microsoft.com/office/drawing/2014/main" id="{41A3253E-AE82-CA23-9688-ECF90AF2CC3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691593" y="-136097"/>
                      <a:ext cx="1023558" cy="778786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 l="-4688" t="-4000" b="-20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ID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107" name="TextBox 106">
                  <a:extLst>
                    <a:ext uri="{FF2B5EF4-FFF2-40B4-BE49-F238E27FC236}">
                      <a16:creationId xmlns:a16="http://schemas.microsoft.com/office/drawing/2014/main" id="{92F9408A-1D49-3981-0771-E472084CF73C}"/>
                    </a:ext>
                  </a:extLst>
                </p:cNvPr>
                <p:cNvSpPr txBox="1"/>
                <p:nvPr/>
              </p:nvSpPr>
              <p:spPr>
                <a:xfrm>
                  <a:off x="8999425" y="1089676"/>
                  <a:ext cx="448814" cy="7787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</a:t>
                  </a:r>
                  <a:endPara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227035E8-BF16-2B55-0F6C-346619BE5006}"/>
                  </a:ext>
                </a:extLst>
              </p:cNvPr>
              <p:cNvCxnSpPr>
                <a:cxnSpLocks/>
                <a:stCxn id="108" idx="2"/>
              </p:cNvCxnSpPr>
              <p:nvPr/>
            </p:nvCxnSpPr>
            <p:spPr>
              <a:xfrm flipH="1">
                <a:off x="6141102" y="1153279"/>
                <a:ext cx="1453665" cy="885071"/>
              </a:xfrm>
              <a:prstGeom prst="line">
                <a:avLst/>
              </a:prstGeom>
              <a:ln w="6350"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1C4B8305-8CA0-9030-C90B-EE23AA2DBA6C}"/>
                  </a:ext>
                </a:extLst>
              </p:cNvPr>
              <p:cNvCxnSpPr>
                <a:cxnSpLocks/>
                <a:stCxn id="108" idx="0"/>
              </p:cNvCxnSpPr>
              <p:nvPr/>
            </p:nvCxnSpPr>
            <p:spPr>
              <a:xfrm flipH="1">
                <a:off x="6141102" y="465740"/>
                <a:ext cx="1848754" cy="1572610"/>
              </a:xfrm>
              <a:prstGeom prst="line">
                <a:avLst/>
              </a:prstGeom>
              <a:ln w="6350"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275BB93D-5002-06E4-EBCB-53307A1B4EAF}"/>
                  </a:ext>
                </a:extLst>
              </p:cNvPr>
              <p:cNvCxnSpPr>
                <a:cxnSpLocks/>
                <a:stCxn id="108" idx="4"/>
              </p:cNvCxnSpPr>
              <p:nvPr/>
            </p:nvCxnSpPr>
            <p:spPr>
              <a:xfrm flipH="1">
                <a:off x="6141102" y="1153279"/>
                <a:ext cx="2661849" cy="885071"/>
              </a:xfrm>
              <a:prstGeom prst="line">
                <a:avLst/>
              </a:prstGeom>
              <a:ln w="6350"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2D3E2718-E92A-B684-DB19-3EB13780FF23}"/>
                </a:ext>
              </a:extLst>
            </p:cNvPr>
            <p:cNvSpPr txBox="1"/>
            <p:nvPr/>
          </p:nvSpPr>
          <p:spPr>
            <a:xfrm>
              <a:off x="8446922" y="2875438"/>
              <a:ext cx="36831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3F3EBDF3-4A6D-20D9-2624-2D96C2C7F028}"/>
                </a:ext>
              </a:extLst>
            </p:cNvPr>
            <p:cNvSpPr txBox="1"/>
            <p:nvPr/>
          </p:nvSpPr>
          <p:spPr>
            <a:xfrm>
              <a:off x="7590275" y="2975684"/>
              <a:ext cx="36831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DBB4F100-D3BA-B73F-6230-BFD7BE3CF59B}"/>
                </a:ext>
              </a:extLst>
            </p:cNvPr>
            <p:cNvSpPr txBox="1"/>
            <p:nvPr/>
          </p:nvSpPr>
          <p:spPr>
            <a:xfrm>
              <a:off x="8051649" y="3366337"/>
              <a:ext cx="36831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5834945E-BCAF-A293-E9A0-0A53BB40E000}"/>
                </a:ext>
              </a:extLst>
            </p:cNvPr>
            <p:cNvSpPr txBox="1"/>
            <p:nvPr/>
          </p:nvSpPr>
          <p:spPr>
            <a:xfrm>
              <a:off x="7253292" y="3541291"/>
              <a:ext cx="36831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kp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4F8CCCA9-6F0B-9BF5-6BE6-0FDA2B067714}"/>
                </a:ext>
              </a:extLst>
            </p:cNvPr>
            <p:cNvSpPr txBox="1"/>
            <p:nvPr/>
          </p:nvSpPr>
          <p:spPr>
            <a:xfrm>
              <a:off x="7032372" y="3878843"/>
              <a:ext cx="36831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kr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8ACD868D-F03D-5FCB-5206-98B13959E92D}"/>
                </a:ext>
              </a:extLst>
            </p:cNvPr>
            <p:cNvSpPr txBox="1"/>
            <p:nvPr/>
          </p:nvSpPr>
          <p:spPr>
            <a:xfrm>
              <a:off x="6755419" y="3574604"/>
              <a:ext cx="36831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kq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863BBA44-FB3B-BE81-604E-3AC9B1E3CA5D}"/>
              </a:ext>
            </a:extLst>
          </p:cNvPr>
          <p:cNvSpPr txBox="1"/>
          <p:nvPr/>
        </p:nvSpPr>
        <p:spPr>
          <a:xfrm>
            <a:off x="6835498" y="2013017"/>
            <a:ext cx="2020247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 </a:t>
            </a:r>
            <a:r>
              <a:rPr lang="en-ID" sz="12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r>
              <a:rPr lang="en-ID" sz="1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2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2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tiga</a:t>
            </a:r>
            <a:r>
              <a:rPr lang="en-ID" sz="1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pasang </a:t>
            </a:r>
            <a:r>
              <a:rPr lang="en-ID" sz="12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sz="1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2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ID" sz="1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2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ID" sz="1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D7455BF4-0862-3462-35E2-87613ACD401F}"/>
              </a:ext>
            </a:extLst>
          </p:cNvPr>
          <p:cNvSpPr txBox="1"/>
          <p:nvPr/>
        </p:nvSpPr>
        <p:spPr>
          <a:xfrm>
            <a:off x="6779142" y="3818440"/>
            <a:ext cx="2020247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 </a:t>
            </a:r>
            <a:r>
              <a:rPr lang="en-ID" sz="12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r>
              <a:rPr lang="en-ID" sz="1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2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Panjang </a:t>
            </a:r>
            <a:r>
              <a:rPr lang="en-ID" sz="12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setiap</a:t>
            </a:r>
            <a:r>
              <a:rPr lang="en-ID" sz="1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2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sisi</a:t>
            </a:r>
            <a:r>
              <a:rPr lang="en-ID" sz="1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2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seletak</a:t>
            </a:r>
            <a:r>
              <a:rPr lang="en-ID" sz="1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2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sebanding</a:t>
            </a:r>
            <a:r>
              <a:rPr lang="en-ID" sz="1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7438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2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D34EA56-6255-9B45-DE98-296C08F6B7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" y="44938"/>
            <a:ext cx="7635240" cy="91250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A689463-67DA-DD9D-D38A-D20BF9AF7CAA}"/>
              </a:ext>
            </a:extLst>
          </p:cNvPr>
          <p:cNvSpPr txBox="1"/>
          <p:nvPr/>
        </p:nvSpPr>
        <p:spPr>
          <a:xfrm>
            <a:off x="513052" y="361950"/>
            <a:ext cx="73406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6.10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Menghitung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Sisi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Sudut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Tidak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Dikethaui</a:t>
            </a:r>
            <a:endParaRPr lang="en-US" sz="2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DD6EBD-459D-509A-1089-28948FE2F932}"/>
              </a:ext>
            </a:extLst>
          </p:cNvPr>
          <p:cNvSpPr txBox="1"/>
          <p:nvPr/>
        </p:nvSpPr>
        <p:spPr>
          <a:xfrm>
            <a:off x="304800" y="1216018"/>
            <a:ext cx="8610600" cy="17045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Kita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telah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membuktikan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bahwa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jika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dua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sebangun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maka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Perbandingan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sisi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seletak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mempunyai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nilai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dan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seletak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Berdasarkan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dua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informasi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kita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menghitung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sisi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belum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diketahui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pada dua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sebangun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7759319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D34EA56-6255-9B45-DE98-296C08F6B7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" y="44938"/>
            <a:ext cx="5044440" cy="91250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A689463-67DA-DD9D-D38A-D20BF9AF7CAA}"/>
              </a:ext>
            </a:extLst>
          </p:cNvPr>
          <p:cNvSpPr txBox="1"/>
          <p:nvPr/>
        </p:nvSpPr>
        <p:spPr>
          <a:xfrm>
            <a:off x="507944" y="322559"/>
            <a:ext cx="73406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6.11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Mencari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Segitiga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Sebangun</a:t>
            </a:r>
            <a:endParaRPr lang="en-US" sz="2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4E0B69A-6F50-B36C-EE02-FF973DD9AA40}"/>
              </a:ext>
            </a:extLst>
          </p:cNvPr>
          <p:cNvGrpSpPr/>
          <p:nvPr/>
        </p:nvGrpSpPr>
        <p:grpSpPr>
          <a:xfrm>
            <a:off x="292769" y="1632171"/>
            <a:ext cx="8622629" cy="2996979"/>
            <a:chOff x="304800" y="1369086"/>
            <a:chExt cx="8622629" cy="2996979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65B867DE-71F0-5AD4-F537-1FA3D81458E4}"/>
                </a:ext>
              </a:extLst>
            </p:cNvPr>
            <p:cNvGrpSpPr/>
            <p:nvPr/>
          </p:nvGrpSpPr>
          <p:grpSpPr>
            <a:xfrm>
              <a:off x="7357478" y="2192930"/>
              <a:ext cx="1357095" cy="2120412"/>
              <a:chOff x="2300505" y="2810073"/>
              <a:chExt cx="1401309" cy="2263089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855C56FD-BF50-E49A-F1A3-E54FC3D5F6CC}"/>
                  </a:ext>
                </a:extLst>
              </p:cNvPr>
              <p:cNvGrpSpPr/>
              <p:nvPr/>
            </p:nvGrpSpPr>
            <p:grpSpPr>
              <a:xfrm>
                <a:off x="2590800" y="3105150"/>
                <a:ext cx="1066800" cy="1715791"/>
                <a:chOff x="2590800" y="3105150"/>
                <a:chExt cx="1066800" cy="1715791"/>
              </a:xfrm>
            </p:grpSpPr>
            <p:sp>
              <p:nvSpPr>
                <p:cNvPr id="4" name="Right Triangle 3">
                  <a:extLst>
                    <a:ext uri="{FF2B5EF4-FFF2-40B4-BE49-F238E27FC236}">
                      <a16:creationId xmlns:a16="http://schemas.microsoft.com/office/drawing/2014/main" id="{7BE2D476-4511-37B8-3C2B-8E1C88D6F9FA}"/>
                    </a:ext>
                  </a:extLst>
                </p:cNvPr>
                <p:cNvSpPr/>
                <p:nvPr/>
              </p:nvSpPr>
              <p:spPr>
                <a:xfrm>
                  <a:off x="2590800" y="3105150"/>
                  <a:ext cx="1066800" cy="1715791"/>
                </a:xfrm>
                <a:prstGeom prst="rtTriangle">
                  <a:avLst/>
                </a:prstGeom>
                <a:solidFill>
                  <a:srgbClr val="FCF5D3"/>
                </a:solidFill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ID" dirty="0"/>
                </a:p>
              </p:txBody>
            </p:sp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id="{9A565CFF-5D73-5F02-3EEC-003F0757E874}"/>
                    </a:ext>
                  </a:extLst>
                </p:cNvPr>
                <p:cNvCxnSpPr>
                  <a:cxnSpLocks/>
                  <a:stCxn id="4" idx="2"/>
                </p:cNvCxnSpPr>
                <p:nvPr/>
              </p:nvCxnSpPr>
              <p:spPr>
                <a:xfrm flipV="1">
                  <a:off x="2590800" y="4324350"/>
                  <a:ext cx="762000" cy="49659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0B4E49DA-4A08-873A-C143-F5EF40114D23}"/>
                    </a:ext>
                  </a:extLst>
                </p:cNvPr>
                <p:cNvSpPr/>
                <p:nvPr/>
              </p:nvSpPr>
              <p:spPr>
                <a:xfrm rot="3459987">
                  <a:off x="3261357" y="4350657"/>
                  <a:ext cx="132084" cy="126819"/>
                </a:xfrm>
                <a:prstGeom prst="rect">
                  <a:avLst/>
                </a:prstGeom>
                <a:solidFill>
                  <a:srgbClr val="FCF5D3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</p:grp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7843DBB-B50F-AA08-4EBC-0E73B003F389}"/>
                  </a:ext>
                </a:extLst>
              </p:cNvPr>
              <p:cNvSpPr txBox="1"/>
              <p:nvPr/>
            </p:nvSpPr>
            <p:spPr>
              <a:xfrm>
                <a:off x="3530600" y="4759035"/>
                <a:ext cx="171214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endParaRPr lang="en-ID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5121713-98C0-949C-F4AF-34CB001A3168}"/>
                  </a:ext>
                </a:extLst>
              </p:cNvPr>
              <p:cNvSpPr txBox="1"/>
              <p:nvPr/>
            </p:nvSpPr>
            <p:spPr>
              <a:xfrm>
                <a:off x="2419586" y="4765385"/>
                <a:ext cx="171214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en-ID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E208D15-9AE1-A739-5379-CE94DF26FDF5}"/>
                  </a:ext>
                </a:extLst>
              </p:cNvPr>
              <p:cNvSpPr txBox="1"/>
              <p:nvPr/>
            </p:nvSpPr>
            <p:spPr>
              <a:xfrm>
                <a:off x="2486143" y="2810073"/>
                <a:ext cx="171214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endParaRPr lang="en-ID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0642619-E22D-AC4A-6D25-037A75ACDBF5}"/>
                  </a:ext>
                </a:extLst>
              </p:cNvPr>
              <p:cNvSpPr txBox="1"/>
              <p:nvPr/>
            </p:nvSpPr>
            <p:spPr>
              <a:xfrm>
                <a:off x="3302236" y="4078478"/>
                <a:ext cx="171214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endParaRPr lang="en-ID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7A5A778-363D-9549-7E18-0BB89D178922}"/>
                  </a:ext>
                </a:extLst>
              </p:cNvPr>
              <p:cNvSpPr txBox="1"/>
              <p:nvPr/>
            </p:nvSpPr>
            <p:spPr>
              <a:xfrm rot="16200000">
                <a:off x="2073394" y="3868255"/>
                <a:ext cx="76200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 cm</a:t>
                </a:r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BF8673C-FDC3-DFA4-007F-3CEB34C98449}"/>
                  </a:ext>
                </a:extLst>
              </p:cNvPr>
              <p:cNvSpPr txBox="1"/>
              <p:nvPr/>
            </p:nvSpPr>
            <p:spPr>
              <a:xfrm>
                <a:off x="2844800" y="4765384"/>
                <a:ext cx="76200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cm</a:t>
                </a:r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36A6AEAE-FBD8-00DC-D8D1-77961516E93D}"/>
                </a:ext>
              </a:extLst>
            </p:cNvPr>
            <p:cNvGrpSpPr/>
            <p:nvPr/>
          </p:nvGrpSpPr>
          <p:grpSpPr>
            <a:xfrm>
              <a:off x="304800" y="1369086"/>
              <a:ext cx="8622629" cy="2996979"/>
              <a:chOff x="188799" y="917948"/>
              <a:chExt cx="7384435" cy="299697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" name="TextBox 4">
                    <a:extLst>
                      <a:ext uri="{FF2B5EF4-FFF2-40B4-BE49-F238E27FC236}">
                        <a16:creationId xmlns:a16="http://schemas.microsoft.com/office/drawing/2014/main" id="{F2DD6EBD-459D-509A-1089-28948FE2F932}"/>
                      </a:ext>
                    </a:extLst>
                  </p:cNvPr>
                  <p:cNvSpPr txBox="1"/>
                  <p:nvPr/>
                </p:nvSpPr>
                <p:spPr>
                  <a:xfrm>
                    <a:off x="188799" y="917948"/>
                    <a:ext cx="7384435" cy="2880019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just"/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Diketahui </a:t>
                    </a:r>
                    <a:r>
                      <a:rPr lang="en-ID" sz="15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segitiga</a:t>
                    </a:r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ID" sz="15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ABC</a:t>
                    </a:r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siku-siku di </a:t>
                    </a:r>
                    <a:r>
                      <a:rPr lang="en-ID" sz="15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</a:t>
                    </a:r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. Panjang </a:t>
                    </a:r>
                    <a:r>
                      <a:rPr lang="en-ID" sz="15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sisi</a:t>
                    </a:r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ID" sz="15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AB</a:t>
                    </a:r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ID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</m:oMath>
                    </a14:m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3 cm, </a:t>
                    </a:r>
                    <a:r>
                      <a:rPr lang="en-ID" sz="15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AC</a:t>
                    </a:r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ID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</m:oMath>
                    </a14:m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4 cm, dan </a:t>
                    </a:r>
                    <a:r>
                      <a:rPr lang="en-ID" sz="15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BC</a:t>
                    </a:r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ID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</m:oMath>
                    </a14:m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5 cm. Garis </a:t>
                    </a:r>
                    <a:r>
                      <a:rPr lang="en-ID" sz="15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AD</a:t>
                    </a:r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ID" sz="15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adalah</a:t>
                    </a:r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garis yang </a:t>
                    </a:r>
                    <a:r>
                      <a:rPr lang="en-ID" sz="15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ditarik</a:t>
                    </a:r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ID" sz="15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melalui</a:t>
                    </a:r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ID" sz="15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</a:t>
                    </a:r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dan </a:t>
                    </a:r>
                    <a:r>
                      <a:rPr lang="en-ID" sz="15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tegak</a:t>
                    </a:r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ID" sz="15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lurus</a:t>
                    </a:r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ID" sz="15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BC</a:t>
                    </a:r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. </a:t>
                    </a:r>
                    <a:r>
                      <a:rPr lang="en-ID" sz="15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Hitunglah</a:t>
                    </a:r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ID" sz="15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panjang</a:t>
                    </a:r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ID" sz="15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AD</a:t>
                    </a:r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, </a:t>
                    </a:r>
                    <a:r>
                      <a:rPr lang="en-ID" sz="15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BD</a:t>
                    </a:r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, dan</a:t>
                    </a:r>
                    <a:r>
                      <a:rPr lang="en-ID" sz="15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CD</a:t>
                    </a:r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.</a:t>
                    </a:r>
                  </a:p>
                  <a:p>
                    <a:pPr algn="just"/>
                    <a:r>
                      <a:rPr lang="en-ID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Jawab:</a:t>
                    </a:r>
                  </a:p>
                  <a:p>
                    <a:pPr algn="just"/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∠</a:t>
                    </a:r>
                    <a:r>
                      <a:rPr lang="en-ID" sz="15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ABC</a:t>
                    </a:r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ID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</m:oMath>
                    </a14:m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∠</a:t>
                    </a:r>
                    <a:r>
                      <a:rPr lang="en-ID" sz="15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ABD </a:t>
                    </a:r>
                  </a:p>
                  <a:p>
                    <a:pPr algn="just"/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∠</a:t>
                    </a:r>
                    <a:r>
                      <a:rPr lang="en-ID" sz="15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BAC</a:t>
                    </a:r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ID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</m:oMath>
                    </a14:m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∠</a:t>
                    </a:r>
                    <a:r>
                      <a:rPr lang="en-ID" sz="15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ADB</a:t>
                    </a:r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ID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</m:oMath>
                    </a14:m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90°</a:t>
                    </a:r>
                  </a:p>
                  <a:p>
                    <a:pPr algn="just"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ID" sz="150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𝐵𝐶</m:t>
                              </m:r>
                            </m:num>
                            <m:den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𝐴𝐵</m:t>
                              </m:r>
                            </m:den>
                          </m:f>
                          <m:r>
                            <a:rPr lang="en-US" sz="1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ID" sz="15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𝐴</m:t>
                              </m:r>
                              <m:r>
                                <a:rPr lang="en-US" sz="15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𝐶</m:t>
                              </m:r>
                            </m:num>
                            <m:den>
                              <m:r>
                                <a:rPr lang="en-US" sz="15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𝐴</m:t>
                              </m:r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𝐷</m:t>
                              </m:r>
                            </m:den>
                          </m:f>
                          <m:r>
                            <a:rPr lang="en-US" sz="15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ID" sz="15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𝐴𝐵</m:t>
                              </m:r>
                            </m:num>
                            <m:den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𝐵𝐷</m:t>
                              </m:r>
                            </m:den>
                          </m:f>
                          <m:r>
                            <a:rPr lang="en-US" sz="15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sz="1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𝑘</m:t>
                          </m:r>
                        </m:oMath>
                      </m:oMathPara>
                    </a14:m>
                    <a:endParaRPr lang="en-ID" sz="15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pPr algn="just"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US" sz="1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𝑘</m:t>
                          </m:r>
                          <m:r>
                            <a:rPr lang="en-US" sz="1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ID" sz="150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𝐵𝐶</m:t>
                              </m:r>
                            </m:num>
                            <m:den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𝐴𝐵</m:t>
                              </m:r>
                            </m:den>
                          </m:f>
                          <m:r>
                            <a:rPr lang="en-US" sz="1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ID" sz="15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den>
                          </m:f>
                        </m:oMath>
                      </m:oMathPara>
                    </a14:m>
                    <a:endParaRPr lang="en-ID" sz="15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pPr algn="just"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ID" sz="150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𝐴𝐶</m:t>
                              </m:r>
                            </m:num>
                            <m:den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𝐴𝐷</m:t>
                              </m:r>
                            </m:den>
                          </m:f>
                          <m:r>
                            <a:rPr lang="en-US" sz="1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sz="1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𝑘</m:t>
                          </m:r>
                        </m:oMath>
                      </m:oMathPara>
                    </a14:m>
                    <a:endParaRPr lang="en-US" sz="1500" b="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pPr algn="just"/>
                    <a14:m>
                      <m:oMath xmlns:m="http://schemas.openxmlformats.org/officeDocument/2006/math">
                        <m:f>
                          <m:fPr>
                            <m:ctrlPr>
                              <a:rPr lang="en-ID" sz="15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5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US" sz="15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𝐴𝐷</m:t>
                            </m:r>
                          </m:den>
                        </m:f>
                        <m:r>
                          <a:rPr lang="en-US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ID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5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sz="15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den>
                        </m:f>
                      </m:oMath>
                    </a14:m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, </a:t>
                    </a:r>
                    <a:r>
                      <a:rPr lang="en-ID" sz="15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jadi</a:t>
                    </a:r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US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𝐴𝐷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ID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5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12</m:t>
                            </m:r>
                          </m:num>
                          <m:den>
                            <m:r>
                              <a:rPr lang="en-US" sz="15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den>
                        </m:f>
                      </m:oMath>
                    </a14:m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cm.</a:t>
                    </a:r>
                  </a:p>
                </p:txBody>
              </p:sp>
            </mc:Choice>
            <mc:Fallback xmlns="">
              <p:sp>
                <p:nvSpPr>
                  <p:cNvPr id="5" name="TextBox 4">
                    <a:extLst>
                      <a:ext uri="{FF2B5EF4-FFF2-40B4-BE49-F238E27FC236}">
                        <a16:creationId xmlns:a16="http://schemas.microsoft.com/office/drawing/2014/main" id="{F2DD6EBD-459D-509A-1089-28948FE2F93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8799" y="917948"/>
                    <a:ext cx="7384435" cy="2880019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283" t="-636" r="-283"/>
                    </a:stretch>
                  </a:blipFill>
                </p:spPr>
                <p:txBody>
                  <a:bodyPr/>
                  <a:lstStyle/>
                  <a:p>
                    <a:r>
                      <a:rPr lang="en-ID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32" name="TextBox 31">
                    <a:extLst>
                      <a:ext uri="{FF2B5EF4-FFF2-40B4-BE49-F238E27FC236}">
                        <a16:creationId xmlns:a16="http://schemas.microsoft.com/office/drawing/2014/main" id="{6499BA23-C361-E177-F7E2-96A28EA6B145}"/>
                      </a:ext>
                    </a:extLst>
                  </p:cNvPr>
                  <p:cNvSpPr txBox="1"/>
                  <p:nvPr/>
                </p:nvSpPr>
                <p:spPr>
                  <a:xfrm>
                    <a:off x="2925675" y="1786151"/>
                    <a:ext cx="4572000" cy="1511183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just"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ID" sz="150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𝐴𝐵</m:t>
                              </m:r>
                            </m:num>
                            <m:den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𝐵𝐷</m:t>
                              </m:r>
                            </m:den>
                          </m:f>
                          <m:r>
                            <a:rPr lang="en-US" sz="1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sz="1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𝑘</m:t>
                          </m:r>
                        </m:oMath>
                      </m:oMathPara>
                    </a14:m>
                    <a:endParaRPr lang="en-ID" sz="15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pPr algn="just"/>
                    <a14:m>
                      <m:oMath xmlns:m="http://schemas.openxmlformats.org/officeDocument/2006/math">
                        <m:f>
                          <m:fPr>
                            <m:ctrlPr>
                              <a:rPr lang="en-ID" sz="15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5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15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𝐵𝐷</m:t>
                            </m:r>
                          </m:den>
                        </m:f>
                        <m:r>
                          <a:rPr lang="en-US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ID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5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sz="15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den>
                        </m:f>
                      </m:oMath>
                    </a14:m>
                    <a:r>
                      <a:rPr lang="en-US" sz="1500" b="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a:t>, </a:t>
                    </a:r>
                    <a:r>
                      <a:rPr lang="en-US" sz="1500" b="0" dirty="0" err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a:t>jadi</a:t>
                    </a:r>
                    <a:r>
                      <a:rPr lang="en-US" sz="15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US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𝐵𝐷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ID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5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sz="15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den>
                        </m:f>
                      </m:oMath>
                    </a14:m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cm.</a:t>
                    </a:r>
                  </a:p>
                  <a:p>
                    <a:pPr algn="just"/>
                    <a14:m>
                      <m:oMath xmlns:m="http://schemas.openxmlformats.org/officeDocument/2006/math">
                        <m: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𝐵𝐶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𝐵𝐷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=5−</m:t>
                        </m:r>
                        <m:f>
                          <m:fPr>
                            <m:ctrlPr>
                              <a:rPr lang="en-ID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den>
                        </m:f>
                        <m:r>
                          <a:rPr lang="en-US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ID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5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16</m:t>
                            </m:r>
                          </m:num>
                          <m:den>
                            <m:r>
                              <a:rPr lang="en-US" sz="15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den>
                        </m:f>
                      </m:oMath>
                    </a14:m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cm.</a:t>
                    </a:r>
                  </a:p>
                  <a:p>
                    <a:pPr algn="just"/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Jadi, </a:t>
                    </a:r>
                    <a14:m>
                      <m:oMath xmlns:m="http://schemas.openxmlformats.org/officeDocument/2006/math">
                        <m:r>
                          <a:rPr lang="en-US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𝐴𝐷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ID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5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12</m:t>
                            </m:r>
                          </m:num>
                          <m:den>
                            <m:r>
                              <a:rPr lang="en-US" sz="15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den>
                        </m:f>
                      </m:oMath>
                    </a14:m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cm, </a:t>
                    </a:r>
                    <a14:m>
                      <m:oMath xmlns:m="http://schemas.openxmlformats.org/officeDocument/2006/math">
                        <m: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𝐵𝐷</m:t>
                        </m:r>
                        <m: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ID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den>
                        </m:f>
                      </m:oMath>
                    </a14:m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cm, </a:t>
                    </a:r>
                    <a14:m>
                      <m:oMath xmlns:m="http://schemas.openxmlformats.org/officeDocument/2006/math">
                        <m: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𝐶𝐷</m:t>
                        </m:r>
                        <m: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ID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16</m:t>
                            </m:r>
                          </m:num>
                          <m:den>
                            <m: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den>
                        </m:f>
                      </m:oMath>
                    </a14:m>
                    <a:r>
                      <a:rPr lang="en-ID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cm.</a:t>
                    </a:r>
                  </a:p>
                </p:txBody>
              </p:sp>
            </mc:Choice>
            <mc:Fallback>
              <p:sp>
                <p:nvSpPr>
                  <p:cNvPr id="32" name="TextBox 31">
                    <a:extLst>
                      <a:ext uri="{FF2B5EF4-FFF2-40B4-BE49-F238E27FC236}">
                        <a16:creationId xmlns:a16="http://schemas.microsoft.com/office/drawing/2014/main" id="{6499BA23-C361-E177-F7E2-96A28EA6B14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25675" y="1786151"/>
                    <a:ext cx="4572000" cy="1511183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457" b="-40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26B17EB-2140-0023-015D-83A135A81C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3200" y="1830457"/>
                <a:ext cx="0" cy="20844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65669E9-A7F6-8610-C7A4-E5109D9FF9E1}"/>
              </a:ext>
            </a:extLst>
          </p:cNvPr>
          <p:cNvGrpSpPr/>
          <p:nvPr/>
        </p:nvGrpSpPr>
        <p:grpSpPr>
          <a:xfrm>
            <a:off x="137160" y="1023815"/>
            <a:ext cx="5200049" cy="611491"/>
            <a:chOff x="3879658" y="74083"/>
            <a:chExt cx="5200049" cy="611491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B14AB235-8302-A3C6-9E1E-796CF96F9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9658" y="74083"/>
              <a:ext cx="4959541" cy="611491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397FD75-235A-D3DE-CADF-D30C487F1E9B}"/>
                </a:ext>
              </a:extLst>
            </p:cNvPr>
            <p:cNvSpPr txBox="1"/>
            <p:nvPr/>
          </p:nvSpPr>
          <p:spPr>
            <a:xfrm>
              <a:off x="4035267" y="145022"/>
              <a:ext cx="50444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itchFamily="18" charset="0"/>
                </a:rPr>
                <a:t>Segitiga</a:t>
              </a:r>
              <a:r>
                <a:rPr lang="en-US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itchFamily="18" charset="0"/>
                </a:rPr>
                <a:t> Siku-Siku </a:t>
              </a:r>
              <a:r>
                <a:rPr lang="en-US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itchFamily="18" charset="0"/>
                </a:rPr>
                <a:t>dengan</a:t>
              </a:r>
              <a:r>
                <a:rPr lang="en-US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itchFamily="18" charset="0"/>
                </a:rPr>
                <a:t> Garis Tinggi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53430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F6457FA-B689-F4C9-6840-13B5EF2424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133350"/>
            <a:ext cx="3124199" cy="61149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C17E6A9-2AF6-F463-68E1-91785EB364EE}"/>
              </a:ext>
            </a:extLst>
          </p:cNvPr>
          <p:cNvSpPr txBox="1"/>
          <p:nvPr/>
        </p:nvSpPr>
        <p:spPr>
          <a:xfrm>
            <a:off x="289561" y="187025"/>
            <a:ext cx="35204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Kesebangunan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Lainnya</a:t>
            </a:r>
            <a:endParaRPr lang="en-US" sz="2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90D62FF-C5B8-2C64-BC16-28C14E1C529E}"/>
                  </a:ext>
                </a:extLst>
              </p:cNvPr>
              <p:cNvSpPr txBox="1"/>
              <p:nvPr/>
            </p:nvSpPr>
            <p:spPr>
              <a:xfrm>
                <a:off x="190502" y="779466"/>
                <a:ext cx="8326744" cy="30804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trapesium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ABCD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sejajar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DC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Panjang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21 cm dan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DC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16 cm.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terletak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terletak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BC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PQ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sejajar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Jika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DP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: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 : 3,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hitunglah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panjang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PQ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 algn="just"/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sz="160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𝐷𝑃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𝐷𝐴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𝑃𝐸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𝐴𝐹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b="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𝐷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US" sz="1600" b="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𝐷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𝐹</m:t>
                          </m:r>
                        </m:den>
                      </m:f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sv-SE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Karena </a:t>
                </a:r>
                <a:r>
                  <a:rPr lang="sv-SE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DP</a:t>
                </a:r>
                <a:r>
                  <a:rPr lang="sv-SE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: </a:t>
                </a:r>
                <a:r>
                  <a:rPr lang="sv-SE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</a:t>
                </a:r>
                <a:r>
                  <a:rPr lang="sv-SE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sv-SE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 : 3, maka </a:t>
                </a:r>
                <a:r>
                  <a:rPr lang="sv-SE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DP</a:t>
                </a:r>
                <a:r>
                  <a:rPr lang="sv-SE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: </a:t>
                </a:r>
                <a:r>
                  <a:rPr lang="sv-SE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</a:t>
                </a:r>
                <a:r>
                  <a:rPr lang="sv-SE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sv-SE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 : 5. Jad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 algn="just"/>
                <a14:m>
                  <m:oMath xmlns:m="http://schemas.openxmlformats.org/officeDocument/2006/math">
                    <m:f>
                      <m:fPr>
                        <m:ctrlPr>
                          <a:rPr lang="en-ID" sz="1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𝐷𝑃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𝐷𝐴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𝑃𝐸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𝐴𝐹</m:t>
                        </m:r>
                      </m:den>
                    </m:f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AF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 </a:t>
                </a:r>
                <a14:m>
                  <m:oMath xmlns:m="http://schemas.openxmlformats.org/officeDocument/2006/math"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FB </a:t>
                </a:r>
                <a14:m>
                  <m:oMath xmlns:m="http://schemas.openxmlformats.org/officeDocument/2006/math"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21</a:t>
                </a:r>
                <a:r>
                  <a:rPr lang="en-ID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 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</a:t>
                </a:r>
                <a:r>
                  <a:rPr lang="en-ID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 cm)</a:t>
                </a:r>
              </a:p>
              <a:p>
                <a:pPr algn="just"/>
                <a14:m>
                  <m:oMath xmlns:m="http://schemas.openxmlformats.org/officeDocument/2006/math">
                    <m:f>
                      <m:fPr>
                        <m:ctrlPr>
                          <a:rPr lang="en-ID" sz="1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𝑃𝐸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just"/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×5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cm</a:t>
                </a:r>
              </a:p>
              <a:p>
                <a:pPr algn="just"/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PQ</a:t>
                </a:r>
                <a:r>
                  <a:rPr lang="en-ID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</m:oMath>
                </a14:m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</a:t>
                </a:r>
                <a:r>
                  <a:rPr lang="en-ID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 </m:t>
                    </m:r>
                  </m:oMath>
                </a14:m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EQ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 cm.</a:t>
                </a:r>
                <a:endParaRPr lang="en-ID" sz="16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90D62FF-C5B8-2C64-BC16-28C14E1C52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02" y="779466"/>
                <a:ext cx="8326744" cy="3080459"/>
              </a:xfrm>
              <a:prstGeom prst="rect">
                <a:avLst/>
              </a:prstGeom>
              <a:blipFill>
                <a:blip r:embed="rId3"/>
                <a:stretch>
                  <a:fillRect l="-366" t="-594" r="-439" b="-1782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7" name="Group 66">
            <a:extLst>
              <a:ext uri="{FF2B5EF4-FFF2-40B4-BE49-F238E27FC236}">
                <a16:creationId xmlns:a16="http://schemas.microsoft.com/office/drawing/2014/main" id="{5F06FDC4-5103-EC4A-4822-AC0DA2D6EE79}"/>
              </a:ext>
            </a:extLst>
          </p:cNvPr>
          <p:cNvGrpSpPr/>
          <p:nvPr/>
        </p:nvGrpSpPr>
        <p:grpSpPr>
          <a:xfrm>
            <a:off x="5486400" y="2266950"/>
            <a:ext cx="2901303" cy="1638191"/>
            <a:chOff x="1766402" y="3140286"/>
            <a:chExt cx="2901303" cy="1638191"/>
          </a:xfrm>
        </p:grpSpPr>
        <p:sp>
          <p:nvSpPr>
            <p:cNvPr id="40" name="Trapezoid 39">
              <a:extLst>
                <a:ext uri="{FF2B5EF4-FFF2-40B4-BE49-F238E27FC236}">
                  <a16:creationId xmlns:a16="http://schemas.microsoft.com/office/drawing/2014/main" id="{A8A5A0CC-19C4-5814-C60D-48A1E0FD4D97}"/>
                </a:ext>
              </a:extLst>
            </p:cNvPr>
            <p:cNvSpPr/>
            <p:nvPr/>
          </p:nvSpPr>
          <p:spPr>
            <a:xfrm>
              <a:off x="1970314" y="3408664"/>
              <a:ext cx="2667000" cy="1089325"/>
            </a:xfrm>
            <a:prstGeom prst="trapezoid">
              <a:avLst/>
            </a:prstGeom>
            <a:solidFill>
              <a:srgbClr val="FCF5D3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A96B0E40-8DC8-4D08-EA1C-9A33C9C60B6A}"/>
                </a:ext>
              </a:extLst>
            </p:cNvPr>
            <p:cNvCxnSpPr>
              <a:cxnSpLocks/>
            </p:cNvCxnSpPr>
            <p:nvPr/>
          </p:nvCxnSpPr>
          <p:spPr>
            <a:xfrm>
              <a:off x="2209800" y="3714750"/>
              <a:ext cx="2219859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A3251DE7-0191-68E3-29E5-A49B3D303181}"/>
                </a:ext>
              </a:extLst>
            </p:cNvPr>
            <p:cNvCxnSpPr>
              <a:cxnSpLocks/>
            </p:cNvCxnSpPr>
            <p:nvPr/>
          </p:nvCxnSpPr>
          <p:spPr>
            <a:xfrm>
              <a:off x="2286000" y="3423705"/>
              <a:ext cx="381000" cy="107428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E660E351-8A6F-19D9-D115-35ED41E8F46D}"/>
                </a:ext>
              </a:extLst>
            </p:cNvPr>
            <p:cNvCxnSpPr>
              <a:cxnSpLocks/>
            </p:cNvCxnSpPr>
            <p:nvPr/>
          </p:nvCxnSpPr>
          <p:spPr>
            <a:xfrm>
              <a:off x="3303814" y="3408664"/>
              <a:ext cx="48986" cy="0"/>
            </a:xfrm>
            <a:prstGeom prst="straightConnector1">
              <a:avLst/>
            </a:prstGeom>
            <a:ln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1E341FAB-128A-F55D-8EB7-909CBFB52D7C}"/>
                </a:ext>
              </a:extLst>
            </p:cNvPr>
            <p:cNvCxnSpPr>
              <a:cxnSpLocks/>
            </p:cNvCxnSpPr>
            <p:nvPr/>
          </p:nvCxnSpPr>
          <p:spPr>
            <a:xfrm>
              <a:off x="3276600" y="3714750"/>
              <a:ext cx="76200" cy="0"/>
            </a:xfrm>
            <a:prstGeom prst="straightConnector1">
              <a:avLst/>
            </a:prstGeom>
            <a:ln w="28575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A3EDECE9-980D-4F52-82CC-A47C13B2DEF3}"/>
                </a:ext>
              </a:extLst>
            </p:cNvPr>
            <p:cNvCxnSpPr>
              <a:cxnSpLocks/>
            </p:cNvCxnSpPr>
            <p:nvPr/>
          </p:nvCxnSpPr>
          <p:spPr>
            <a:xfrm>
              <a:off x="3276600" y="4497989"/>
              <a:ext cx="76200" cy="0"/>
            </a:xfrm>
            <a:prstGeom prst="straightConnector1">
              <a:avLst/>
            </a:prstGeom>
            <a:ln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CF2B12CC-8186-7879-58C0-4DA14DCE2D08}"/>
                </a:ext>
              </a:extLst>
            </p:cNvPr>
            <p:cNvSpPr txBox="1"/>
            <p:nvPr/>
          </p:nvSpPr>
          <p:spPr>
            <a:xfrm>
              <a:off x="1766402" y="4469414"/>
              <a:ext cx="165812" cy="2883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96F948E-20F9-E4DE-6687-5EA70022FCBB}"/>
                </a:ext>
              </a:extLst>
            </p:cNvPr>
            <p:cNvSpPr txBox="1"/>
            <p:nvPr/>
          </p:nvSpPr>
          <p:spPr>
            <a:xfrm>
              <a:off x="4501893" y="4469414"/>
              <a:ext cx="16581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4CA0388-44DB-04DA-4AD8-69EBF7ACD8B7}"/>
                </a:ext>
              </a:extLst>
            </p:cNvPr>
            <p:cNvSpPr txBox="1"/>
            <p:nvPr/>
          </p:nvSpPr>
          <p:spPr>
            <a:xfrm>
              <a:off x="4269969" y="3140286"/>
              <a:ext cx="16581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D5D0684B-C786-51B8-7F79-BA9CAE603699}"/>
                </a:ext>
              </a:extLst>
            </p:cNvPr>
            <p:cNvSpPr txBox="1"/>
            <p:nvPr/>
          </p:nvSpPr>
          <p:spPr>
            <a:xfrm>
              <a:off x="2095890" y="3149780"/>
              <a:ext cx="16581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65ECB7A-4979-CB75-BF15-8CDF534E6897}"/>
                </a:ext>
              </a:extLst>
            </p:cNvPr>
            <p:cNvSpPr txBox="1"/>
            <p:nvPr/>
          </p:nvSpPr>
          <p:spPr>
            <a:xfrm>
              <a:off x="2310688" y="3464509"/>
              <a:ext cx="16581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780B0189-7429-83B5-AE66-4BFD944D94E1}"/>
                </a:ext>
              </a:extLst>
            </p:cNvPr>
            <p:cNvSpPr txBox="1"/>
            <p:nvPr/>
          </p:nvSpPr>
          <p:spPr>
            <a:xfrm>
              <a:off x="4410125" y="3553058"/>
              <a:ext cx="16581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3AC5C323-A0BF-0057-220B-8656DD9993BC}"/>
                </a:ext>
              </a:extLst>
            </p:cNvPr>
            <p:cNvSpPr txBox="1"/>
            <p:nvPr/>
          </p:nvSpPr>
          <p:spPr>
            <a:xfrm>
              <a:off x="1927207" y="3548647"/>
              <a:ext cx="16581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0DD4845-068E-50E6-673A-C0879885CB53}"/>
                </a:ext>
              </a:extLst>
            </p:cNvPr>
            <p:cNvSpPr txBox="1"/>
            <p:nvPr/>
          </p:nvSpPr>
          <p:spPr>
            <a:xfrm>
              <a:off x="2514600" y="4470700"/>
              <a:ext cx="16581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237222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F6457FA-B689-F4C9-6840-13B5EF2424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133350"/>
            <a:ext cx="1981199" cy="61149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C17E6A9-2AF6-F463-68E1-91785EB364EE}"/>
              </a:ext>
            </a:extLst>
          </p:cNvPr>
          <p:cNvSpPr txBox="1"/>
          <p:nvPr/>
        </p:nvSpPr>
        <p:spPr>
          <a:xfrm>
            <a:off x="289561" y="187025"/>
            <a:ext cx="35204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Soal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Variasi</a:t>
            </a:r>
            <a:endParaRPr lang="en-US" sz="2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90D62FF-C5B8-2C64-BC16-28C14E1C529E}"/>
                  </a:ext>
                </a:extLst>
              </p:cNvPr>
              <p:cNvSpPr txBox="1"/>
              <p:nvPr/>
            </p:nvSpPr>
            <p:spPr>
              <a:xfrm>
                <a:off x="190502" y="779466"/>
                <a:ext cx="8724898" cy="28922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segitiga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ABC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terletak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</a:t>
                </a:r>
                <a:r>
                  <a:rPr lang="en-ID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sehingga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: </a:t>
                </a:r>
                <a:r>
                  <a:rPr lang="en-ID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PC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 : 1.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perpanjangan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sehingga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ID" sz="140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Garis </a:t>
                </a:r>
                <a:r>
                  <a:rPr lang="en-ID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memotong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sisi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BC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</a:t>
                </a:r>
                <a:r>
                  <a:rPr lang="en-ID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Hitung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BQ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: </a:t>
                </a:r>
                <a:r>
                  <a:rPr lang="en-ID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QC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𝐵𝑅</m:t>
                        </m:r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𝐴𝑅</m:t>
                        </m:r>
                      </m:den>
                    </m:f>
                    <m:r>
                      <a:rPr lang="en-US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𝐵𝑆</m:t>
                        </m:r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𝐴𝑃</m:t>
                        </m:r>
                      </m:den>
                    </m:f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ID" sz="1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𝐵𝑆</m:t>
                        </m:r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𝐴𝑃</m:t>
                        </m:r>
                      </m:den>
                    </m:f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atau </a:t>
                </a:r>
                <a:r>
                  <a:rPr lang="en-ID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BS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𝐴𝑃</m:t>
                    </m:r>
                  </m:oMath>
                </a14:m>
                <a:endParaRPr lang="en-US" sz="1400" b="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𝐵𝑆</m:t>
                        </m:r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𝑃𝐶</m:t>
                        </m:r>
                      </m:den>
                    </m:f>
                    <m:r>
                      <a:rPr lang="en-US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𝐵𝑄</m:t>
                        </m:r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𝐶𝑄</m:t>
                        </m:r>
                      </m:den>
                    </m:f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BS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𝐴𝑃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𝐶𝑃</m:t>
                        </m:r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𝑃𝐶</m:t>
                    </m:r>
                  </m:oMath>
                </a14:m>
                <a:endParaRPr lang="en-ID" sz="1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90D62FF-C5B8-2C64-BC16-28C14E1C52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02" y="779466"/>
                <a:ext cx="8724898" cy="2892202"/>
              </a:xfrm>
              <a:prstGeom prst="rect">
                <a:avLst/>
              </a:prstGeom>
              <a:blipFill>
                <a:blip r:embed="rId3"/>
                <a:stretch>
                  <a:fillRect l="-209" r="-140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" name="Group 30">
            <a:extLst>
              <a:ext uri="{FF2B5EF4-FFF2-40B4-BE49-F238E27FC236}">
                <a16:creationId xmlns:a16="http://schemas.microsoft.com/office/drawing/2014/main" id="{74975C71-B1C2-3472-9F05-7AF26A278075}"/>
              </a:ext>
            </a:extLst>
          </p:cNvPr>
          <p:cNvGrpSpPr/>
          <p:nvPr/>
        </p:nvGrpSpPr>
        <p:grpSpPr>
          <a:xfrm>
            <a:off x="6075882" y="1741763"/>
            <a:ext cx="2839518" cy="1659973"/>
            <a:chOff x="4932882" y="1368976"/>
            <a:chExt cx="3220518" cy="2024547"/>
          </a:xfrm>
        </p:grpSpPr>
        <p:sp>
          <p:nvSpPr>
            <p:cNvPr id="5" name="Isosceles Triangle 4">
              <a:extLst>
                <a:ext uri="{FF2B5EF4-FFF2-40B4-BE49-F238E27FC236}">
                  <a16:creationId xmlns:a16="http://schemas.microsoft.com/office/drawing/2014/main" id="{8E55A544-DAA3-08C3-2B3C-42E28C9B8439}"/>
                </a:ext>
              </a:extLst>
            </p:cNvPr>
            <p:cNvSpPr/>
            <p:nvPr/>
          </p:nvSpPr>
          <p:spPr>
            <a:xfrm>
              <a:off x="5105400" y="1657350"/>
              <a:ext cx="1600200" cy="1447800"/>
            </a:xfrm>
            <a:prstGeom prst="triangle">
              <a:avLst>
                <a:gd name="adj" fmla="val 38037"/>
              </a:avLst>
            </a:prstGeom>
            <a:solidFill>
              <a:srgbClr val="FCF5D3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ED9223D0-6634-E6E7-AA23-01E1649A3C92}"/>
                </a:ext>
              </a:extLst>
            </p:cNvPr>
            <p:cNvCxnSpPr>
              <a:cxnSpLocks/>
              <a:stCxn id="5" idx="4"/>
            </p:cNvCxnSpPr>
            <p:nvPr/>
          </p:nvCxnSpPr>
          <p:spPr>
            <a:xfrm>
              <a:off x="6705600" y="3105150"/>
              <a:ext cx="14478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F457D28-D48A-92E4-1E84-89BEA4527AE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486400" y="2266951"/>
              <a:ext cx="2667000" cy="83819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D7B97DB-4657-6D6D-8F3C-BD5A5A1EF7EC}"/>
                </a:ext>
              </a:extLst>
            </p:cNvPr>
            <p:cNvCxnSpPr>
              <a:cxnSpLocks/>
              <a:stCxn id="5" idx="4"/>
            </p:cNvCxnSpPr>
            <p:nvPr/>
          </p:nvCxnSpPr>
          <p:spPr>
            <a:xfrm flipV="1">
              <a:off x="6705600" y="2724153"/>
              <a:ext cx="228600" cy="38099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58FE60F-F65E-49A0-964F-8209479C7F6F}"/>
                </a:ext>
              </a:extLst>
            </p:cNvPr>
            <p:cNvSpPr txBox="1"/>
            <p:nvPr/>
          </p:nvSpPr>
          <p:spPr>
            <a:xfrm>
              <a:off x="4932882" y="3105150"/>
              <a:ext cx="165812" cy="2883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43DD5A9-C646-938E-CAF4-B739D46C74AE}"/>
                </a:ext>
              </a:extLst>
            </p:cNvPr>
            <p:cNvSpPr txBox="1"/>
            <p:nvPr/>
          </p:nvSpPr>
          <p:spPr>
            <a:xfrm>
              <a:off x="6546494" y="3076575"/>
              <a:ext cx="16581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F4A93CB-F4B8-ADD5-24EC-836A110CF5D6}"/>
                </a:ext>
              </a:extLst>
            </p:cNvPr>
            <p:cNvSpPr txBox="1"/>
            <p:nvPr/>
          </p:nvSpPr>
          <p:spPr>
            <a:xfrm>
              <a:off x="7987588" y="3067050"/>
              <a:ext cx="16581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D199A87-27A8-E4A1-CA43-058AAF9FDB34}"/>
                </a:ext>
              </a:extLst>
            </p:cNvPr>
            <p:cNvSpPr txBox="1"/>
            <p:nvPr/>
          </p:nvSpPr>
          <p:spPr>
            <a:xfrm>
              <a:off x="5234329" y="1997628"/>
              <a:ext cx="16581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D8058DE-4A1D-04AB-53BC-C5C30EAD2283}"/>
                </a:ext>
              </a:extLst>
            </p:cNvPr>
            <p:cNvSpPr txBox="1"/>
            <p:nvPr/>
          </p:nvSpPr>
          <p:spPr>
            <a:xfrm>
              <a:off x="6252065" y="2151604"/>
              <a:ext cx="165812" cy="3077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6F4FE0A-5FEF-94CA-E4EB-906D454943E9}"/>
                </a:ext>
              </a:extLst>
            </p:cNvPr>
            <p:cNvSpPr txBox="1"/>
            <p:nvPr/>
          </p:nvSpPr>
          <p:spPr>
            <a:xfrm>
              <a:off x="6851294" y="2406221"/>
              <a:ext cx="165812" cy="3077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F8BA876-B80A-753D-0135-A09F6E0499F3}"/>
                </a:ext>
              </a:extLst>
            </p:cNvPr>
            <p:cNvSpPr txBox="1"/>
            <p:nvPr/>
          </p:nvSpPr>
          <p:spPr>
            <a:xfrm>
              <a:off x="5638800" y="1368976"/>
              <a:ext cx="16581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ID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4697E94-5D82-CEF9-5601-E82A4E52F528}"/>
                  </a:ext>
                </a:extLst>
              </p:cNvPr>
              <p:cNvSpPr txBox="1"/>
              <p:nvPr/>
            </p:nvSpPr>
            <p:spPr>
              <a:xfrm>
                <a:off x="3268436" y="1771899"/>
                <a:ext cx="2757998" cy="11941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𝐵𝑄</m:t>
                        </m:r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𝐶𝑄</m:t>
                        </m:r>
                      </m:den>
                    </m:f>
                    <m:r>
                      <a:rPr lang="en-US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𝐵𝑆</m:t>
                        </m:r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𝑃𝐶</m:t>
                        </m:r>
                      </m:den>
                    </m:f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𝐵𝑆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𝑃𝐶</m:t>
                        </m:r>
                      </m:den>
                    </m:f>
                    <m:r>
                      <a:rPr lang="en-US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</m:t>
                    </m:r>
                  </m:oMath>
                </a14:m>
                <a:endParaRPr lang="en-US" sz="14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demikian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BQ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: </a:t>
                </a:r>
                <a:r>
                  <a:rPr lang="en-ID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CQ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40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 : 1. </a:t>
                </a:r>
              </a:p>
            </p:txBody>
          </p:sp>
        </mc:Choice>
        <mc:Fallback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4697E94-5D82-CEF9-5601-E82A4E52F5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8436" y="1771899"/>
                <a:ext cx="2757998" cy="1194173"/>
              </a:xfrm>
              <a:prstGeom prst="rect">
                <a:avLst/>
              </a:prstGeom>
              <a:blipFill>
                <a:blip r:embed="rId4"/>
                <a:stretch>
                  <a:fillRect l="-662" b="-40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C9C3A92-5179-8B45-E7B0-0FF59EC2D24A}"/>
              </a:ext>
            </a:extLst>
          </p:cNvPr>
          <p:cNvCxnSpPr>
            <a:cxnSpLocks/>
          </p:cNvCxnSpPr>
          <p:nvPr/>
        </p:nvCxnSpPr>
        <p:spPr>
          <a:xfrm>
            <a:off x="3124200" y="1741762"/>
            <a:ext cx="0" cy="192990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82658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F2C0B89-02B1-53F7-3519-841E88985B67}"/>
              </a:ext>
            </a:extLst>
          </p:cNvPr>
          <p:cNvSpPr txBox="1"/>
          <p:nvPr/>
        </p:nvSpPr>
        <p:spPr>
          <a:xfrm>
            <a:off x="359695" y="147030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Perhatikan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gambar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bawah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8C365A16-0CED-0B5B-814C-ABBF71EAC37F}"/>
              </a:ext>
            </a:extLst>
          </p:cNvPr>
          <p:cNvSpPr/>
          <p:nvPr/>
        </p:nvSpPr>
        <p:spPr>
          <a:xfrm>
            <a:off x="3427944" y="1173231"/>
            <a:ext cx="914400" cy="45719"/>
          </a:xfrm>
          <a:prstGeom prst="rightArrow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4" name="Content Placeholder 6">
            <a:extLst>
              <a:ext uri="{FF2B5EF4-FFF2-40B4-BE49-F238E27FC236}">
                <a16:creationId xmlns:a16="http://schemas.microsoft.com/office/drawing/2014/main" id="{BC7CEB92-D4B4-F484-AAE1-4A1522332B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92" y="592175"/>
            <a:ext cx="3057952" cy="13187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12AEA48F-5310-3F8B-1875-E88837E4B539}"/>
                  </a:ext>
                </a:extLst>
              </p:cNvPr>
              <p:cNvSpPr txBox="1"/>
              <p:nvPr/>
            </p:nvSpPr>
            <p:spPr>
              <a:xfrm>
                <a:off x="4572000" y="903702"/>
                <a:ext cx="3733800" cy="584775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 wrap="square">
                <a:spAutoFit/>
              </a:bodyPr>
              <a:lstStyle/>
              <a:p>
                <a:r>
                  <a:rPr lang="sv-SE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 yang terbentuk dapat dilihat sebagai perputaran 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garis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𝑙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menjadi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2AEA48F-5310-3F8B-1875-E88837E4B5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903702"/>
                <a:ext cx="3733800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1270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4" name="Content Placeholder 17">
            <a:extLst>
              <a:ext uri="{FF2B5EF4-FFF2-40B4-BE49-F238E27FC236}">
                <a16:creationId xmlns:a16="http://schemas.microsoft.com/office/drawing/2014/main" id="{1E982B32-FE8A-B259-262B-D03402B3E7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676275"/>
            <a:ext cx="2810267" cy="1790950"/>
          </a:xfrm>
          <a:prstGeom prst="rect">
            <a:avLst/>
          </a:prstGeom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F9998BCF-7E30-85B9-26CA-415F4C8340E6}"/>
              </a:ext>
            </a:extLst>
          </p:cNvPr>
          <p:cNvSpPr txBox="1"/>
          <p:nvPr/>
        </p:nvSpPr>
        <p:spPr>
          <a:xfrm>
            <a:off x="6324600" y="3328725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Titik</a:t>
            </a:r>
            <a:r>
              <a:rPr lang="en-ID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potong</a:t>
            </a:r>
            <a:r>
              <a:rPr lang="en-ID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antara</a:t>
            </a:r>
            <a:r>
              <a:rPr lang="en-ID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ID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ID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E4699584-7F6C-A298-28AC-F8B7788C9647}"/>
                  </a:ext>
                </a:extLst>
              </p:cNvPr>
              <p:cNvSpPr txBox="1"/>
              <p:nvPr/>
            </p:nvSpPr>
            <p:spPr>
              <a:xfrm>
                <a:off x="179887" y="1925840"/>
                <a:ext cx="4696912" cy="58477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sv-SE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 potong antara dua garis disebut titik sudut. Gambar </a:t>
                </a:r>
                <a14:m>
                  <m:oMath xmlns:m="http://schemas.openxmlformats.org/officeDocument/2006/math">
                    <m:r>
                      <a:rPr lang="sv-SE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𝑂</m:t>
                    </m:r>
                  </m:oMath>
                </a14:m>
                <a:r>
                  <a:rPr lang="sv-SE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disebut titik sudut.</a:t>
                </a:r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E4699584-7F6C-A298-28AC-F8B7788C96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887" y="1925840"/>
                <a:ext cx="4696912" cy="584775"/>
              </a:xfrm>
              <a:prstGeom prst="rect">
                <a:avLst/>
              </a:prstGeom>
              <a:blipFill>
                <a:blip r:embed="rId5"/>
                <a:stretch>
                  <a:fillRect l="-647" t="-2020" b="-10101"/>
                </a:stretch>
              </a:blip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2ADCFD3E-CD83-66C3-3777-19A881E30003}"/>
                  </a:ext>
                </a:extLst>
              </p:cNvPr>
              <p:cNvSpPr txBox="1"/>
              <p:nvPr/>
            </p:nvSpPr>
            <p:spPr>
              <a:xfrm>
                <a:off x="180974" y="2577236"/>
                <a:ext cx="4695825" cy="58477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Garis-garis yang </a:t>
                </a:r>
                <a:r>
                  <a:rPr lang="en-US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membentuk</a:t>
                </a:r>
                <a:r>
                  <a:rPr lang="en-U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</a:t>
                </a:r>
                <a:r>
                  <a:rPr lang="en-U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disebut</a:t>
                </a:r>
                <a:r>
                  <a:rPr lang="en-U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kaki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Garis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𝐴𝑂</m:t>
                    </m:r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sz="1600" i="0" dirty="0">
                    <a:solidFill>
                      <a:srgbClr val="231F20"/>
                    </a:solidFill>
                    <a:latin typeface="+mj-lt"/>
                    <a:cs typeface="Times New Roman" panose="02020603050405020304" pitchFamily="18" charset="0"/>
                  </a:rPr>
                  <a:t>dan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𝑂𝐵</m:t>
                    </m:r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merupakan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kaki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1.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2ADCFD3E-CD83-66C3-3777-19A881E300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974" y="2577236"/>
                <a:ext cx="4695825" cy="584775"/>
              </a:xfrm>
              <a:prstGeom prst="rect">
                <a:avLst/>
              </a:prstGeom>
              <a:blipFill>
                <a:blip r:embed="rId6"/>
                <a:stretch>
                  <a:fillRect l="-647" t="-2020" b="-10101"/>
                </a:stretch>
              </a:blip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331CFD63-31C7-A5AC-3C1D-9A4B9A8460B2}"/>
                  </a:ext>
                </a:extLst>
              </p:cNvPr>
              <p:cNvSpPr txBox="1"/>
              <p:nvPr/>
            </p:nvSpPr>
            <p:spPr>
              <a:xfrm>
                <a:off x="179887" y="3228632"/>
                <a:ext cx="4696912" cy="1077218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pt-BR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 pada Gambar adalah </a:t>
                </a:r>
                <a:r>
                  <a:rPr lang="pt-BR" sz="160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 ditulis ∠O </a:t>
                </a:r>
                <a:r>
                  <a:rPr lang="pt-BR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kita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juga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memberi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nama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𝐵𝑂𝐴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 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∠</a:t>
                </a:r>
                <a:r>
                  <a:rPr lang="en-ID" sz="160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BOA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∠AOB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 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pada kaki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 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pada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</a:t>
                </a:r>
                <a:r>
                  <a:rPr lang="en-ID" sz="160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331CFD63-31C7-A5AC-3C1D-9A4B9A8460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887" y="3228632"/>
                <a:ext cx="4696912" cy="1077218"/>
              </a:xfrm>
              <a:prstGeom prst="rect">
                <a:avLst/>
              </a:prstGeom>
              <a:blipFill>
                <a:blip r:embed="rId7"/>
                <a:stretch>
                  <a:fillRect l="-647" t="-1676" b="-5587"/>
                </a:stretch>
              </a:blip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60594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7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7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41" grpId="0" animBg="1"/>
      <p:bldP spid="75" grpId="0"/>
      <p:bldP spid="79" grpId="0" animBg="1"/>
      <p:bldP spid="81" grpId="0" animBg="1"/>
      <p:bldP spid="8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915C4DC-DC89-1930-B0FC-15481229AC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82" y="54504"/>
            <a:ext cx="2057400" cy="53604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0C4BD8B-B58F-451B-4969-DE7AB25D8D38}"/>
              </a:ext>
            </a:extLst>
          </p:cNvPr>
          <p:cNvSpPr txBox="1"/>
          <p:nvPr/>
        </p:nvSpPr>
        <p:spPr>
          <a:xfrm>
            <a:off x="450155" y="104685"/>
            <a:ext cx="1459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Jenis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Sudut</a:t>
            </a:r>
            <a:endParaRPr lang="en-US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F9B5700-13AD-03EE-A8D2-2A385E641DBD}"/>
              </a:ext>
            </a:extLst>
          </p:cNvPr>
          <p:cNvSpPr/>
          <p:nvPr/>
        </p:nvSpPr>
        <p:spPr>
          <a:xfrm>
            <a:off x="685800" y="819150"/>
            <a:ext cx="1332082" cy="5334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Lurus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6531241-277A-4466-318C-3CF23EDC66C2}"/>
              </a:ext>
            </a:extLst>
          </p:cNvPr>
          <p:cNvCxnSpPr/>
          <p:nvPr/>
        </p:nvCxnSpPr>
        <p:spPr>
          <a:xfrm>
            <a:off x="2208382" y="1038225"/>
            <a:ext cx="76200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C0DE691-F09D-922F-4658-830DA0C64F00}"/>
                  </a:ext>
                </a:extLst>
              </p:cNvPr>
              <p:cNvSpPr txBox="1"/>
              <p:nvPr/>
            </p:nvSpPr>
            <p:spPr>
              <a:xfrm>
                <a:off x="3260814" y="745837"/>
                <a:ext cx="4953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garis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dibentuk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disebut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sebagi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lurus.Besar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lurus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</a:rPr>
                      <m:t>180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C0DE691-F09D-922F-4658-830DA0C64F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0814" y="745837"/>
                <a:ext cx="4953000" cy="584775"/>
              </a:xfrm>
              <a:prstGeom prst="rect">
                <a:avLst/>
              </a:prstGeom>
              <a:blipFill>
                <a:blip r:embed="rId3"/>
                <a:stretch>
                  <a:fillRect l="-739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Content Placeholder 33">
            <a:extLst>
              <a:ext uri="{FF2B5EF4-FFF2-40B4-BE49-F238E27FC236}">
                <a16:creationId xmlns:a16="http://schemas.microsoft.com/office/drawing/2014/main" id="{3E52BD09-9408-7974-CBE2-AE06C8F034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372" y="1453838"/>
            <a:ext cx="2562583" cy="495369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5DDCE8B-1657-002E-1DCE-2E9892828ADE}"/>
              </a:ext>
            </a:extLst>
          </p:cNvPr>
          <p:cNvSpPr/>
          <p:nvPr/>
        </p:nvSpPr>
        <p:spPr>
          <a:xfrm>
            <a:off x="533400" y="2404919"/>
            <a:ext cx="1714500" cy="6096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Siku-siku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A3A4E26-C4DB-A4DB-DFF9-C9920D827602}"/>
              </a:ext>
            </a:extLst>
          </p:cNvPr>
          <p:cNvCxnSpPr/>
          <p:nvPr/>
        </p:nvCxnSpPr>
        <p:spPr>
          <a:xfrm>
            <a:off x="2359364" y="2709719"/>
            <a:ext cx="76200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1ED28B9-833B-1C6B-9C40-B902395D895F}"/>
                  </a:ext>
                </a:extLst>
              </p:cNvPr>
              <p:cNvSpPr txBox="1"/>
              <p:nvPr/>
            </p:nvSpPr>
            <p:spPr>
              <a:xfrm>
                <a:off x="3312160" y="2567803"/>
                <a:ext cx="457200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siku-siku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</a:rPr>
                      <m:t>90</m:t>
                    </m:r>
                    <m:r>
                      <a:rPr lang="en-ID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1ED28B9-833B-1C6B-9C40-B902395D89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2160" y="2567803"/>
                <a:ext cx="4572000" cy="338554"/>
              </a:xfrm>
              <a:prstGeom prst="rect">
                <a:avLst/>
              </a:prstGeom>
              <a:blipFill>
                <a:blip r:embed="rId5"/>
                <a:stretch>
                  <a:fillRect l="-667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Picture 30">
            <a:extLst>
              <a:ext uri="{FF2B5EF4-FFF2-40B4-BE49-F238E27FC236}">
                <a16:creationId xmlns:a16="http://schemas.microsoft.com/office/drawing/2014/main" id="{6F8A5675-1C93-33E6-38FF-3939F756C2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263" y="2999587"/>
            <a:ext cx="3241673" cy="14383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590C24A-9431-AF6B-08F0-1D6C356A2461}"/>
                  </a:ext>
                </a:extLst>
              </p:cNvPr>
              <p:cNvSpPr txBox="1"/>
              <p:nvPr/>
            </p:nvSpPr>
            <p:spPr>
              <a:xfrm>
                <a:off x="3341263" y="4298940"/>
                <a:ext cx="29718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∠</m:t>
                      </m:r>
                      <m:r>
                        <a:rPr lang="en-ID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𝐴𝐵𝐷</m:t>
                      </m:r>
                      <m:r>
                        <a:rPr lang="en-ID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∠</m:t>
                      </m:r>
                      <m:r>
                        <a:rPr lang="en-ID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𝐶𝐵𝐷</m:t>
                      </m:r>
                    </m:oMath>
                  </m:oMathPara>
                </a14:m>
                <a:endParaRPr lang="en-ID" sz="1400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590C24A-9431-AF6B-08F0-1D6C356A24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1263" y="4298940"/>
                <a:ext cx="2971800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75013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25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2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250"/>
                            </p:stCondLst>
                            <p:childTnLst>
                              <p:par>
                                <p:cTn id="32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3250"/>
                            </p:stCondLst>
                            <p:childTnLst>
                              <p:par>
                                <p:cTn id="40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2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 animBg="1"/>
      <p:bldP spid="12" grpId="0"/>
      <p:bldP spid="8" grpId="0" animBg="1"/>
      <p:bldP spid="13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324842E-F8CF-49D1-43BF-158EAC066852}"/>
              </a:ext>
            </a:extLst>
          </p:cNvPr>
          <p:cNvSpPr/>
          <p:nvPr/>
        </p:nvSpPr>
        <p:spPr>
          <a:xfrm>
            <a:off x="533400" y="514350"/>
            <a:ext cx="1447800" cy="6096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Lancip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7599881-8519-B1EC-A004-FC6BA01563F4}"/>
              </a:ext>
            </a:extLst>
          </p:cNvPr>
          <p:cNvCxnSpPr/>
          <p:nvPr/>
        </p:nvCxnSpPr>
        <p:spPr>
          <a:xfrm>
            <a:off x="2133600" y="819150"/>
            <a:ext cx="76200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3565655-E290-A584-0F68-BED5B791EAE5}"/>
              </a:ext>
            </a:extLst>
          </p:cNvPr>
          <p:cNvSpPr txBox="1"/>
          <p:nvPr/>
        </p:nvSpPr>
        <p:spPr>
          <a:xfrm>
            <a:off x="3200400" y="611913"/>
            <a:ext cx="4876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Suatu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kurang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90°. 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2FB832D-1EAD-7F7F-45C6-6EBE9CE4F9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035200"/>
            <a:ext cx="2105160" cy="1615345"/>
          </a:xfrm>
          <a:prstGeom prst="rect">
            <a:avLst/>
          </a:prstGeom>
        </p:spPr>
      </p:pic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D2BAB74C-5461-1283-F407-9B8560CED76A}"/>
              </a:ext>
            </a:extLst>
          </p:cNvPr>
          <p:cNvSpPr/>
          <p:nvPr/>
        </p:nvSpPr>
        <p:spPr>
          <a:xfrm>
            <a:off x="457200" y="2679264"/>
            <a:ext cx="1524000" cy="6096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Tumpul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40ECAC4-2484-87FA-F893-82708BB61505}"/>
              </a:ext>
            </a:extLst>
          </p:cNvPr>
          <p:cNvCxnSpPr/>
          <p:nvPr/>
        </p:nvCxnSpPr>
        <p:spPr>
          <a:xfrm>
            <a:off x="2133600" y="2984064"/>
            <a:ext cx="76200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DD0DD3F-F3F8-2494-032A-F5800D91F4F5}"/>
                  </a:ext>
                </a:extLst>
              </p:cNvPr>
              <p:cNvSpPr txBox="1"/>
              <p:nvPr/>
            </p:nvSpPr>
            <p:spPr>
              <a:xfrm>
                <a:off x="3200400" y="2809683"/>
                <a:ext cx="457200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sv-SE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 sudut dengan besar antara </a:t>
                </a:r>
                <a14:m>
                  <m:oMath xmlns:m="http://schemas.openxmlformats.org/officeDocument/2006/math">
                    <m:r>
                      <a:rPr lang="sv-SE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90° </m:t>
                    </m:r>
                  </m:oMath>
                </a14:m>
                <a:r>
                  <a:rPr lang="sv-SE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 </a:t>
                </a:r>
                <a14:m>
                  <m:oMath xmlns:m="http://schemas.openxmlformats.org/officeDocument/2006/math">
                    <m:r>
                      <a:rPr lang="sv-SE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180°</m:t>
                    </m:r>
                    <m:r>
                      <a:rPr lang="en-US" sz="1600" b="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DD0DD3F-F3F8-2494-032A-F5800D91F4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0" y="2809683"/>
                <a:ext cx="4572000" cy="338554"/>
              </a:xfrm>
              <a:prstGeom prst="rect">
                <a:avLst/>
              </a:prstGeom>
              <a:blipFill>
                <a:blip r:embed="rId3"/>
                <a:stretch>
                  <a:fillRect l="-667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8" name="Picture 4" descr="IMATH: Menghitung Sudut Terkecil Yang Dibentuk Kedua Jarum Jam">
            <a:extLst>
              <a:ext uri="{FF2B5EF4-FFF2-40B4-BE49-F238E27FC236}">
                <a16:creationId xmlns:a16="http://schemas.microsoft.com/office/drawing/2014/main" id="{76B3CA02-B856-A56B-EF51-0EFE31C8F6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7949" l="0" r="8880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117908"/>
            <a:ext cx="1861583" cy="1401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erhatikan gambar berikut! Jam yang sesuai d...">
            <a:extLst>
              <a:ext uri="{FF2B5EF4-FFF2-40B4-BE49-F238E27FC236}">
                <a16:creationId xmlns:a16="http://schemas.microsoft.com/office/drawing/2014/main" id="{BC719115-6AE7-69DD-963B-14FAE74A29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>
                        <a14:foregroundMark x1="32440" y1="6434" x2="32440" y2="6434"/>
                        <a14:foregroundMark x1="31903" y1="5898" x2="2413" y2="34048"/>
                        <a14:foregroundMark x1="19035" y1="6434" x2="51475" y2="0"/>
                        <a14:foregroundMark x1="51475" y1="3753" x2="93029" y2="26005"/>
                        <a14:foregroundMark x1="5630" y1="34048" x2="4021" y2="57909"/>
                        <a14:foregroundMark x1="2949" y1="34584" x2="0" y2="55496"/>
                        <a14:foregroundMark x1="1340" y1="55496" x2="15013" y2="85523"/>
                        <a14:foregroundMark x1="13941" y1="84718" x2="45040" y2="99464"/>
                        <a14:foregroundMark x1="45308" y1="98660" x2="73995" y2="92761"/>
                        <a14:foregroundMark x1="73995" y1="92761" x2="92761" y2="76139"/>
                        <a14:foregroundMark x1="92493" y1="75871" x2="98928" y2="46917"/>
                        <a14:foregroundMark x1="98391" y1="45040" x2="89812" y2="25737"/>
                        <a14:foregroundMark x1="89008" y1="21716" x2="68901" y2="5630"/>
                        <a14:backgroundMark x1="40751" y1="49062" x2="42359" y2="53083"/>
                        <a14:backgroundMark x1="60054" y1="47453" x2="58981" y2="501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4583" y="3129349"/>
            <a:ext cx="14478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0565C4FC-6438-CB9C-5D7E-8A4B5ED4BCC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94" y="3143053"/>
            <a:ext cx="2753109" cy="1409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2300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7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25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25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24" grpId="0" animBg="1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EF3E8D3-6EC0-7626-51B3-9482A9829157}"/>
              </a:ext>
            </a:extLst>
          </p:cNvPr>
          <p:cNvSpPr/>
          <p:nvPr/>
        </p:nvSpPr>
        <p:spPr>
          <a:xfrm>
            <a:off x="533400" y="590550"/>
            <a:ext cx="1526371" cy="6096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Refleks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66F07A39-2A4E-3393-339C-61F1404B0638}"/>
              </a:ext>
            </a:extLst>
          </p:cNvPr>
          <p:cNvCxnSpPr/>
          <p:nvPr/>
        </p:nvCxnSpPr>
        <p:spPr>
          <a:xfrm>
            <a:off x="2288371" y="895350"/>
            <a:ext cx="76200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0C0858AC-6AD9-0B1C-4F82-7DB616A2CE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371" y="1200150"/>
            <a:ext cx="1409897" cy="178142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0E1EE96-950A-73C9-BCFC-83BEDD5FDF5D}"/>
              </a:ext>
            </a:extLst>
          </p:cNvPr>
          <p:cNvSpPr txBox="1"/>
          <p:nvPr/>
        </p:nvSpPr>
        <p:spPr>
          <a:xfrm>
            <a:off x="3200400" y="726073"/>
            <a:ext cx="3886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Suatu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lebih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180°.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Jam Alarm, Jam Digital, Jam gambar png">
            <a:extLst>
              <a:ext uri="{FF2B5EF4-FFF2-40B4-BE49-F238E27FC236}">
                <a16:creationId xmlns:a16="http://schemas.microsoft.com/office/drawing/2014/main" id="{C451E17A-42A9-CCA8-2C20-A7AAEB6444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352550"/>
            <a:ext cx="2672136" cy="178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763611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25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2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4EF0EAF-6546-0A72-CCC4-E62D526C99C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82" y="121870"/>
            <a:ext cx="5792620" cy="5938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6A23DFA-7D73-3929-D858-DF39EB02AFB2}"/>
              </a:ext>
            </a:extLst>
          </p:cNvPr>
          <p:cNvSpPr txBox="1"/>
          <p:nvPr/>
        </p:nvSpPr>
        <p:spPr>
          <a:xfrm>
            <a:off x="417868" y="173030"/>
            <a:ext cx="55247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Mengukur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Besar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Sudut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dengan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Busur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Derajat</a:t>
            </a:r>
            <a:endParaRPr lang="en-US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643963" y="822114"/>
            <a:ext cx="4061637" cy="2357513"/>
            <a:chOff x="2643963" y="828192"/>
            <a:chExt cx="4061637" cy="2357513"/>
          </a:xfrm>
        </p:grpSpPr>
        <p:pic>
          <p:nvPicPr>
            <p:cNvPr id="3078" name="Picture 6" descr="Busur Derajat">
              <a:extLst>
                <a:ext uri="{FF2B5EF4-FFF2-40B4-BE49-F238E27FC236}">
                  <a16:creationId xmlns:a16="http://schemas.microsoft.com/office/drawing/2014/main" id="{C2940092-4EF0-A57F-1296-03BE68EF94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3963" y="1234523"/>
              <a:ext cx="3505200" cy="1752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24E1906-8E10-FD27-D5EA-0D4737679D75}"/>
                </a:ext>
              </a:extLst>
            </p:cNvPr>
            <p:cNvCxnSpPr>
              <a:cxnSpLocks/>
            </p:cNvCxnSpPr>
            <p:nvPr/>
          </p:nvCxnSpPr>
          <p:spPr>
            <a:xfrm>
              <a:off x="4476668" y="3069708"/>
              <a:ext cx="1672495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90CBB07-9E5E-F4BA-D420-4A5E910D6A1E}"/>
                </a:ext>
              </a:extLst>
            </p:cNvPr>
            <p:cNvCxnSpPr>
              <a:cxnSpLocks/>
            </p:cNvCxnSpPr>
            <p:nvPr/>
          </p:nvCxnSpPr>
          <p:spPr>
            <a:xfrm>
              <a:off x="2643963" y="3069708"/>
              <a:ext cx="1672495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E4E3A73D-8145-4CD2-BAC6-5797C2BB5431}"/>
                    </a:ext>
                  </a:extLst>
                </p:cNvPr>
                <p:cNvSpPr txBox="1"/>
                <p:nvPr/>
              </p:nvSpPr>
              <p:spPr>
                <a:xfrm>
                  <a:off x="4322135" y="3001039"/>
                  <a:ext cx="74428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E4E3A73D-8145-4CD2-BAC6-5797C2BB543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22135" y="3001039"/>
                  <a:ext cx="74428" cy="184666"/>
                </a:xfrm>
                <a:prstGeom prst="rect">
                  <a:avLst/>
                </a:prstGeom>
                <a:blipFill>
                  <a:blip r:embed="rId4"/>
                  <a:stretch>
                    <a:fillRect l="-75000" r="-108333" b="-32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6BEF529-CE62-81E9-1BE5-475B58B1247A}"/>
                </a:ext>
              </a:extLst>
            </p:cNvPr>
            <p:cNvCxnSpPr>
              <a:cxnSpLocks/>
              <a:stCxn id="3078" idx="2"/>
            </p:cNvCxnSpPr>
            <p:nvPr/>
          </p:nvCxnSpPr>
          <p:spPr>
            <a:xfrm flipV="1">
              <a:off x="4396563" y="2979592"/>
              <a:ext cx="2057400" cy="753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6DE841E-C387-4550-BB0B-DB1AAA5E21AE}"/>
                </a:ext>
              </a:extLst>
            </p:cNvPr>
            <p:cNvCxnSpPr>
              <a:cxnSpLocks/>
              <a:stCxn id="3078" idx="2"/>
            </p:cNvCxnSpPr>
            <p:nvPr/>
          </p:nvCxnSpPr>
          <p:spPr>
            <a:xfrm flipV="1">
              <a:off x="4396563" y="1234523"/>
              <a:ext cx="1028700" cy="1752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5992052D-2110-45FB-C865-F7838DA75FBC}"/>
                    </a:ext>
                  </a:extLst>
                </p:cNvPr>
                <p:cNvSpPr txBox="1"/>
                <p:nvPr/>
              </p:nvSpPr>
              <p:spPr>
                <a:xfrm>
                  <a:off x="5433006" y="1087437"/>
                  <a:ext cx="133370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5992052D-2110-45FB-C865-F7838DA75F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33006" y="1087437"/>
                  <a:ext cx="133370" cy="184666"/>
                </a:xfrm>
                <a:prstGeom prst="rect">
                  <a:avLst/>
                </a:prstGeom>
                <a:blipFill>
                  <a:blip r:embed="rId5"/>
                  <a:stretch>
                    <a:fillRect l="-27273" r="-22727" b="-32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92591F85-BD9E-EE42-C83A-5F65B237F97F}"/>
                    </a:ext>
                  </a:extLst>
                </p:cNvPr>
                <p:cNvSpPr txBox="1"/>
                <p:nvPr/>
              </p:nvSpPr>
              <p:spPr>
                <a:xfrm>
                  <a:off x="6572230" y="2885042"/>
                  <a:ext cx="133370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92591F85-BD9E-EE42-C83A-5F65B237F97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2230" y="2885042"/>
                  <a:ext cx="133370" cy="184666"/>
                </a:xfrm>
                <a:prstGeom prst="rect">
                  <a:avLst/>
                </a:prstGeom>
                <a:blipFill>
                  <a:blip r:embed="rId6"/>
                  <a:stretch>
                    <a:fillRect l="-27273" r="-27273" b="-32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26104866-2AC2-9E7F-461A-006E0F446B19}"/>
                    </a:ext>
                  </a:extLst>
                </p:cNvPr>
                <p:cNvSpPr txBox="1"/>
                <p:nvPr/>
              </p:nvSpPr>
              <p:spPr>
                <a:xfrm>
                  <a:off x="5312915" y="828192"/>
                  <a:ext cx="125931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ID" sz="1400" i="1" dirty="0" smtClean="0">
                            <a:solidFill>
                              <a:srgbClr val="231F2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∠</m:t>
                        </m:r>
                        <m:r>
                          <m:rPr>
                            <m:nor/>
                          </m:rPr>
                          <a:rPr lang="en-ID" sz="1400" i="1" dirty="0" smtClean="0">
                            <a:solidFill>
                              <a:srgbClr val="231F2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ABC</m:t>
                        </m:r>
                        <m:r>
                          <a:rPr lang="en-ID" sz="1400" b="0" i="1" dirty="0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60</m:t>
                        </m:r>
                        <m:r>
                          <a:rPr lang="en-ID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26104866-2AC2-9E7F-461A-006E0F446B1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12915" y="828192"/>
                  <a:ext cx="1259315" cy="30777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8" name="Rectangle: Rounded Corners 8">
            <a:extLst>
              <a:ext uri="{FF2B5EF4-FFF2-40B4-BE49-F238E27FC236}">
                <a16:creationId xmlns:a16="http://schemas.microsoft.com/office/drawing/2014/main" id="{A4AC9B98-1355-498C-A082-04391403BD33}"/>
              </a:ext>
            </a:extLst>
          </p:cNvPr>
          <p:cNvSpPr/>
          <p:nvPr/>
        </p:nvSpPr>
        <p:spPr>
          <a:xfrm>
            <a:off x="5403515" y="3290680"/>
            <a:ext cx="2514600" cy="81015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i-FI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Kemudian, kaki sudut </a:t>
            </a:r>
            <a:r>
              <a:rPr lang="fi-FI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BC </a:t>
            </a:r>
            <a:r>
              <a:rPr lang="fi-FI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akan menunjukkan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: Rounded Corners 8">
            <a:extLst>
              <a:ext uri="{FF2B5EF4-FFF2-40B4-BE49-F238E27FC236}">
                <a16:creationId xmlns:a16="http://schemas.microsoft.com/office/drawing/2014/main" id="{A4AC9B98-1355-498C-A082-04391403BD33}"/>
              </a:ext>
            </a:extLst>
          </p:cNvPr>
          <p:cNvSpPr/>
          <p:nvPr/>
        </p:nvSpPr>
        <p:spPr>
          <a:xfrm>
            <a:off x="1504797" y="3258647"/>
            <a:ext cx="2927086" cy="114972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lurus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busur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derajat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diletakkan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berimpit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 salah satu kaki sudut tersebut, yaitu kaki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en-ID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: Rounded Corners 8">
            <a:extLst>
              <a:ext uri="{FF2B5EF4-FFF2-40B4-BE49-F238E27FC236}">
                <a16:creationId xmlns:a16="http://schemas.microsoft.com/office/drawing/2014/main" id="{A4AC9B98-1355-498C-A082-04391403BD33}"/>
              </a:ext>
            </a:extLst>
          </p:cNvPr>
          <p:cNvSpPr/>
          <p:nvPr/>
        </p:nvSpPr>
        <p:spPr>
          <a:xfrm>
            <a:off x="6449844" y="1129891"/>
            <a:ext cx="2519057" cy="162078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Perhatikan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adanya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skala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jumlah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keduanya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selalu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180°.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kita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perhatikan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skala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bagian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busur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dirty="0"/>
          </a:p>
        </p:txBody>
      </p:sp>
      <p:sp>
        <p:nvSpPr>
          <p:cNvPr id="22" name="Rectangle: Rounded Corners 8">
            <a:extLst>
              <a:ext uri="{FF2B5EF4-FFF2-40B4-BE49-F238E27FC236}">
                <a16:creationId xmlns:a16="http://schemas.microsoft.com/office/drawing/2014/main" id="{A4AC9B98-1355-498C-A082-04391403BD33}"/>
              </a:ext>
            </a:extLst>
          </p:cNvPr>
          <p:cNvSpPr/>
          <p:nvPr/>
        </p:nvSpPr>
        <p:spPr>
          <a:xfrm>
            <a:off x="228600" y="1228445"/>
            <a:ext cx="2240928" cy="163821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Diketahui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ABC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ID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∠ABC,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ID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mengukur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letakkan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pusat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busur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derajat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titik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titik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Arrow: Curved Left 12">
            <a:extLst>
              <a:ext uri="{FF2B5EF4-FFF2-40B4-BE49-F238E27FC236}">
                <a16:creationId xmlns:a16="http://schemas.microsoft.com/office/drawing/2014/main" id="{D869C304-E93A-8522-3264-9A2CCCE72F9A}"/>
              </a:ext>
            </a:extLst>
          </p:cNvPr>
          <p:cNvSpPr/>
          <p:nvPr/>
        </p:nvSpPr>
        <p:spPr>
          <a:xfrm rot="20124013" flipH="1">
            <a:off x="411883" y="3164730"/>
            <a:ext cx="592187" cy="1009695"/>
          </a:xfrm>
          <a:prstGeom prst="curvedLeftArrow">
            <a:avLst>
              <a:gd name="adj1" fmla="val 11080"/>
              <a:gd name="adj2" fmla="val 37840"/>
              <a:gd name="adj3" fmla="val 4013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ID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6" name="Arrow: Curved Left 12">
            <a:extLst>
              <a:ext uri="{FF2B5EF4-FFF2-40B4-BE49-F238E27FC236}">
                <a16:creationId xmlns:a16="http://schemas.microsoft.com/office/drawing/2014/main" id="{D869C304-E93A-8522-3264-9A2CCCE72F9A}"/>
              </a:ext>
            </a:extLst>
          </p:cNvPr>
          <p:cNvSpPr/>
          <p:nvPr/>
        </p:nvSpPr>
        <p:spPr>
          <a:xfrm rot="15981717" flipH="1">
            <a:off x="4981789" y="3931802"/>
            <a:ext cx="439081" cy="1055052"/>
          </a:xfrm>
          <a:prstGeom prst="curvedLeftArrow">
            <a:avLst>
              <a:gd name="adj1" fmla="val 11080"/>
              <a:gd name="adj2" fmla="val 37840"/>
              <a:gd name="adj3" fmla="val 4013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ID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1" name="Arrow: Curved Left 12">
            <a:extLst>
              <a:ext uri="{FF2B5EF4-FFF2-40B4-BE49-F238E27FC236}">
                <a16:creationId xmlns:a16="http://schemas.microsoft.com/office/drawing/2014/main" id="{D869C304-E93A-8522-3264-9A2CCCE72F9A}"/>
              </a:ext>
            </a:extLst>
          </p:cNvPr>
          <p:cNvSpPr/>
          <p:nvPr/>
        </p:nvSpPr>
        <p:spPr>
          <a:xfrm rot="13138596" flipH="1">
            <a:off x="8495431" y="2912833"/>
            <a:ext cx="516323" cy="1044093"/>
          </a:xfrm>
          <a:prstGeom prst="curvedLeftArrow">
            <a:avLst>
              <a:gd name="adj1" fmla="val 11080"/>
              <a:gd name="adj2" fmla="val 37840"/>
              <a:gd name="adj3" fmla="val 4013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ID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9611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 animBg="1"/>
      <p:bldP spid="19" grpId="0" animBg="1"/>
      <p:bldP spid="20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D5FE0FA-4EC5-6E96-D5F2-7601044487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59" y="59041"/>
            <a:ext cx="4147173" cy="91250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49EDABD-F336-F868-D43D-108E1A73F9D7}"/>
              </a:ext>
            </a:extLst>
          </p:cNvPr>
          <p:cNvSpPr txBox="1"/>
          <p:nvPr/>
        </p:nvSpPr>
        <p:spPr>
          <a:xfrm>
            <a:off x="457200" y="285750"/>
            <a:ext cx="3657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6.2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Hubungan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Antarsudut</a:t>
            </a:r>
            <a:endParaRPr lang="en-US" sz="2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EA862E-9DD0-81F6-394A-E2BB24B0E9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21" y="1035620"/>
            <a:ext cx="1752601" cy="6114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AB3F388-6FC0-1555-C562-C423A703EE07}"/>
              </a:ext>
            </a:extLst>
          </p:cNvPr>
          <p:cNvSpPr txBox="1"/>
          <p:nvPr/>
        </p:nvSpPr>
        <p:spPr>
          <a:xfrm>
            <a:off x="247719" y="1105222"/>
            <a:ext cx="172470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>Sifat</a:t>
            </a:r>
            <a:r>
              <a:rPr lang="en-US" sz="2000" b="1" dirty="0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>Sudut</a:t>
            </a:r>
            <a:endParaRPr lang="en-US" sz="2000" b="1" dirty="0">
              <a:solidFill>
                <a:srgbClr val="254061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290CB43-E646-0BB1-394B-245655F4A7BF}"/>
                  </a:ext>
                </a:extLst>
              </p:cNvPr>
              <p:cNvSpPr txBox="1"/>
              <p:nvPr/>
            </p:nvSpPr>
            <p:spPr>
              <a:xfrm>
                <a:off x="5207015" y="645285"/>
                <a:ext cx="44196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</a:p>
              <a:p>
                <a14:m>
                  <m:oMath xmlns:m="http://schemas.openxmlformats.org/officeDocument/2006/math"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𝐴𝑂𝐵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𝐵𝑂𝐶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ID" sz="1600" b="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ID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endParaRPr lang="en-US" sz="1600" i="1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∠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𝐴𝑂</m:t>
                      </m:r>
                      <m:r>
                        <m:rPr>
                          <m:sty m:val="p"/>
                        </m:rPr>
                        <a:rPr lang="en-ID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</m:t>
                      </m:r>
                      <m:r>
                        <a:rPr lang="en-ID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°+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en-ID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=(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)°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290CB43-E646-0BB1-394B-245655F4A7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7015" y="645285"/>
                <a:ext cx="4419600" cy="830997"/>
              </a:xfrm>
              <a:prstGeom prst="rect">
                <a:avLst/>
              </a:prstGeom>
              <a:blipFill>
                <a:blip r:embed="rId4"/>
                <a:stretch>
                  <a:fillRect l="-690" t="-2206" b="-4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06E04BF-341E-1A35-075A-E5821FD68282}"/>
                  </a:ext>
                </a:extLst>
              </p:cNvPr>
              <p:cNvSpPr txBox="1"/>
              <p:nvPr/>
            </p:nvSpPr>
            <p:spPr>
              <a:xfrm>
                <a:off x="5212702" y="1520720"/>
                <a:ext cx="3824103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∠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𝐴𝑂𝐵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ID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°=</m:t>
                      </m:r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∠</m:t>
                      </m:r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𝐴𝑂𝐵</m:t>
                      </m:r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en-ID" sz="1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𝐵𝑂𝐶</m:t>
                    </m:r>
                    <m:r>
                      <a:rPr lang="en-ID" sz="1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ID" sz="1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  <m:r>
                      <a:rPr lang="en-US" sz="16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16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aka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∠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𝐴𝑂𝐵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ID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06E04BF-341E-1A35-075A-E5821FD682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2702" y="1520720"/>
                <a:ext cx="3824103" cy="1077218"/>
              </a:xfrm>
              <a:prstGeom prst="rect">
                <a:avLst/>
              </a:prstGeom>
              <a:blipFill>
                <a:blip r:embed="rId5"/>
                <a:stretch>
                  <a:fillRect l="-797" t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E949A3C-B340-FC1F-11AB-889C8FDE8F64}"/>
                  </a:ext>
                </a:extLst>
              </p:cNvPr>
              <p:cNvSpPr txBox="1"/>
              <p:nvPr/>
            </p:nvSpPr>
            <p:spPr>
              <a:xfrm>
                <a:off x="5171757" y="2659302"/>
                <a:ext cx="4118375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garis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saling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berpotongan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endPara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∠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𝐴𝑂𝐵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=∠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𝐶𝑂𝐷</m:t>
                      </m:r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∠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𝐵𝑂𝐶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=∠</m:t>
                      </m:r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𝐴𝑂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𝐷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E949A3C-B340-FC1F-11AB-889C8FDE8F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1757" y="2659302"/>
                <a:ext cx="4118375" cy="1077218"/>
              </a:xfrm>
              <a:prstGeom prst="rect">
                <a:avLst/>
              </a:prstGeom>
              <a:blipFill>
                <a:blip r:embed="rId12"/>
                <a:stretch>
                  <a:fillRect l="-740" t="-1695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1996561" y="1173112"/>
            <a:ext cx="2575439" cy="1564195"/>
            <a:chOff x="1996561" y="1173112"/>
            <a:chExt cx="2575439" cy="1564195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5138B18-F816-E280-88D5-305DCF1599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96549" y="1252678"/>
              <a:ext cx="1447800" cy="13615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590E469-7D57-687E-59C2-38B027923393}"/>
                </a:ext>
              </a:extLst>
            </p:cNvPr>
            <p:cNvCxnSpPr/>
            <p:nvPr/>
          </p:nvCxnSpPr>
          <p:spPr>
            <a:xfrm>
              <a:off x="2303133" y="2616997"/>
              <a:ext cx="1981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560441D-661B-B709-C553-D3C4B8DC5D8D}"/>
                </a:ext>
              </a:extLst>
            </p:cNvPr>
            <p:cNvCxnSpPr/>
            <p:nvPr/>
          </p:nvCxnSpPr>
          <p:spPr>
            <a:xfrm flipV="1">
              <a:off x="2296549" y="1775996"/>
              <a:ext cx="1828800" cy="838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C4C6440C-5C3F-BC18-3739-48A286C630BF}"/>
                    </a:ext>
                  </a:extLst>
                </p:cNvPr>
                <p:cNvSpPr txBox="1"/>
                <p:nvPr/>
              </p:nvSpPr>
              <p:spPr>
                <a:xfrm>
                  <a:off x="2410849" y="2214038"/>
                  <a:ext cx="6096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ID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C4C6440C-5C3F-BC18-3739-48A286C630B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10849" y="2214038"/>
                  <a:ext cx="609600" cy="276999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7795BA62-1F03-5FE3-2746-1529041D2780}"/>
                    </a:ext>
                  </a:extLst>
                </p:cNvPr>
                <p:cNvSpPr txBox="1"/>
                <p:nvPr/>
              </p:nvSpPr>
              <p:spPr>
                <a:xfrm>
                  <a:off x="2743200" y="2429530"/>
                  <a:ext cx="177933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ID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7795BA62-1F03-5FE3-2746-1529041D278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43200" y="2429530"/>
                  <a:ext cx="177933" cy="184666"/>
                </a:xfrm>
                <a:prstGeom prst="rect">
                  <a:avLst/>
                </a:prstGeom>
                <a:blipFill>
                  <a:blip r:embed="rId14"/>
                  <a:stretch>
                    <a:fillRect l="-10345" r="-20690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CF56168F-8BB6-5FA7-E059-EF85A9687D0B}"/>
                    </a:ext>
                  </a:extLst>
                </p:cNvPr>
                <p:cNvSpPr txBox="1"/>
                <p:nvPr/>
              </p:nvSpPr>
              <p:spPr>
                <a:xfrm>
                  <a:off x="4297071" y="2538234"/>
                  <a:ext cx="274929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CF56168F-8BB6-5FA7-E059-EF85A9687D0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97071" y="2538234"/>
                  <a:ext cx="274929" cy="184666"/>
                </a:xfrm>
                <a:prstGeom prst="rect">
                  <a:avLst/>
                </a:prstGeom>
                <a:blipFill>
                  <a:blip r:embed="rId15"/>
                  <a:stretch>
                    <a:fillRect b="-32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25E6969E-FAC9-0965-3441-B0E0FA5818B2}"/>
                    </a:ext>
                  </a:extLst>
                </p:cNvPr>
                <p:cNvSpPr txBox="1"/>
                <p:nvPr/>
              </p:nvSpPr>
              <p:spPr>
                <a:xfrm flipH="1">
                  <a:off x="4068471" y="1653473"/>
                  <a:ext cx="457200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25E6969E-FAC9-0965-3441-B0E0FA5818B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4068471" y="1653473"/>
                  <a:ext cx="457200" cy="184666"/>
                </a:xfrm>
                <a:prstGeom prst="rect">
                  <a:avLst/>
                </a:prstGeom>
                <a:blipFill>
                  <a:blip r:embed="rId16"/>
                  <a:stretch>
                    <a:fillRect b="-32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7B0C4DA0-9B7B-6068-1163-50AE47884916}"/>
                    </a:ext>
                  </a:extLst>
                </p:cNvPr>
                <p:cNvSpPr txBox="1"/>
                <p:nvPr/>
              </p:nvSpPr>
              <p:spPr>
                <a:xfrm>
                  <a:off x="3493230" y="1173112"/>
                  <a:ext cx="685800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7B0C4DA0-9B7B-6068-1163-50AE478849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93230" y="1173112"/>
                  <a:ext cx="685800" cy="184666"/>
                </a:xfrm>
                <a:prstGeom prst="rect">
                  <a:avLst/>
                </a:prstGeom>
                <a:blipFill>
                  <a:blip r:embed="rId17"/>
                  <a:stretch>
                    <a:fillRect b="-32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2C2B0F7C-3055-5FB7-A030-DD3EBD87B57F}"/>
                    </a:ext>
                  </a:extLst>
                </p:cNvPr>
                <p:cNvSpPr txBox="1"/>
                <p:nvPr/>
              </p:nvSpPr>
              <p:spPr>
                <a:xfrm>
                  <a:off x="1996561" y="2429530"/>
                  <a:ext cx="40592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i="1" dirty="0" smtClean="0">
                            <a:latin typeface="Cambria Math" panose="02040503050406030204" pitchFamily="18" charset="0"/>
                          </a:rPr>
                          <m:t>𝑂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2C2B0F7C-3055-5FB7-A030-DD3EBD87B57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96561" y="2429530"/>
                  <a:ext cx="405926" cy="307777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" name="Group 9"/>
          <p:cNvGrpSpPr/>
          <p:nvPr/>
        </p:nvGrpSpPr>
        <p:grpSpPr>
          <a:xfrm>
            <a:off x="1632268" y="2957878"/>
            <a:ext cx="2802267" cy="1519919"/>
            <a:chOff x="1617333" y="2956988"/>
            <a:chExt cx="2802267" cy="151991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8AE5F7A8-78F7-B1E9-C229-2AF9CBD9D13B}"/>
                    </a:ext>
                  </a:extLst>
                </p:cNvPr>
                <p:cNvSpPr txBox="1"/>
                <p:nvPr/>
              </p:nvSpPr>
              <p:spPr>
                <a:xfrm>
                  <a:off x="1617333" y="2956988"/>
                  <a:ext cx="685800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8AE5F7A8-78F7-B1E9-C229-2AF9CBD9D1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17333" y="2956988"/>
                  <a:ext cx="685800" cy="184666"/>
                </a:xfrm>
                <a:prstGeom prst="rect">
                  <a:avLst/>
                </a:prstGeom>
                <a:blipFill>
                  <a:blip r:embed="rId17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3E4F6C1-B4DA-608B-54DB-6AEFB6BDAAA7}"/>
                </a:ext>
              </a:extLst>
            </p:cNvPr>
            <p:cNvCxnSpPr>
              <a:cxnSpLocks/>
            </p:cNvCxnSpPr>
            <p:nvPr/>
          </p:nvCxnSpPr>
          <p:spPr>
            <a:xfrm>
              <a:off x="2070319" y="3081478"/>
              <a:ext cx="1997912" cy="12255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412E1AF-9EC7-FB45-CDC9-2CB71F9826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70319" y="3081479"/>
              <a:ext cx="1997912" cy="12255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Block Arc 30">
              <a:extLst>
                <a:ext uri="{FF2B5EF4-FFF2-40B4-BE49-F238E27FC236}">
                  <a16:creationId xmlns:a16="http://schemas.microsoft.com/office/drawing/2014/main" id="{5A56AE79-2B29-1D33-32A0-C909D83DF756}"/>
                </a:ext>
              </a:extLst>
            </p:cNvPr>
            <p:cNvSpPr/>
            <p:nvPr/>
          </p:nvSpPr>
          <p:spPr>
            <a:xfrm>
              <a:off x="2897063" y="3439189"/>
              <a:ext cx="349976" cy="294720"/>
            </a:xfrm>
            <a:prstGeom prst="blockArc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32" name="Block Arc 31">
              <a:extLst>
                <a:ext uri="{FF2B5EF4-FFF2-40B4-BE49-F238E27FC236}">
                  <a16:creationId xmlns:a16="http://schemas.microsoft.com/office/drawing/2014/main" id="{8E979EEC-3214-6F26-D20D-5122B6DD3667}"/>
                </a:ext>
              </a:extLst>
            </p:cNvPr>
            <p:cNvSpPr/>
            <p:nvPr/>
          </p:nvSpPr>
          <p:spPr>
            <a:xfrm rot="10800000">
              <a:off x="2897953" y="3655143"/>
              <a:ext cx="349976" cy="280291"/>
            </a:xfrm>
            <a:prstGeom prst="blockArc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33" name="Block Arc 32">
              <a:extLst>
                <a:ext uri="{FF2B5EF4-FFF2-40B4-BE49-F238E27FC236}">
                  <a16:creationId xmlns:a16="http://schemas.microsoft.com/office/drawing/2014/main" id="{C39EF3CB-FBAA-AFF6-76B3-9E811E4AA556}"/>
                </a:ext>
              </a:extLst>
            </p:cNvPr>
            <p:cNvSpPr/>
            <p:nvPr/>
          </p:nvSpPr>
          <p:spPr>
            <a:xfrm>
              <a:off x="2729728" y="3524139"/>
              <a:ext cx="334669" cy="319141"/>
            </a:xfrm>
            <a:prstGeom prst="blockArc">
              <a:avLst>
                <a:gd name="adj1" fmla="val 6815275"/>
                <a:gd name="adj2" fmla="val 14493854"/>
                <a:gd name="adj3" fmla="val 0"/>
              </a:avLst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34" name="Block Arc 33">
              <a:extLst>
                <a:ext uri="{FF2B5EF4-FFF2-40B4-BE49-F238E27FC236}">
                  <a16:creationId xmlns:a16="http://schemas.microsoft.com/office/drawing/2014/main" id="{127675A1-E2E4-B714-4204-41F416AB50A2}"/>
                </a:ext>
              </a:extLst>
            </p:cNvPr>
            <p:cNvSpPr/>
            <p:nvPr/>
          </p:nvSpPr>
          <p:spPr>
            <a:xfrm rot="10800000">
              <a:off x="3051747" y="3531457"/>
              <a:ext cx="334669" cy="319141"/>
            </a:xfrm>
            <a:prstGeom prst="blockArc">
              <a:avLst>
                <a:gd name="adj1" fmla="val 7412318"/>
                <a:gd name="adj2" fmla="val 14559225"/>
                <a:gd name="adj3" fmla="val 0"/>
              </a:avLst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9F5E7A90-2A3B-D863-3DC9-FE2F29A1BAD7}"/>
                    </a:ext>
                  </a:extLst>
                </p:cNvPr>
                <p:cNvSpPr txBox="1"/>
                <p:nvPr/>
              </p:nvSpPr>
              <p:spPr>
                <a:xfrm>
                  <a:off x="4053776" y="4292241"/>
                  <a:ext cx="274929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9F5E7A90-2A3B-D863-3DC9-FE2F29A1BA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53776" y="4292241"/>
                  <a:ext cx="274929" cy="184666"/>
                </a:xfrm>
                <a:prstGeom prst="rect">
                  <a:avLst/>
                </a:prstGeom>
                <a:blipFill>
                  <a:blip r:embed="rId15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D52496E3-7028-94FB-976B-B0EF534F1F40}"/>
                    </a:ext>
                  </a:extLst>
                </p:cNvPr>
                <p:cNvSpPr txBox="1"/>
                <p:nvPr/>
              </p:nvSpPr>
              <p:spPr>
                <a:xfrm flipH="1">
                  <a:off x="3962400" y="2989144"/>
                  <a:ext cx="457200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D52496E3-7028-94FB-976B-B0EF534F1F4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3962400" y="2989144"/>
                  <a:ext cx="457200" cy="184666"/>
                </a:xfrm>
                <a:prstGeom prst="rect">
                  <a:avLst/>
                </a:prstGeom>
                <a:blipFill>
                  <a:blip r:embed="rId16"/>
                  <a:stretch>
                    <a:fillRect b="-32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CF7B8DB7-47E5-7CFA-21EC-F24DE29720B3}"/>
                    </a:ext>
                  </a:extLst>
                </p:cNvPr>
                <p:cNvSpPr txBox="1"/>
                <p:nvPr/>
              </p:nvSpPr>
              <p:spPr>
                <a:xfrm>
                  <a:off x="1617573" y="4214732"/>
                  <a:ext cx="685800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CF7B8DB7-47E5-7CFA-21EC-F24DE29720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17573" y="4214732"/>
                  <a:ext cx="685800" cy="184666"/>
                </a:xfrm>
                <a:prstGeom prst="rect">
                  <a:avLst/>
                </a:prstGeom>
                <a:blipFill>
                  <a:blip r:embed="rId19"/>
                  <a:stretch>
                    <a:fillRect b="-32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B2AF0EED-8658-AAB5-3AEA-51FF58F95812}"/>
                    </a:ext>
                  </a:extLst>
                </p:cNvPr>
                <p:cNvSpPr txBox="1"/>
                <p:nvPr/>
              </p:nvSpPr>
              <p:spPr>
                <a:xfrm>
                  <a:off x="2869021" y="3646435"/>
                  <a:ext cx="409777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200" i="1" dirty="0" smtClean="0">
                            <a:latin typeface="Cambria Math" panose="02040503050406030204" pitchFamily="18" charset="0"/>
                          </a:rPr>
                          <m:t>𝑂</m:t>
                        </m:r>
                      </m:oMath>
                    </m:oMathPara>
                  </a14:m>
                  <a:endParaRPr lang="en-ID" sz="1200" dirty="0"/>
                </a:p>
              </p:txBody>
            </p:sp>
          </mc:Choice>
          <mc:Fallback xmlns="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B2AF0EED-8658-AAB5-3AEA-51FF58F9581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69021" y="3646435"/>
                  <a:ext cx="409777" cy="276999"/>
                </a:xfrm>
                <a:prstGeom prst="rect">
                  <a:avLst/>
                </a:prstGeom>
                <a:blipFill>
                  <a:blip r:embed="rId2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2" name="Rectangle: Rounded Corners 8">
            <a:extLst>
              <a:ext uri="{FF2B5EF4-FFF2-40B4-BE49-F238E27FC236}">
                <a16:creationId xmlns:a16="http://schemas.microsoft.com/office/drawing/2014/main" id="{A4AC9B98-1355-498C-A082-04391403BD33}"/>
              </a:ext>
            </a:extLst>
          </p:cNvPr>
          <p:cNvSpPr/>
          <p:nvPr/>
        </p:nvSpPr>
        <p:spPr>
          <a:xfrm>
            <a:off x="5973710" y="4251508"/>
            <a:ext cx="2302085" cy="41887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bertolak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belakang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Arrow: Left 76">
            <a:extLst>
              <a:ext uri="{FF2B5EF4-FFF2-40B4-BE49-F238E27FC236}">
                <a16:creationId xmlns:a16="http://schemas.microsoft.com/office/drawing/2014/main" id="{408FE787-F870-5AEF-27CF-9339ACC6FCA7}"/>
              </a:ext>
            </a:extLst>
          </p:cNvPr>
          <p:cNvSpPr/>
          <p:nvPr/>
        </p:nvSpPr>
        <p:spPr>
          <a:xfrm rot="16200000">
            <a:off x="7009702" y="3823076"/>
            <a:ext cx="480824" cy="304267"/>
          </a:xfrm>
          <a:prstGeom prst="leftArrow">
            <a:avLst>
              <a:gd name="adj1" fmla="val 50000"/>
              <a:gd name="adj2" fmla="val 11095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154633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7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8" grpId="0"/>
      <p:bldP spid="19" grpId="0"/>
      <p:bldP spid="39" grpId="0"/>
      <p:bldP spid="42" grpId="0" animBg="1"/>
      <p:bldP spid="4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4771</TotalTime>
  <Words>2439</Words>
  <Application>Microsoft Office PowerPoint</Application>
  <PresentationFormat>On-screen Show (16:9)</PresentationFormat>
  <Paragraphs>411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Arial Black</vt:lpstr>
      <vt:lpstr>Calibri</vt:lpstr>
      <vt:lpstr>Cambria Math</vt:lpstr>
      <vt:lpstr>Times New Roman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PT. Karya Asri Mandiri</cp:lastModifiedBy>
  <cp:revision>174</cp:revision>
  <dcterms:created xsi:type="dcterms:W3CDTF">2022-01-17T01:37:52Z</dcterms:created>
  <dcterms:modified xsi:type="dcterms:W3CDTF">2023-05-31T01:32:50Z</dcterms:modified>
</cp:coreProperties>
</file>