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83" r:id="rId4"/>
    <p:sldId id="327" r:id="rId5"/>
    <p:sldId id="328" r:id="rId6"/>
    <p:sldId id="329" r:id="rId7"/>
    <p:sldId id="330" r:id="rId8"/>
    <p:sldId id="332" r:id="rId9"/>
    <p:sldId id="331" r:id="rId10"/>
    <p:sldId id="333" r:id="rId11"/>
    <p:sldId id="334" r:id="rId12"/>
    <p:sldId id="335" r:id="rId13"/>
    <p:sldId id="336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29"/>
    <a:srgbClr val="4472C4"/>
    <a:srgbClr val="A58469"/>
    <a:srgbClr val="F05120"/>
    <a:srgbClr val="005C4A"/>
    <a:srgbClr val="EFCACA"/>
    <a:srgbClr val="579488"/>
    <a:srgbClr val="9DD526"/>
    <a:srgbClr val="FB3803"/>
    <a:srgbClr val="EF5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03" autoAdjust="0"/>
    <p:restoredTop sz="94590" autoAdjust="0"/>
  </p:normalViewPr>
  <p:slideViewPr>
    <p:cSldViewPr>
      <p:cViewPr varScale="1">
        <p:scale>
          <a:sx n="96" d="100"/>
          <a:sy n="96" d="100"/>
        </p:scale>
        <p:origin x="90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Frekuensi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Sheet1!$A$2:$A$10</c:f>
              <c:numCache>
                <c:formatCode>General</c:formatCode>
                <c:ptCount val="9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3.5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7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2B-42B4-AF86-3F391B5784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728064"/>
        <c:axId val="62603264"/>
      </c:barChart>
      <c:catAx>
        <c:axId val="4272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2603264"/>
        <c:crosses val="autoZero"/>
        <c:auto val="1"/>
        <c:lblAlgn val="ctr"/>
        <c:lblOffset val="100"/>
        <c:noMultiLvlLbl val="0"/>
      </c:catAx>
      <c:valAx>
        <c:axId val="62603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4272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014149294928424E-2"/>
          <c:y val="2.9529675726018119E-2"/>
          <c:w val="0.90711224069868102"/>
          <c:h val="0.816138345610024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Frekuensi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Sheet1!$A$2:$A$10</c:f>
              <c:numCache>
                <c:formatCode>General</c:formatCode>
                <c:ptCount val="9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3.5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7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7A-437B-927B-4D9515EDFD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9"/>
        <c:axId val="69635072"/>
        <c:axId val="69657728"/>
      </c:barChart>
      <c:catAx>
        <c:axId val="6963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9657728"/>
        <c:crosses val="autoZero"/>
        <c:auto val="1"/>
        <c:lblAlgn val="ctr"/>
        <c:lblOffset val="100"/>
        <c:noMultiLvlLbl val="0"/>
      </c:catAx>
      <c:valAx>
        <c:axId val="69657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9635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Frekuensi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3.5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7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EBA-4B51-9A54-33F4CB4EB7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355456"/>
        <c:axId val="82930688"/>
      </c:lineChart>
      <c:catAx>
        <c:axId val="7835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82930688"/>
        <c:crosses val="autoZero"/>
        <c:auto val="1"/>
        <c:lblAlgn val="ctr"/>
        <c:lblOffset val="100"/>
        <c:noMultiLvlLbl val="0"/>
      </c:catAx>
      <c:valAx>
        <c:axId val="82930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8355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D" b="1" dirty="0" err="1">
                <a:solidFill>
                  <a:schemeClr val="tx1"/>
                </a:solidFill>
              </a:rPr>
              <a:t>Banyak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S</a:t>
            </a:r>
            <a:r>
              <a:rPr lang="en-ID" b="1" dirty="0" err="1" smtClean="0">
                <a:solidFill>
                  <a:schemeClr val="tx1"/>
                </a:solidFill>
              </a:rPr>
              <a:t>iswa</a:t>
            </a:r>
            <a:r>
              <a:rPr lang="en-ID" b="1" dirty="0" smtClean="0">
                <a:solidFill>
                  <a:schemeClr val="tx1"/>
                </a:solidFill>
              </a:rPr>
              <a:t> </a:t>
            </a:r>
            <a:r>
              <a:rPr lang="en-ID" b="1" dirty="0">
                <a:solidFill>
                  <a:schemeClr val="tx1"/>
                </a:solidFill>
              </a:rPr>
              <a:t>SMP </a:t>
            </a:r>
            <a:r>
              <a:rPr lang="en-ID" b="1" dirty="0" err="1">
                <a:solidFill>
                  <a:schemeClr val="tx1"/>
                </a:solidFill>
              </a:rPr>
              <a:t>M</a:t>
            </a:r>
            <a:r>
              <a:rPr lang="en-ID" b="1" dirty="0" err="1" smtClean="0">
                <a:solidFill>
                  <a:schemeClr val="tx1"/>
                </a:solidFill>
              </a:rPr>
              <a:t>aju</a:t>
            </a:r>
            <a:endParaRPr lang="en-ID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Sheet1!$B$13</c:f>
              <c:strCache>
                <c:ptCount val="1"/>
                <c:pt idx="0">
                  <c:v>Banyak Siswa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D1-474D-9915-01E6696A3CB7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D1-474D-9915-01E6696A3CB7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D1-474D-9915-01E6696A3CB7}"/>
              </c:ext>
            </c:extLst>
          </c:dPt>
          <c:dLbls>
            <c:delete val="1"/>
          </c:dLbls>
          <c:cat>
            <c:strRef>
              <c:f>Sheet1!$A$14:$A$16</c:f>
              <c:strCache>
                <c:ptCount val="3"/>
                <c:pt idx="0">
                  <c:v>VII</c:v>
                </c:pt>
                <c:pt idx="1">
                  <c:v>VIII</c:v>
                </c:pt>
                <c:pt idx="2">
                  <c:v>IX</c:v>
                </c:pt>
              </c:strCache>
            </c:strRef>
          </c:cat>
          <c:val>
            <c:numRef>
              <c:f>Sheet1!$B$14:$B$16</c:f>
              <c:numCache>
                <c:formatCode>General</c:formatCode>
                <c:ptCount val="3"/>
                <c:pt idx="0">
                  <c:v>80</c:v>
                </c:pt>
                <c:pt idx="1">
                  <c:v>92</c:v>
                </c:pt>
                <c:pt idx="2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D1-474D-9915-01E6696A3CB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345198938740252"/>
          <c:y val="0.86469052643202593"/>
          <c:w val="0.16827383918782304"/>
          <c:h val="7.39548052817466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“PAI”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02/04/2023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033A8F-D212-A56B-B0C5-6B6878B8BE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3262660" cy="8492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389CA9-A405-30A8-4FDB-F402D5D125FE}"/>
              </a:ext>
            </a:extLst>
          </p:cNvPr>
          <p:cNvSpPr txBox="1"/>
          <p:nvPr/>
        </p:nvSpPr>
        <p:spPr>
          <a:xfrm>
            <a:off x="548438" y="334858"/>
            <a:ext cx="533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B8645B-C968-D7A2-CEFE-4B7885EED376}"/>
              </a:ext>
            </a:extLst>
          </p:cNvPr>
          <p:cNvSpPr txBox="1"/>
          <p:nvPr/>
        </p:nvSpPr>
        <p:spPr>
          <a:xfrm>
            <a:off x="1081837" y="438150"/>
            <a:ext cx="2209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 </a:t>
            </a:r>
            <a:r>
              <a:rPr lang="en-ID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endParaRPr lang="en-ID" sz="1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F00F6D-F41B-1248-3701-DE4C853890F6}"/>
              </a:ext>
            </a:extLst>
          </p:cNvPr>
          <p:cNvSpPr txBox="1"/>
          <p:nvPr/>
        </p:nvSpPr>
        <p:spPr>
          <a:xfrm>
            <a:off x="33258" y="1073801"/>
            <a:ext cx="751054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tiap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kelas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SMP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Maju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7DA66D3-50A3-2652-F2A2-FB2ACA4AC1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2993"/>
              </p:ext>
            </p:extLst>
          </p:nvPr>
        </p:nvGraphicFramePr>
        <p:xfrm>
          <a:off x="367060" y="1534290"/>
          <a:ext cx="304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89069654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11656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Kelas</a:t>
                      </a:r>
                      <a:endParaRPr lang="en-ID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92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Banyak </a:t>
                      </a:r>
                      <a:r>
                        <a:rPr lang="en-ID" sz="16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Siswa</a:t>
                      </a:r>
                      <a:endParaRPr lang="en-ID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14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3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562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Jumlah</a:t>
                      </a:r>
                      <a:endParaRPr lang="en-ID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498875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EF0280C3-26B5-590E-5C06-72A8A84523F4}"/>
              </a:ext>
            </a:extLst>
          </p:cNvPr>
          <p:cNvSpPr/>
          <p:nvPr/>
        </p:nvSpPr>
        <p:spPr>
          <a:xfrm>
            <a:off x="3677227" y="1534290"/>
            <a:ext cx="5105400" cy="976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menyajikan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tiap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kelas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sesuai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sebanding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frekuensinya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1D693A0-6A61-5653-6B73-A99508F6ED19}"/>
                  </a:ext>
                </a:extLst>
              </p:cNvPr>
              <p:cNvSpPr txBox="1"/>
              <p:nvPr/>
            </p:nvSpPr>
            <p:spPr>
              <a:xfrm>
                <a:off x="3596774" y="2692822"/>
                <a:ext cx="4343400" cy="1510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ID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uring</a:t>
                </a:r>
                <a:r>
                  <a:rPr lang="en-ID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VII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80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den>
                      </m:f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360°=122,6°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80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den>
                      </m:f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100%=34%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1D693A0-6A61-5653-6B73-A99508F6E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774" y="2692822"/>
                <a:ext cx="4343400" cy="1510029"/>
              </a:xfrm>
              <a:prstGeom prst="rect">
                <a:avLst/>
              </a:prstGeom>
              <a:blipFill>
                <a:blip r:embed="rId3"/>
                <a:stretch>
                  <a:fillRect l="-561"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11">
            <a:extLst>
              <a:ext uri="{FF2B5EF4-FFF2-40B4-BE49-F238E27FC236}">
                <a16:creationId xmlns:a16="http://schemas.microsoft.com/office/drawing/2014/main" id="{6CDB8EAE-81D2-F245-835F-3FFD6BA7EC5A}"/>
              </a:ext>
            </a:extLst>
          </p:cNvPr>
          <p:cNvSpPr/>
          <p:nvPr/>
        </p:nvSpPr>
        <p:spPr>
          <a:xfrm>
            <a:off x="7391400" y="4173857"/>
            <a:ext cx="911177" cy="55880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smtClean="0"/>
              <a:t>Next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089123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0" grpId="0" animBg="1"/>
      <p:bldP spid="11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A595301-F7E7-BCB9-6C4D-760571A01E86}"/>
                  </a:ext>
                </a:extLst>
              </p:cNvPr>
              <p:cNvSpPr txBox="1"/>
              <p:nvPr/>
            </p:nvSpPr>
            <p:spPr>
              <a:xfrm>
                <a:off x="228600" y="268975"/>
                <a:ext cx="4343400" cy="1687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b="1" dirty="0"/>
                  <a:t>Besar </a:t>
                </a:r>
                <a:r>
                  <a:rPr lang="en-ID" b="1" dirty="0" err="1"/>
                  <a:t>juring</a:t>
                </a:r>
                <a:r>
                  <a:rPr lang="en-ID" b="1" dirty="0"/>
                  <a:t> </a:t>
                </a:r>
                <a:r>
                  <a:rPr lang="en-ID" b="1" dirty="0" err="1"/>
                  <a:t>kelas</a:t>
                </a:r>
                <a:r>
                  <a:rPr lang="en-ID" b="1" dirty="0"/>
                  <a:t> </a:t>
                </a:r>
                <a:r>
                  <a:rPr lang="en-ID" b="1" dirty="0" smtClean="0"/>
                  <a:t>VIII</a:t>
                </a:r>
                <a:endParaRPr lang="en-ID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num>
                        <m:den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den>
                      </m:f>
                      <m:r>
                        <a:rPr lang="en-ID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360°=140,9°</m:t>
                      </m:r>
                    </m:oMath>
                  </m:oMathPara>
                </a14:m>
                <a:endParaRPr lang="en-ID" b="0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ID" dirty="0" err="1"/>
                  <a:t>Atau</a:t>
                </a:r>
                <a:endParaRPr lang="en-ID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num>
                        <m:den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den>
                      </m:f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×100%=39%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A595301-F7E7-BCB9-6C4D-760571A01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68975"/>
                <a:ext cx="4343400" cy="1687257"/>
              </a:xfrm>
              <a:prstGeom prst="rect">
                <a:avLst/>
              </a:prstGeom>
              <a:blipFill>
                <a:blip r:embed="rId2"/>
                <a:stretch>
                  <a:fillRect l="-983" t="-18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E31244-894F-F5F6-06BC-9221089B2B25}"/>
                  </a:ext>
                </a:extLst>
              </p:cNvPr>
              <p:cNvSpPr txBox="1"/>
              <p:nvPr/>
            </p:nvSpPr>
            <p:spPr>
              <a:xfrm>
                <a:off x="4343400" y="353562"/>
                <a:ext cx="4572000" cy="1988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D" b="1" dirty="0"/>
                  <a:t>Besar </a:t>
                </a:r>
                <a:r>
                  <a:rPr lang="en-ID" b="1" dirty="0" err="1"/>
                  <a:t>juring</a:t>
                </a:r>
                <a:r>
                  <a:rPr lang="en-ID" b="1" dirty="0"/>
                  <a:t> </a:t>
                </a:r>
                <a:r>
                  <a:rPr lang="en-ID" b="1" dirty="0" err="1"/>
                  <a:t>kelas</a:t>
                </a:r>
                <a:r>
                  <a:rPr lang="en-ID" b="1" dirty="0"/>
                  <a:t> </a:t>
                </a:r>
                <a:r>
                  <a:rPr lang="en-ID" b="1" dirty="0" smtClean="0"/>
                  <a:t>IX</a:t>
                </a:r>
                <a:endParaRPr lang="en-ID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63</m:t>
                          </m:r>
                        </m:num>
                        <m:den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den>
                      </m:f>
                      <m:r>
                        <a:rPr lang="en-ID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360°=96,5°</m:t>
                      </m:r>
                    </m:oMath>
                  </m:oMathPara>
                </a14:m>
                <a:endParaRPr lang="en-ID" b="0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ID" dirty="0" err="1"/>
                  <a:t>Atau</a:t>
                </a:r>
                <a:endParaRPr lang="en-ID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63</m:t>
                          </m:r>
                        </m:num>
                        <m:den>
                          <m:r>
                            <a:rPr lang="en-ID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den>
                      </m:f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×100%=27%</m:t>
                      </m:r>
                    </m:oMath>
                  </m:oMathPara>
                </a14:m>
                <a:endParaRPr lang="en-ID" dirty="0"/>
              </a:p>
              <a:p>
                <a:endParaRPr lang="en-ID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E31244-894F-F5F6-06BC-9221089B2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353562"/>
                <a:ext cx="4572000" cy="1988108"/>
              </a:xfrm>
              <a:prstGeom prst="rect">
                <a:avLst/>
              </a:prstGeom>
              <a:blipFill>
                <a:blip r:embed="rId3"/>
                <a:stretch>
                  <a:fillRect l="-933" t="-1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FE8405E-AA7C-93E4-3DCC-2478B1236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5015"/>
              </p:ext>
            </p:extLst>
          </p:nvPr>
        </p:nvGraphicFramePr>
        <p:xfrm>
          <a:off x="1709737" y="1976572"/>
          <a:ext cx="5267325" cy="2897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429000" y="2859271"/>
            <a:ext cx="1905000" cy="1232366"/>
            <a:chOff x="3429000" y="2859271"/>
            <a:chExt cx="1905000" cy="123236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94D882-8DA5-22D7-6E5A-A56B9BA78078}"/>
                </a:ext>
              </a:extLst>
            </p:cNvPr>
            <p:cNvSpPr txBox="1"/>
            <p:nvPr/>
          </p:nvSpPr>
          <p:spPr>
            <a:xfrm>
              <a:off x="4319160" y="2859271"/>
              <a:ext cx="1014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Kelas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VII</a:t>
              </a:r>
            </a:p>
            <a:p>
              <a:pPr algn="ctr"/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AD431DC-BEE9-7E8F-FC77-FB163332FCED}"/>
                </a:ext>
              </a:extLst>
            </p:cNvPr>
            <p:cNvSpPr txBox="1"/>
            <p:nvPr/>
          </p:nvSpPr>
          <p:spPr>
            <a:xfrm>
              <a:off x="3429000" y="2865694"/>
              <a:ext cx="1014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Kelas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IX</a:t>
              </a:r>
            </a:p>
            <a:p>
              <a:pPr algn="ctr"/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72EBAF-C400-731E-5843-1096A862062F}"/>
                </a:ext>
              </a:extLst>
            </p:cNvPr>
            <p:cNvSpPr txBox="1"/>
            <p:nvPr/>
          </p:nvSpPr>
          <p:spPr>
            <a:xfrm>
              <a:off x="3690404" y="3629972"/>
              <a:ext cx="1136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Kelas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VIII</a:t>
              </a:r>
            </a:p>
            <a:p>
              <a:pPr algn="ctr"/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794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08C7D13-972C-178C-9F0B-E2E96D635C63}"/>
                  </a:ext>
                </a:extLst>
              </p:cNvPr>
              <p:cNvSpPr/>
              <p:nvPr/>
            </p:nvSpPr>
            <p:spPr>
              <a:xfrm>
                <a:off x="533400" y="1123950"/>
                <a:ext cx="6858000" cy="1828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stasiun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TV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melakukan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survei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mengenai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jenis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acara yang paling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disenangi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Hasil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survei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30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penonton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TV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menyenangi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berita</a:t>
                </a: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50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penonton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TV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menyenangi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drama,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penonton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menyenangi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olahraga</a:t>
                </a: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Buatlah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diagram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lingkarannya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n-ID" sz="1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7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7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7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08C7D13-972C-178C-9F0B-E2E96D635C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123950"/>
                <a:ext cx="6858000" cy="1828800"/>
              </a:xfrm>
              <a:prstGeom prst="rect">
                <a:avLst/>
              </a:prstGeom>
              <a:blipFill>
                <a:blip r:embed="rId2"/>
                <a:stretch>
                  <a:fillRect l="-354" t="-329" r="-266" b="-1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Diagonal Corners Rounded 2">
            <a:extLst>
              <a:ext uri="{FF2B5EF4-FFF2-40B4-BE49-F238E27FC236}">
                <a16:creationId xmlns:a16="http://schemas.microsoft.com/office/drawing/2014/main" id="{0AB394ED-A42A-FE66-F732-322EE44B2044}"/>
              </a:ext>
            </a:extLst>
          </p:cNvPr>
          <p:cNvSpPr/>
          <p:nvPr/>
        </p:nvSpPr>
        <p:spPr>
          <a:xfrm>
            <a:off x="304800" y="361950"/>
            <a:ext cx="1447801" cy="520038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COBALAH</a:t>
            </a:r>
          </a:p>
        </p:txBody>
      </p:sp>
    </p:spTree>
    <p:extLst>
      <p:ext uri="{BB962C8B-B14F-4D97-AF65-F5344CB8AC3E}">
        <p14:creationId xmlns:p14="http://schemas.microsoft.com/office/powerpoint/2010/main" val="28708076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3" b="83589" l="9943" r="90703">
                        <a14:foregroundMark x1="59256" y1="41390" x2="59256" y2="41390"/>
                        <a14:foregroundMark x1="60065" y1="41310" x2="60065" y2="41310"/>
                        <a14:foregroundMark x1="61358" y1="41471" x2="61358" y2="41471"/>
                        <a14:foregroundMark x1="61681" y1="41390" x2="61843" y2="43088"/>
                        <a14:foregroundMark x1="62328" y1="43492" x2="63541" y2="41390"/>
                        <a14:foregroundMark x1="62975" y1="43735" x2="63864" y2="43735"/>
                        <a14:foregroundMark x1="60711" y1="42603" x2="60954" y2="41148"/>
                        <a14:foregroundMark x1="62652" y1="42926" x2="63622" y2="41552"/>
                        <a14:foregroundMark x1="62409" y1="42846" x2="63298" y2="41229"/>
                        <a14:backgroundMark x1="49798" y1="22474" x2="49798" y2="22474"/>
                        <a14:backgroundMark x1="46968" y1="23040" x2="46968" y2="23040"/>
                        <a14:backgroundMark x1="52061" y1="23040" x2="52061" y2="23040"/>
                        <a14:backgroundMark x1="40178" y1="35732" x2="40178" y2="35732"/>
                        <a14:backgroundMark x1="62328" y1="42118" x2="62328" y2="42118"/>
                        <a14:backgroundMark x1="60388" y1="42118" x2="60469" y2="42037"/>
                        <a14:backgroundMark x1="63298" y1="42926" x2="63298" y2="42926"/>
                        <a14:backgroundMark x1="62732" y1="43492" x2="62732" y2="43492"/>
                        <a14:backgroundMark x1="62247" y1="43007" x2="62247" y2="42846"/>
                        <a14:backgroundMark x1="62167" y1="42926" x2="63379" y2="41229"/>
                        <a14:backgroundMark x1="62167" y1="42846" x2="62005" y2="40986"/>
                        <a14:backgroundMark x1="60469" y1="42684" x2="59741" y2="42441"/>
                        <a14:backgroundMark x1="60388" y1="42118" x2="60388" y2="417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291" y="-95250"/>
            <a:ext cx="5695950" cy="56959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466065" y="4556482"/>
            <a:ext cx="1959512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Sumber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gambar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71AFE32-C970-2A4F-0771-1A1E19854189}"/>
              </a:ext>
            </a:extLst>
          </p:cNvPr>
          <p:cNvGrpSpPr/>
          <p:nvPr/>
        </p:nvGrpSpPr>
        <p:grpSpPr>
          <a:xfrm>
            <a:off x="1409188" y="497273"/>
            <a:ext cx="2970378" cy="744669"/>
            <a:chOff x="1388494" y="545950"/>
            <a:chExt cx="1695689" cy="588958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72C82C0-3E9F-A1E2-6FAA-CAE439291743}"/>
                </a:ext>
              </a:extLst>
            </p:cNvPr>
            <p:cNvSpPr/>
            <p:nvPr/>
          </p:nvSpPr>
          <p:spPr>
            <a:xfrm>
              <a:off x="1388494" y="545950"/>
              <a:ext cx="1676714" cy="5889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E44D930-846B-58A2-307F-76EC24C6DA70}"/>
                </a:ext>
              </a:extLst>
            </p:cNvPr>
            <p:cNvSpPr/>
            <p:nvPr/>
          </p:nvSpPr>
          <p:spPr>
            <a:xfrm>
              <a:off x="3046232" y="555898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AECC9B5-4909-EB41-5C22-9CE269C989AB}"/>
              </a:ext>
            </a:extLst>
          </p:cNvPr>
          <p:cNvGrpSpPr/>
          <p:nvPr/>
        </p:nvGrpSpPr>
        <p:grpSpPr>
          <a:xfrm>
            <a:off x="76200" y="79405"/>
            <a:ext cx="1798411" cy="817329"/>
            <a:chOff x="55507" y="128083"/>
            <a:chExt cx="1798411" cy="817329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716F60E-1DF4-D2D8-21A1-E6CD0B26DE02}"/>
                </a:ext>
              </a:extLst>
            </p:cNvPr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D8EF8A9-56F1-EA4B-3D0D-FCF4663B51CF}"/>
                </a:ext>
              </a:extLst>
            </p:cNvPr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7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AE11F2C-DDA3-A260-6209-54804EE6051E}"/>
                </a:ext>
              </a:extLst>
            </p:cNvPr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852D21-3124-D244-36C3-C017CE15EC3C}"/>
                </a:ext>
              </a:extLst>
            </p:cNvPr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6A513CB-573F-CCFD-2911-1EDABD1DE992}"/>
              </a:ext>
            </a:extLst>
          </p:cNvPr>
          <p:cNvGrpSpPr/>
          <p:nvPr/>
        </p:nvGrpSpPr>
        <p:grpSpPr>
          <a:xfrm>
            <a:off x="1409186" y="-19050"/>
            <a:ext cx="505711" cy="1260992"/>
            <a:chOff x="1388493" y="29628"/>
            <a:chExt cx="505711" cy="126099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8BBAA8E-5C4D-2F13-CA42-B0B9FE71161B}"/>
                </a:ext>
              </a:extLst>
            </p:cNvPr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C24D95D-57D0-55BA-5BB0-5EF1BF10BB8C}"/>
                </a:ext>
              </a:extLst>
            </p:cNvPr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116A405-151C-6BA8-5588-EED487D686A9}"/>
                </a:ext>
              </a:extLst>
            </p:cNvPr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D7B17D8-0956-2F36-EDDA-0D0EF510BFB5}"/>
                </a:ext>
              </a:extLst>
            </p:cNvPr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FE8E49C8-9352-4FDE-293B-02E1AF932D54}"/>
              </a:ext>
            </a:extLst>
          </p:cNvPr>
          <p:cNvSpPr txBox="1"/>
          <p:nvPr/>
        </p:nvSpPr>
        <p:spPr>
          <a:xfrm>
            <a:off x="1840088" y="661686"/>
            <a:ext cx="21514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b="1" spc="50" dirty="0"/>
              <a:t>STATISTIKA</a:t>
            </a: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670CB5-6074-F320-C05F-8D245C9555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73" y="29390"/>
            <a:ext cx="3902927" cy="944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AC6A6E-3890-C7C3-BE0B-27EA151F85BE}"/>
              </a:ext>
            </a:extLst>
          </p:cNvPr>
          <p:cNvSpPr txBox="1"/>
          <p:nvPr/>
        </p:nvSpPr>
        <p:spPr>
          <a:xfrm>
            <a:off x="399451" y="341806"/>
            <a:ext cx="29963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7.1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Populasi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Sampel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D97CB44-D446-8616-54FB-4AC60713AC43}"/>
              </a:ext>
            </a:extLst>
          </p:cNvPr>
          <p:cNvSpPr/>
          <p:nvPr/>
        </p:nvSpPr>
        <p:spPr>
          <a:xfrm>
            <a:off x="1096824" y="1352536"/>
            <a:ext cx="1494264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Populasi</a:t>
            </a:r>
            <a:endParaRPr lang="en-ID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BEEEC2C-21BB-9212-0DFA-0F64736EB1D5}"/>
              </a:ext>
            </a:extLst>
          </p:cNvPr>
          <p:cNvSpPr/>
          <p:nvPr/>
        </p:nvSpPr>
        <p:spPr>
          <a:xfrm>
            <a:off x="3886200" y="1276350"/>
            <a:ext cx="4038600" cy="732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i-FI" sz="17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 </a:t>
            </a:r>
            <a:r>
              <a:rPr lang="fi-FI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semesta dari survei atau penelitian 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17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7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EDBBB1A-11B9-8716-B468-139128659A53}"/>
              </a:ext>
            </a:extLst>
          </p:cNvPr>
          <p:cNvSpPr/>
          <p:nvPr/>
        </p:nvSpPr>
        <p:spPr>
          <a:xfrm>
            <a:off x="1126106" y="2751921"/>
            <a:ext cx="1388494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endParaRPr lang="en-ID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975B835-4D28-B786-8F9F-EB8EE5DA6942}"/>
              </a:ext>
            </a:extLst>
          </p:cNvPr>
          <p:cNvSpPr/>
          <p:nvPr/>
        </p:nvSpPr>
        <p:spPr>
          <a:xfrm>
            <a:off x="3886200" y="2571750"/>
            <a:ext cx="4038600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impunan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bagian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populasi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benar-benar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diambil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7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ID" sz="1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Arrow: Right 3">
            <a:extLst>
              <a:ext uri="{FF2B5EF4-FFF2-40B4-BE49-F238E27FC236}">
                <a16:creationId xmlns:a16="http://schemas.microsoft.com/office/drawing/2014/main" id="{3909B3DB-A1A6-29A4-7128-4A4BA2466B37}"/>
              </a:ext>
            </a:extLst>
          </p:cNvPr>
          <p:cNvSpPr/>
          <p:nvPr/>
        </p:nvSpPr>
        <p:spPr>
          <a:xfrm>
            <a:off x="2901120" y="2783353"/>
            <a:ext cx="529816" cy="4205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Arrow: Right 3">
            <a:extLst>
              <a:ext uri="{FF2B5EF4-FFF2-40B4-BE49-F238E27FC236}">
                <a16:creationId xmlns:a16="http://schemas.microsoft.com/office/drawing/2014/main" id="{3909B3DB-A1A6-29A4-7128-4A4BA2466B37}"/>
              </a:ext>
            </a:extLst>
          </p:cNvPr>
          <p:cNvSpPr/>
          <p:nvPr/>
        </p:nvSpPr>
        <p:spPr>
          <a:xfrm>
            <a:off x="2901120" y="1369336"/>
            <a:ext cx="529816" cy="4205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38893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7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25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75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22">
            <a:extLst>
              <a:ext uri="{FF2B5EF4-FFF2-40B4-BE49-F238E27FC236}">
                <a16:creationId xmlns:a16="http://schemas.microsoft.com/office/drawing/2014/main" id="{72B91CC7-5A09-A7E6-96FD-E5AAD08E2F62}"/>
              </a:ext>
            </a:extLst>
          </p:cNvPr>
          <p:cNvSpPr/>
          <p:nvPr/>
        </p:nvSpPr>
        <p:spPr>
          <a:xfrm>
            <a:off x="304800" y="282186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2B28372-C007-1B6F-7560-46DBD804AAA6}"/>
              </a:ext>
            </a:extLst>
          </p:cNvPr>
          <p:cNvSpPr/>
          <p:nvPr/>
        </p:nvSpPr>
        <p:spPr>
          <a:xfrm>
            <a:off x="1010389" y="2732125"/>
            <a:ext cx="1553997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Populasi</a:t>
            </a:r>
            <a:endParaRPr lang="en-ID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99919A-EEA4-F1DC-B837-3C1F6F6B022C}"/>
              </a:ext>
            </a:extLst>
          </p:cNvPr>
          <p:cNvSpPr/>
          <p:nvPr/>
        </p:nvSpPr>
        <p:spPr>
          <a:xfrm>
            <a:off x="1066800" y="3605195"/>
            <a:ext cx="1509943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endParaRPr lang="en-ID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024E69-8262-759E-88B1-2F83F7206CB2}"/>
              </a:ext>
            </a:extLst>
          </p:cNvPr>
          <p:cNvSpPr txBox="1"/>
          <p:nvPr/>
        </p:nvSpPr>
        <p:spPr>
          <a:xfrm>
            <a:off x="3962400" y="2792745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Seluruh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Indonesia.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D73456-C27D-294B-4053-6FBE9830209D}"/>
              </a:ext>
            </a:extLst>
          </p:cNvPr>
          <p:cNvSpPr txBox="1"/>
          <p:nvPr/>
        </p:nvSpPr>
        <p:spPr>
          <a:xfrm>
            <a:off x="3962400" y="3605195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Wanita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benar-benar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diambil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datanya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Arrow: Right 3">
            <a:extLst>
              <a:ext uri="{FF2B5EF4-FFF2-40B4-BE49-F238E27FC236}">
                <a16:creationId xmlns:a16="http://schemas.microsoft.com/office/drawing/2014/main" id="{3909B3DB-A1A6-29A4-7128-4A4BA2466B37}"/>
              </a:ext>
            </a:extLst>
          </p:cNvPr>
          <p:cNvSpPr/>
          <p:nvPr/>
        </p:nvSpPr>
        <p:spPr>
          <a:xfrm>
            <a:off x="3118680" y="3638550"/>
            <a:ext cx="529816" cy="4205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Arrow: Right 3">
            <a:extLst>
              <a:ext uri="{FF2B5EF4-FFF2-40B4-BE49-F238E27FC236}">
                <a16:creationId xmlns:a16="http://schemas.microsoft.com/office/drawing/2014/main" id="{3909B3DB-A1A6-29A4-7128-4A4BA2466B37}"/>
              </a:ext>
            </a:extLst>
          </p:cNvPr>
          <p:cNvSpPr/>
          <p:nvPr/>
        </p:nvSpPr>
        <p:spPr>
          <a:xfrm>
            <a:off x="3112502" y="2788567"/>
            <a:ext cx="529816" cy="4205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/>
          <p:cNvSpPr/>
          <p:nvPr/>
        </p:nvSpPr>
        <p:spPr>
          <a:xfrm>
            <a:off x="152400" y="805926"/>
            <a:ext cx="827959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tujuan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menarik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pembaca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majalah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ingin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melakukan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survei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pengambilan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mengenai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tinggi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Indonesia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badannya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Akan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tetapi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seluruh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Indonesia. Cara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biasa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melakukan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survei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beberapa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beberapa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kota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beberapa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desa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Berdasakan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kasus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atas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kelompok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menurupakan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populasi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. . .</a:t>
            </a:r>
          </a:p>
          <a:p>
            <a:pPr algn="just"/>
            <a:r>
              <a:rPr lang="es-E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Jawab</a:t>
            </a: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ID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0479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2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75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/>
      <p:bldP spid="9" grpId="0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EA4E0D-BCC0-1E07-9319-04EA4856CE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73" y="29390"/>
            <a:ext cx="4055327" cy="9815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D8A504-C596-897D-8957-D588B441A9B0}"/>
              </a:ext>
            </a:extLst>
          </p:cNvPr>
          <p:cNvSpPr txBox="1"/>
          <p:nvPr/>
        </p:nvSpPr>
        <p:spPr>
          <a:xfrm>
            <a:off x="399451" y="341806"/>
            <a:ext cx="3356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7.2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Penyajian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Data Tunggal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DDFA8-02CB-4D65-A99C-2BF7D96E20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" y="1087064"/>
            <a:ext cx="3262660" cy="8492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1CE5FA-E02A-AE2B-EBD5-7DD30536522A}"/>
              </a:ext>
            </a:extLst>
          </p:cNvPr>
          <p:cNvSpPr txBox="1"/>
          <p:nvPr/>
        </p:nvSpPr>
        <p:spPr>
          <a:xfrm>
            <a:off x="399451" y="1288572"/>
            <a:ext cx="533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33B70-3DE2-3BDC-E55B-2767158A1B0B}"/>
              </a:ext>
            </a:extLst>
          </p:cNvPr>
          <p:cNvSpPr txBox="1"/>
          <p:nvPr/>
        </p:nvSpPr>
        <p:spPr>
          <a:xfrm>
            <a:off x="1065372" y="1379607"/>
            <a:ext cx="2209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 </a:t>
            </a:r>
            <a:r>
              <a:rPr lang="en-ID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Batang</a:t>
            </a:r>
            <a:endParaRPr lang="en-ID" sz="1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FF98B5-4512-8B1A-22F9-15A75FDC2E9D}"/>
              </a:ext>
            </a:extLst>
          </p:cNvPr>
          <p:cNvSpPr txBox="1"/>
          <p:nvPr/>
        </p:nvSpPr>
        <p:spPr>
          <a:xfrm>
            <a:off x="183234" y="1959620"/>
            <a:ext cx="87775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Misalkan kita mempunyai data ukuran sepatu siswa kelas VII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547C1E65-7A93-3607-EA30-7EE10451F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074574"/>
              </p:ext>
            </p:extLst>
          </p:nvPr>
        </p:nvGraphicFramePr>
        <p:xfrm>
          <a:off x="666150" y="2376894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53606518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88423124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04299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473863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1432822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07843198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6786494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135852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7696191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3300447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1419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020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850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7567453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E670E2A-9E72-2E1E-CFC6-C1A49DE1D448}"/>
              </a:ext>
            </a:extLst>
          </p:cNvPr>
          <p:cNvCxnSpPr/>
          <p:nvPr/>
        </p:nvCxnSpPr>
        <p:spPr>
          <a:xfrm flipV="1">
            <a:off x="6934200" y="2724150"/>
            <a:ext cx="533400" cy="313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1C3235C-8778-9189-AAF8-1DBAD15D1E0C}"/>
              </a:ext>
            </a:extLst>
          </p:cNvPr>
          <p:cNvSpPr txBox="1"/>
          <p:nvPr/>
        </p:nvSpPr>
        <p:spPr>
          <a:xfrm>
            <a:off x="7543800" y="2571750"/>
            <a:ext cx="1522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Tunggal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768C632-E9B7-6772-F0E0-C3658D5A010C}"/>
              </a:ext>
            </a:extLst>
          </p:cNvPr>
          <p:cNvCxnSpPr/>
          <p:nvPr/>
        </p:nvCxnSpPr>
        <p:spPr>
          <a:xfrm>
            <a:off x="6934200" y="3037436"/>
            <a:ext cx="533400" cy="331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C021EB-1406-6B53-939E-B3121C60A59B}"/>
              </a:ext>
            </a:extLst>
          </p:cNvPr>
          <p:cNvSpPr txBox="1"/>
          <p:nvPr/>
        </p:nvSpPr>
        <p:spPr>
          <a:xfrm>
            <a:off x="7576529" y="3212893"/>
            <a:ext cx="1294012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mentah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E6A4AC-4405-B123-676F-5B4BAB35D5E2}"/>
                  </a:ext>
                </a:extLst>
              </p:cNvPr>
              <p:cNvSpPr txBox="1"/>
              <p:nvPr/>
            </p:nvSpPr>
            <p:spPr>
              <a:xfrm>
                <a:off x="1371600" y="3874117"/>
                <a:ext cx="7086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terkecil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dalah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Selisih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terkecil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jangkauan</a:t>
                </a:r>
                <a:r>
                  <a:rPr lang="en-ID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6−2=4</m:t>
                    </m:r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E6A4AC-4405-B123-676F-5B4BAB35D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874117"/>
                <a:ext cx="7086600" cy="830997"/>
              </a:xfrm>
              <a:prstGeom prst="rect">
                <a:avLst/>
              </a:prstGeom>
              <a:blipFill>
                <a:blip r:embed="rId4"/>
                <a:stretch>
                  <a:fillRect l="-430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26746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14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F0FE99-7576-B5A6-E814-AA59D64341D7}"/>
              </a:ext>
            </a:extLst>
          </p:cNvPr>
          <p:cNvSpPr txBox="1"/>
          <p:nvPr/>
        </p:nvSpPr>
        <p:spPr>
          <a:xfrm>
            <a:off x="133481" y="115798"/>
            <a:ext cx="7696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melihat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n-NO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masing-masing data, kita buat tabel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memuat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terkecil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ED320CE-7AB6-A8A1-2D70-5E38ED1B1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072835"/>
              </p:ext>
            </p:extLst>
          </p:nvPr>
        </p:nvGraphicFramePr>
        <p:xfrm>
          <a:off x="1149969" y="725849"/>
          <a:ext cx="25146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243">
                  <a:extLst>
                    <a:ext uri="{9D8B030D-6E8A-4147-A177-3AD203B41FA5}">
                      <a16:colId xmlns:a16="http://schemas.microsoft.com/office/drawing/2014/main" val="2622179247"/>
                    </a:ext>
                  </a:extLst>
                </a:gridCol>
                <a:gridCol w="1155357">
                  <a:extLst>
                    <a:ext uri="{9D8B030D-6E8A-4147-A177-3AD203B41FA5}">
                      <a16:colId xmlns:a16="http://schemas.microsoft.com/office/drawing/2014/main" val="562279401"/>
                    </a:ext>
                  </a:extLst>
                </a:gridCol>
              </a:tblGrid>
              <a:tr h="446837">
                <a:tc>
                  <a:txBody>
                    <a:bodyPr/>
                    <a:lstStyle/>
                    <a:p>
                      <a:pPr algn="ctr"/>
                      <a:r>
                        <a:rPr lang="en-ID" sz="17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Nomor</a:t>
                      </a:r>
                      <a:r>
                        <a:rPr lang="en-ID" sz="17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Sepatu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2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7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endParaRPr lang="en-ID" sz="17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63127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443436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3517888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6080852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935739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684020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944305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7109083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833986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3512900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Jumlah</a:t>
                      </a:r>
                      <a:endParaRPr lang="en-ID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1128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CD5BC75-71FD-C6BA-8BE7-5E477D3B280C}"/>
              </a:ext>
            </a:extLst>
          </p:cNvPr>
          <p:cNvSpPr txBox="1"/>
          <p:nvPr/>
        </p:nvSpPr>
        <p:spPr>
          <a:xfrm>
            <a:off x="4572000" y="104775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D" dirty="0"/>
          </a:p>
        </p:txBody>
      </p:sp>
      <p:grpSp>
        <p:nvGrpSpPr>
          <p:cNvPr id="5" name="Group 4"/>
          <p:cNvGrpSpPr/>
          <p:nvPr/>
        </p:nvGrpSpPr>
        <p:grpSpPr>
          <a:xfrm>
            <a:off x="4038600" y="1047750"/>
            <a:ext cx="4356629" cy="2984523"/>
            <a:chOff x="3750617" y="882627"/>
            <a:chExt cx="4356629" cy="2984523"/>
          </a:xfrm>
        </p:grpSpPr>
        <p:grpSp>
          <p:nvGrpSpPr>
            <p:cNvPr id="2" name="Group 1"/>
            <p:cNvGrpSpPr/>
            <p:nvPr/>
          </p:nvGrpSpPr>
          <p:grpSpPr>
            <a:xfrm>
              <a:off x="3750617" y="1364628"/>
              <a:ext cx="4356629" cy="2502522"/>
              <a:chOff x="3750617" y="1364628"/>
              <a:chExt cx="4356629" cy="2502522"/>
            </a:xfrm>
          </p:grpSpPr>
          <p:graphicFrame>
            <p:nvGraphicFramePr>
              <p:cNvPr id="13" name="Chart 12">
                <a:extLst>
                  <a:ext uri="{FF2B5EF4-FFF2-40B4-BE49-F238E27FC236}">
                    <a16:creationId xmlns:a16="http://schemas.microsoft.com/office/drawing/2014/main" id="{015D2DA7-CADE-F3E6-1731-3CEEC70818B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02357825"/>
                  </p:ext>
                </p:extLst>
              </p:nvPr>
            </p:nvGraphicFramePr>
            <p:xfrm>
              <a:off x="4068646" y="1364628"/>
              <a:ext cx="4038600" cy="22083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3C3EE5-3F69-C7EB-CBCC-67EBAB548928}"/>
                  </a:ext>
                </a:extLst>
              </p:cNvPr>
              <p:cNvSpPr txBox="1"/>
              <p:nvPr/>
            </p:nvSpPr>
            <p:spPr>
              <a:xfrm>
                <a:off x="5105400" y="3559353"/>
                <a:ext cx="1772055" cy="307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Nomor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Sepatu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04EEDA-5544-73CF-6C0C-99BB33E9B84B}"/>
                  </a:ext>
                </a:extLst>
              </p:cNvPr>
              <p:cNvSpPr txBox="1"/>
              <p:nvPr/>
            </p:nvSpPr>
            <p:spPr>
              <a:xfrm rot="16200000">
                <a:off x="3104406" y="2314891"/>
                <a:ext cx="16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endParaRPr lang="en-ID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AE0A0C9-EDE9-D690-302D-184D66BC0933}"/>
                </a:ext>
              </a:extLst>
            </p:cNvPr>
            <p:cNvSpPr txBox="1"/>
            <p:nvPr/>
          </p:nvSpPr>
          <p:spPr>
            <a:xfrm>
              <a:off x="4634193" y="882627"/>
              <a:ext cx="29075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Diagram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ID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atang</a:t>
              </a:r>
              <a:r>
                <a:rPr lang="en-ID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dari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Ukuran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Sepatu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ID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iswa</a:t>
              </a:r>
              <a:r>
                <a:rPr lang="en-ID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ID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elas</a:t>
              </a:r>
              <a:r>
                <a:rPr lang="en-ID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09225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57200" y="1664525"/>
            <a:ext cx="5408712" cy="2815202"/>
            <a:chOff x="457200" y="1664525"/>
            <a:chExt cx="5408712" cy="2815202"/>
          </a:xfrm>
        </p:grpSpPr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015D2DA7-CADE-F3E6-1731-3CEEC70818B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01877360"/>
                </p:ext>
              </p:extLst>
            </p:nvPr>
          </p:nvGraphicFramePr>
          <p:xfrm>
            <a:off x="836712" y="1664525"/>
            <a:ext cx="5029200" cy="25835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D11B8E9-E81E-F719-5391-70EDE7B74D3C}"/>
                </a:ext>
              </a:extLst>
            </p:cNvPr>
            <p:cNvSpPr txBox="1"/>
            <p:nvPr/>
          </p:nvSpPr>
          <p:spPr>
            <a:xfrm>
              <a:off x="2057400" y="4171950"/>
              <a:ext cx="2743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Nilai </a:t>
              </a:r>
              <a:r>
                <a:rPr lang="en-ID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Ulangan</a:t>
              </a:r>
              <a:r>
                <a:rPr lang="en-ID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Matematika</a:t>
              </a:r>
              <a:r>
                <a:rPr lang="en-ID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ID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90A47C-A0B7-7AB1-14AC-67F7B7FCE656}"/>
                </a:ext>
              </a:extLst>
            </p:cNvPr>
            <p:cNvSpPr txBox="1"/>
            <p:nvPr/>
          </p:nvSpPr>
          <p:spPr>
            <a:xfrm rot="16200000">
              <a:off x="74134" y="2573816"/>
              <a:ext cx="10739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Frekuensi</a:t>
              </a:r>
              <a:endParaRPr lang="en-ID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6182C5F-3BBF-F885-0A3E-38BC3A693BF8}"/>
              </a:ext>
            </a:extLst>
          </p:cNvPr>
          <p:cNvSpPr txBox="1"/>
          <p:nvPr/>
        </p:nvSpPr>
        <p:spPr>
          <a:xfrm>
            <a:off x="5865912" y="1975068"/>
            <a:ext cx="32018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Berapa banyak siswa yang mendapat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nilai 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8?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Berapa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terendah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terbanyak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dicapai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Berapa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mendapat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1" name="Rectangle: Diagonal Corners Rounded 2">
            <a:extLst>
              <a:ext uri="{FF2B5EF4-FFF2-40B4-BE49-F238E27FC236}">
                <a16:creationId xmlns:a16="http://schemas.microsoft.com/office/drawing/2014/main" id="{0AB394ED-A42A-FE66-F732-322EE44B2044}"/>
              </a:ext>
            </a:extLst>
          </p:cNvPr>
          <p:cNvSpPr/>
          <p:nvPr/>
        </p:nvSpPr>
        <p:spPr>
          <a:xfrm>
            <a:off x="304798" y="70513"/>
            <a:ext cx="1447801" cy="520038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COBALAH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8C7D13-972C-178C-9F0B-E2E96D635C63}"/>
              </a:ext>
            </a:extLst>
          </p:cNvPr>
          <p:cNvSpPr/>
          <p:nvPr/>
        </p:nvSpPr>
        <p:spPr>
          <a:xfrm>
            <a:off x="990600" y="730090"/>
            <a:ext cx="5640289" cy="685800"/>
          </a:xfrm>
          <a:prstGeom prst="rect">
            <a:avLst/>
          </a:prstGeom>
          <a:solidFill>
            <a:schemeClr val="accent2">
              <a:lumMod val="20000"/>
              <a:lumOff val="8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batang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ulangan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matematika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kelas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VII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terlihat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D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D" sz="1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D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D" sz="1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D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ID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4978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66E41AA-05DD-13A5-27FB-865E10E8C0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3262660" cy="8492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EAF024-09D9-1E51-3168-0916A42AC091}"/>
              </a:ext>
            </a:extLst>
          </p:cNvPr>
          <p:cNvSpPr txBox="1"/>
          <p:nvPr/>
        </p:nvSpPr>
        <p:spPr>
          <a:xfrm>
            <a:off x="548438" y="334858"/>
            <a:ext cx="533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0005F3-E7CD-A858-9F41-F8D3CADCBA46}"/>
              </a:ext>
            </a:extLst>
          </p:cNvPr>
          <p:cNvSpPr txBox="1"/>
          <p:nvPr/>
        </p:nvSpPr>
        <p:spPr>
          <a:xfrm>
            <a:off x="1214359" y="425893"/>
            <a:ext cx="2209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 Garis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DC3226-24D7-AE7B-6734-DE66F9180C7E}"/>
              </a:ext>
            </a:extLst>
          </p:cNvPr>
          <p:cNvSpPr txBox="1"/>
          <p:nvPr/>
        </p:nvSpPr>
        <p:spPr>
          <a:xfrm>
            <a:off x="152400" y="1028932"/>
            <a:ext cx="59436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Langkah-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langkah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membuat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diagram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ACC483-02F1-2CC8-0669-6A0A3F487116}"/>
              </a:ext>
            </a:extLst>
          </p:cNvPr>
          <p:cNvSpPr txBox="1"/>
          <p:nvPr/>
        </p:nvSpPr>
        <p:spPr>
          <a:xfrm>
            <a:off x="914400" y="1472710"/>
            <a:ext cx="8077200" cy="107721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endParaRPr lang="en-ID" sz="1600" dirty="0" smtClean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Buatlah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sumbu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mendatar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menyatakan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ukuran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sumbu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tegak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menyatakan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ukuran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sepatu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D" sz="16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20DDE7-C99E-E6D9-C204-74C272ED0AD3}"/>
              </a:ext>
            </a:extLst>
          </p:cNvPr>
          <p:cNvSpPr txBox="1"/>
          <p:nvPr/>
        </p:nvSpPr>
        <p:spPr>
          <a:xfrm>
            <a:off x="914400" y="2690950"/>
            <a:ext cx="7163092" cy="830997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endParaRPr lang="en-ID" sz="1600" dirty="0" smtClean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koordinat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pasangan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frekuensinya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BF7193-A328-EE97-981F-36588988DE06}"/>
              </a:ext>
            </a:extLst>
          </p:cNvPr>
          <p:cNvSpPr txBox="1"/>
          <p:nvPr/>
        </p:nvSpPr>
        <p:spPr>
          <a:xfrm>
            <a:off x="914400" y="3662969"/>
            <a:ext cx="4230566" cy="830997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endParaRPr lang="en-ID" sz="1600" dirty="0" smtClean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Hubungkan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masing-masing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rrow: Curved Left 12">
            <a:extLst>
              <a:ext uri="{FF2B5EF4-FFF2-40B4-BE49-F238E27FC236}">
                <a16:creationId xmlns:a16="http://schemas.microsoft.com/office/drawing/2014/main" id="{D869C304-E93A-8522-3264-9A2CCCE72F9A}"/>
              </a:ext>
            </a:extLst>
          </p:cNvPr>
          <p:cNvSpPr/>
          <p:nvPr/>
        </p:nvSpPr>
        <p:spPr>
          <a:xfrm flipH="1">
            <a:off x="248238" y="1992901"/>
            <a:ext cx="524249" cy="1036049"/>
          </a:xfrm>
          <a:prstGeom prst="curvedLeftArrow">
            <a:avLst>
              <a:gd name="adj1" fmla="val 11080"/>
              <a:gd name="adj2" fmla="val 37840"/>
              <a:gd name="adj3" fmla="val 33706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Arrow: Curved Left 12">
            <a:extLst>
              <a:ext uri="{FF2B5EF4-FFF2-40B4-BE49-F238E27FC236}">
                <a16:creationId xmlns:a16="http://schemas.microsoft.com/office/drawing/2014/main" id="{D869C304-E93A-8522-3264-9A2CCCE72F9A}"/>
              </a:ext>
            </a:extLst>
          </p:cNvPr>
          <p:cNvSpPr/>
          <p:nvPr/>
        </p:nvSpPr>
        <p:spPr>
          <a:xfrm flipH="1">
            <a:off x="256067" y="3257550"/>
            <a:ext cx="524249" cy="1029070"/>
          </a:xfrm>
          <a:prstGeom prst="curvedLeftArrow">
            <a:avLst>
              <a:gd name="adj1" fmla="val 11080"/>
              <a:gd name="adj2" fmla="val 37840"/>
              <a:gd name="adj3" fmla="val 33706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711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6" grpId="0" animBg="1"/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C7663CC-6808-9C18-018A-601E5062D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57996"/>
              </p:ext>
            </p:extLst>
          </p:nvPr>
        </p:nvGraphicFramePr>
        <p:xfrm>
          <a:off x="1132997" y="578695"/>
          <a:ext cx="21336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243">
                  <a:extLst>
                    <a:ext uri="{9D8B030D-6E8A-4147-A177-3AD203B41FA5}">
                      <a16:colId xmlns:a16="http://schemas.microsoft.com/office/drawing/2014/main" val="2622179247"/>
                    </a:ext>
                  </a:extLst>
                </a:gridCol>
                <a:gridCol w="1155357">
                  <a:extLst>
                    <a:ext uri="{9D8B030D-6E8A-4147-A177-3AD203B41FA5}">
                      <a16:colId xmlns:a16="http://schemas.microsoft.com/office/drawing/2014/main" val="562279401"/>
                    </a:ext>
                  </a:extLst>
                </a:gridCol>
              </a:tblGrid>
              <a:tr h="446837">
                <a:tc>
                  <a:txBody>
                    <a:bodyPr/>
                    <a:lstStyle/>
                    <a:p>
                      <a:pPr algn="ctr"/>
                      <a:r>
                        <a:rPr lang="en-ID" sz="17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Nomor</a:t>
                      </a:r>
                      <a:r>
                        <a:rPr lang="en-ID" sz="17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Sepatu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2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7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endParaRPr lang="en-ID" sz="17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63127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443436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3517888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6080852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935739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684020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944305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7109083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833986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3512900"/>
                  </a:ext>
                </a:extLst>
              </a:tr>
              <a:tr h="300992">
                <a:tc>
                  <a:txBody>
                    <a:bodyPr/>
                    <a:lstStyle/>
                    <a:p>
                      <a:pPr algn="ctr"/>
                      <a:r>
                        <a:rPr lang="en-ID"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Jumlah</a:t>
                      </a:r>
                      <a:endParaRPr lang="en-ID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1128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F6375AC-4F31-2EEF-C1F4-5B890420D66C}"/>
              </a:ext>
            </a:extLst>
          </p:cNvPr>
          <p:cNvSpPr txBox="1"/>
          <p:nvPr/>
        </p:nvSpPr>
        <p:spPr>
          <a:xfrm>
            <a:off x="24714" y="101621"/>
            <a:ext cx="4122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Tabel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ukuran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sepatu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kelas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VII.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802628" y="578695"/>
            <a:ext cx="5273134" cy="3387732"/>
            <a:chOff x="3802628" y="578695"/>
            <a:chExt cx="5273134" cy="3387732"/>
          </a:xfrm>
        </p:grpSpPr>
        <p:grpSp>
          <p:nvGrpSpPr>
            <p:cNvPr id="4" name="Group 3"/>
            <p:cNvGrpSpPr/>
            <p:nvPr/>
          </p:nvGrpSpPr>
          <p:grpSpPr>
            <a:xfrm>
              <a:off x="3802628" y="1063801"/>
              <a:ext cx="5273134" cy="2902626"/>
              <a:chOff x="3802628" y="1063801"/>
              <a:chExt cx="5273134" cy="2902626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598BD8-0A27-5D41-1FEA-762A50DE240C}"/>
                  </a:ext>
                </a:extLst>
              </p:cNvPr>
              <p:cNvSpPr txBox="1"/>
              <p:nvPr/>
            </p:nvSpPr>
            <p:spPr>
              <a:xfrm>
                <a:off x="5486400" y="3658630"/>
                <a:ext cx="1772055" cy="307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Nomor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Sepatu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C114C0-9A4A-EF3E-77E4-DB629E677E20}"/>
                  </a:ext>
                </a:extLst>
              </p:cNvPr>
              <p:cNvSpPr txBox="1"/>
              <p:nvPr/>
            </p:nvSpPr>
            <p:spPr>
              <a:xfrm rot="16200000">
                <a:off x="3156417" y="2197287"/>
                <a:ext cx="16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endParaRPr lang="en-ID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015D2DA7-CADE-F3E6-1731-3CEEC70818B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01124731"/>
                  </p:ext>
                </p:extLst>
              </p:nvPr>
            </p:nvGraphicFramePr>
            <p:xfrm>
              <a:off x="4147475" y="1063801"/>
              <a:ext cx="4928287" cy="257474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03E7657-00BF-6FBF-E0BC-7604176DF5AC}"/>
                </a:ext>
              </a:extLst>
            </p:cNvPr>
            <p:cNvSpPr txBox="1"/>
            <p:nvPr/>
          </p:nvSpPr>
          <p:spPr>
            <a:xfrm>
              <a:off x="4450550" y="578695"/>
              <a:ext cx="35893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Diagram Garis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dari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Ukuran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Sepatu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siswa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kelas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57340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3501</TotalTime>
  <Words>550</Words>
  <Application>Microsoft Office PowerPoint</Application>
  <PresentationFormat>On-screen Show (16:9)</PresentationFormat>
  <Paragraphs>187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ＭＳ Ｐゴシック</vt:lpstr>
      <vt:lpstr>Arial</vt:lpstr>
      <vt:lpstr>Arial Black</vt:lpstr>
      <vt:lpstr>Calibri</vt:lpstr>
      <vt:lpstr>Cambria Math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ERLBPL056</cp:lastModifiedBy>
  <cp:revision>123</cp:revision>
  <dcterms:created xsi:type="dcterms:W3CDTF">2022-01-17T01:37:52Z</dcterms:created>
  <dcterms:modified xsi:type="dcterms:W3CDTF">2023-04-02T14:54:48Z</dcterms:modified>
</cp:coreProperties>
</file>