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262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987E"/>
    <a:srgbClr val="09C7C2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24" autoAdjust="0"/>
  </p:normalViewPr>
  <p:slideViewPr>
    <p:cSldViewPr>
      <p:cViewPr varScale="1">
        <p:scale>
          <a:sx n="81" d="100"/>
          <a:sy n="81" d="100"/>
        </p:scale>
        <p:origin x="1002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20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63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67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28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48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775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86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246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2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362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ID" dirty="0" err="1"/>
              <a:t>Perekonomian</a:t>
            </a:r>
            <a:r>
              <a:rPr lang="en-ID" dirty="0"/>
              <a:t> </a:t>
            </a:r>
            <a:r>
              <a:rPr lang="en-ID" dirty="0" err="1"/>
              <a:t>nasional</a:t>
            </a:r>
            <a:r>
              <a:rPr lang="en-ID" dirty="0"/>
              <a:t> </a:t>
            </a:r>
            <a:r>
              <a:rPr lang="en-ID" dirty="0" err="1"/>
              <a:t>diselenggarakan</a:t>
            </a:r>
            <a:r>
              <a:rPr lang="en-ID" dirty="0"/>
              <a:t> </a:t>
            </a:r>
            <a:r>
              <a:rPr lang="en-ID" dirty="0" err="1"/>
              <a:t>berdasar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demokrasi</a:t>
            </a:r>
            <a:r>
              <a:rPr lang="en-ID" dirty="0"/>
              <a:t> </a:t>
            </a:r>
            <a:r>
              <a:rPr lang="en-ID" dirty="0" err="1"/>
              <a:t>ekonomi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prinsip</a:t>
            </a:r>
            <a:r>
              <a:rPr lang="en-ID" dirty="0"/>
              <a:t> </a:t>
            </a:r>
            <a:r>
              <a:rPr lang="en-ID" dirty="0" err="1"/>
              <a:t>kebersamaan</a:t>
            </a:r>
            <a:r>
              <a:rPr lang="en-ID" dirty="0"/>
              <a:t>, </a:t>
            </a:r>
            <a:r>
              <a:rPr lang="en-ID" dirty="0" err="1"/>
              <a:t>efisiensi</a:t>
            </a:r>
            <a:r>
              <a:rPr lang="en-ID" dirty="0"/>
              <a:t> </a:t>
            </a:r>
            <a:r>
              <a:rPr lang="en-ID" dirty="0" err="1"/>
              <a:t>berkeadilan</a:t>
            </a:r>
            <a:r>
              <a:rPr lang="en-ID" dirty="0"/>
              <a:t>, </a:t>
            </a:r>
            <a:r>
              <a:rPr lang="en-ID" dirty="0" err="1"/>
              <a:t>berkelanjutan</a:t>
            </a:r>
            <a:r>
              <a:rPr lang="en-ID" dirty="0"/>
              <a:t>, </a:t>
            </a:r>
            <a:r>
              <a:rPr lang="en-ID" dirty="0" err="1"/>
              <a:t>berwawasan</a:t>
            </a:r>
            <a:r>
              <a:rPr lang="en-ID" dirty="0"/>
              <a:t> </a:t>
            </a:r>
            <a:r>
              <a:rPr lang="en-ID" dirty="0" err="1"/>
              <a:t>lingkungan</a:t>
            </a:r>
            <a:r>
              <a:rPr lang="en-ID" dirty="0"/>
              <a:t>, </a:t>
            </a:r>
            <a:r>
              <a:rPr lang="en-ID" dirty="0" err="1"/>
              <a:t>kemandirian</a:t>
            </a:r>
            <a:r>
              <a:rPr lang="en-ID" dirty="0"/>
              <a:t>,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menjaga</a:t>
            </a:r>
            <a:r>
              <a:rPr lang="en-ID" dirty="0"/>
              <a:t> </a:t>
            </a:r>
            <a:r>
              <a:rPr lang="en-ID" dirty="0" err="1"/>
              <a:t>keseimbangan</a:t>
            </a:r>
            <a:r>
              <a:rPr lang="en-ID" dirty="0"/>
              <a:t> </a:t>
            </a:r>
            <a:r>
              <a:rPr lang="en-ID" dirty="0" err="1"/>
              <a:t>kemajuan</a:t>
            </a:r>
            <a:r>
              <a:rPr lang="en-ID" dirty="0"/>
              <a:t> dan </a:t>
            </a:r>
            <a:r>
              <a:rPr lang="en-ID" dirty="0" err="1"/>
              <a:t>kesatuan</a:t>
            </a:r>
            <a:r>
              <a:rPr lang="en-ID" dirty="0"/>
              <a:t> </a:t>
            </a:r>
            <a:r>
              <a:rPr lang="en-ID" dirty="0" err="1"/>
              <a:t>ekonomi</a:t>
            </a:r>
            <a:r>
              <a:rPr lang="en-ID" dirty="0"/>
              <a:t> </a:t>
            </a:r>
            <a:r>
              <a:rPr lang="en-ID" dirty="0" err="1"/>
              <a:t>nasional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373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041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860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kewajiban</a:t>
            </a:r>
            <a:r>
              <a:rPr lang="en-ID" dirty="0"/>
              <a:t> </a:t>
            </a:r>
            <a:r>
              <a:rPr lang="en-ID" dirty="0" err="1"/>
              <a:t>antara</a:t>
            </a:r>
            <a:r>
              <a:rPr lang="en-ID" dirty="0"/>
              <a:t> lain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memiliki</a:t>
            </a:r>
            <a:r>
              <a:rPr lang="en-ID" dirty="0"/>
              <a:t> </a:t>
            </a:r>
            <a:r>
              <a:rPr lang="en-ID" dirty="0" err="1"/>
              <a:t>kewajiban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berperan</a:t>
            </a:r>
            <a:r>
              <a:rPr lang="en-ID" dirty="0"/>
              <a:t>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membeli</a:t>
            </a:r>
            <a:r>
              <a:rPr lang="en-ID" dirty="0"/>
              <a:t> dan </a:t>
            </a:r>
            <a:r>
              <a:rPr lang="en-ID" dirty="0" err="1"/>
              <a:t>mempertahankan</a:t>
            </a:r>
            <a:r>
              <a:rPr lang="en-ID" dirty="0"/>
              <a:t> </a:t>
            </a:r>
            <a:r>
              <a:rPr lang="en-ID" dirty="0" err="1"/>
              <a:t>kedaulatan</a:t>
            </a:r>
            <a:r>
              <a:rPr lang="en-ID" dirty="0"/>
              <a:t> negara Indonesia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serangan</a:t>
            </a:r>
            <a:r>
              <a:rPr lang="en-ID" dirty="0"/>
              <a:t> </a:t>
            </a:r>
            <a:r>
              <a:rPr lang="en-ID" dirty="0" err="1"/>
              <a:t>musuh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wajib</a:t>
            </a:r>
            <a:r>
              <a:rPr lang="en-ID" dirty="0"/>
              <a:t> </a:t>
            </a:r>
            <a:r>
              <a:rPr lang="en-ID" dirty="0" err="1"/>
              <a:t>membayar</a:t>
            </a:r>
            <a:r>
              <a:rPr lang="en-ID" dirty="0"/>
              <a:t> </a:t>
            </a:r>
            <a:r>
              <a:rPr lang="en-ID" dirty="0" err="1"/>
              <a:t>pajak</a:t>
            </a:r>
            <a:r>
              <a:rPr lang="en-ID" dirty="0"/>
              <a:t> dan </a:t>
            </a:r>
            <a:r>
              <a:rPr lang="en-ID" dirty="0" err="1"/>
              <a:t>retribusi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ditetapkan</a:t>
            </a:r>
            <a:r>
              <a:rPr lang="en-ID" dirty="0"/>
              <a:t> oleh </a:t>
            </a:r>
            <a:r>
              <a:rPr lang="en-ID" dirty="0" err="1"/>
              <a:t>pemerintah</a:t>
            </a:r>
            <a:r>
              <a:rPr lang="en-ID" dirty="0"/>
              <a:t> </a:t>
            </a:r>
            <a:r>
              <a:rPr lang="en-ID" dirty="0" err="1"/>
              <a:t>pusat</a:t>
            </a:r>
            <a:r>
              <a:rPr lang="en-ID" dirty="0"/>
              <a:t> dan </a:t>
            </a:r>
            <a:r>
              <a:rPr lang="en-ID" dirty="0" err="1"/>
              <a:t>pemerintah</a:t>
            </a:r>
            <a:r>
              <a:rPr lang="en-ID" dirty="0"/>
              <a:t> </a:t>
            </a:r>
            <a:r>
              <a:rPr lang="en-ID" dirty="0" err="1"/>
              <a:t>daerah</a:t>
            </a:r>
            <a:r>
              <a:rPr lang="en-ID" dirty="0"/>
              <a:t> (</a:t>
            </a:r>
            <a:r>
              <a:rPr lang="en-ID" dirty="0" err="1"/>
              <a:t>pemda</a:t>
            </a:r>
            <a:r>
              <a:rPr lang="en-ID" dirty="0"/>
              <a:t>).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wajib</a:t>
            </a:r>
            <a:r>
              <a:rPr lang="en-ID" dirty="0"/>
              <a:t> </a:t>
            </a:r>
            <a:r>
              <a:rPr lang="en-ID" dirty="0" err="1"/>
              <a:t>menaati</a:t>
            </a:r>
            <a:r>
              <a:rPr lang="en-ID" dirty="0"/>
              <a:t>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menjunjung</a:t>
            </a:r>
            <a:r>
              <a:rPr lang="en-ID" dirty="0"/>
              <a:t> </a:t>
            </a:r>
            <a:r>
              <a:rPr lang="en-ID" dirty="0" err="1"/>
              <a:t>tinggi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negara, </a:t>
            </a:r>
            <a:r>
              <a:rPr lang="en-ID" dirty="0" err="1"/>
              <a:t>hukum</a:t>
            </a:r>
            <a:r>
              <a:rPr lang="en-ID" dirty="0"/>
              <a:t>, dan </a:t>
            </a:r>
            <a:r>
              <a:rPr lang="en-ID" dirty="0" err="1"/>
              <a:t>pemerintahan</a:t>
            </a:r>
            <a:r>
              <a:rPr lang="en-ID" dirty="0"/>
              <a:t> </a:t>
            </a:r>
            <a:r>
              <a:rPr lang="en-ID" dirty="0" err="1"/>
              <a:t>tanpa</a:t>
            </a:r>
            <a:r>
              <a:rPr lang="en-ID" dirty="0"/>
              <a:t> </a:t>
            </a:r>
            <a:r>
              <a:rPr lang="en-ID" dirty="0" err="1"/>
              <a:t>terkecuali</a:t>
            </a:r>
            <a:r>
              <a:rPr lang="en-ID" dirty="0"/>
              <a:t>,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dijalankan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sebaik-baiknya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berkewajiban</a:t>
            </a:r>
            <a:r>
              <a:rPr lang="en-ID" dirty="0"/>
              <a:t> </a:t>
            </a:r>
            <a:r>
              <a:rPr lang="en-ID" dirty="0" err="1"/>
              <a:t>taat</a:t>
            </a:r>
            <a:r>
              <a:rPr lang="en-ID" dirty="0"/>
              <a:t>, </a:t>
            </a:r>
            <a:r>
              <a:rPr lang="en-ID" dirty="0" err="1"/>
              <a:t>tunduk</a:t>
            </a:r>
            <a:r>
              <a:rPr lang="en-ID" dirty="0"/>
              <a:t>, dan </a:t>
            </a:r>
            <a:r>
              <a:rPr lang="en-ID" dirty="0" err="1"/>
              <a:t>patuh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segala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yang </a:t>
            </a:r>
            <a:r>
              <a:rPr lang="en-ID" dirty="0" err="1"/>
              <a:t>berlaku</a:t>
            </a:r>
            <a:r>
              <a:rPr lang="en-ID" dirty="0"/>
              <a:t> di wilayah negara Indonesia.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wajib</a:t>
            </a:r>
            <a:r>
              <a:rPr lang="en-ID" dirty="0"/>
              <a:t> </a:t>
            </a:r>
            <a:r>
              <a:rPr lang="en-ID" dirty="0" err="1"/>
              <a:t>turut</a:t>
            </a:r>
            <a:r>
              <a:rPr lang="en-ID" dirty="0"/>
              <a:t>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pembangunan</a:t>
            </a:r>
            <a:r>
              <a:rPr lang="en-ID" dirty="0"/>
              <a:t> </a:t>
            </a:r>
            <a:r>
              <a:rPr lang="en-ID" dirty="0" err="1"/>
              <a:t>bangsa</a:t>
            </a:r>
            <a:r>
              <a:rPr lang="en-ID" dirty="0"/>
              <a:t> agar </a:t>
            </a:r>
            <a:r>
              <a:rPr lang="en-ID" dirty="0" err="1"/>
              <a:t>bangsa</a:t>
            </a:r>
            <a:r>
              <a:rPr lang="en-ID" dirty="0"/>
              <a:t> Indonesia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berkembang</a:t>
            </a:r>
            <a:r>
              <a:rPr lang="en-ID" dirty="0"/>
              <a:t> dan </a:t>
            </a:r>
            <a:r>
              <a:rPr lang="en-ID" dirty="0" err="1"/>
              <a:t>maju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arah</a:t>
            </a:r>
            <a:r>
              <a:rPr lang="en-ID" dirty="0"/>
              <a:t> yang </a:t>
            </a:r>
            <a:r>
              <a:rPr lang="en-ID" dirty="0" err="1"/>
              <a:t>lebih</a:t>
            </a:r>
            <a:r>
              <a:rPr lang="en-ID" dirty="0"/>
              <a:t> </a:t>
            </a:r>
            <a:r>
              <a:rPr lang="en-ID" dirty="0" err="1"/>
              <a:t>baik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533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772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167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094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117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19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segala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diperoleh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(negara). </a:t>
            </a: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Notonagoro</a:t>
            </a:r>
            <a:r>
              <a:rPr lang="en-ID" dirty="0"/>
              <a:t>,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menerima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semestinya</a:t>
            </a:r>
            <a:r>
              <a:rPr lang="en-ID" dirty="0"/>
              <a:t> </a:t>
            </a:r>
            <a:r>
              <a:rPr lang="en-ID" dirty="0" err="1"/>
              <a:t>diterima</a:t>
            </a:r>
            <a:r>
              <a:rPr lang="en-ID" dirty="0"/>
              <a:t>/</a:t>
            </a:r>
            <a:r>
              <a:rPr lang="en-ID" dirty="0" err="1"/>
              <a:t>dilakukan</a:t>
            </a:r>
            <a:r>
              <a:rPr lang="en-ID" dirty="0"/>
              <a:t> oleh </a:t>
            </a:r>
            <a:r>
              <a:rPr lang="en-ID" dirty="0" err="1"/>
              <a:t>pihak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dan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oleh </a:t>
            </a:r>
            <a:r>
              <a:rPr lang="en-ID" dirty="0" err="1"/>
              <a:t>pihak</a:t>
            </a:r>
            <a:r>
              <a:rPr lang="en-ID" dirty="0"/>
              <a:t> lain yang pada </a:t>
            </a:r>
            <a:r>
              <a:rPr lang="en-ID" dirty="0" err="1"/>
              <a:t>prinsipnya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dituntut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paksa</a:t>
            </a:r>
            <a:r>
              <a:rPr lang="en-ID" dirty="0"/>
              <a:t> </a:t>
            </a:r>
            <a:r>
              <a:rPr lang="en-ID" dirty="0" err="1"/>
              <a:t>olehnya</a:t>
            </a:r>
            <a:r>
              <a:rPr lang="en-ID" dirty="0"/>
              <a:t>.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singkat</a:t>
            </a:r>
            <a:r>
              <a:rPr lang="en-ID" dirty="0"/>
              <a:t>,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mutlak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milik</a:t>
            </a:r>
            <a:r>
              <a:rPr lang="en-ID" dirty="0"/>
              <a:t> </a:t>
            </a:r>
            <a:r>
              <a:rPr lang="en-ID" dirty="0" err="1"/>
              <a:t>tiap</a:t>
            </a:r>
            <a:r>
              <a:rPr lang="en-ID" dirty="0"/>
              <a:t> </a:t>
            </a:r>
            <a:r>
              <a:rPr lang="en-ID" dirty="0" err="1"/>
              <a:t>pribadi</a:t>
            </a:r>
            <a:r>
              <a:rPr lang="en-ID" dirty="0"/>
              <a:t> dan </a:t>
            </a:r>
            <a:r>
              <a:rPr lang="en-ID" dirty="0" err="1"/>
              <a:t>penggunanya</a:t>
            </a:r>
            <a:r>
              <a:rPr lang="en-ID" dirty="0"/>
              <a:t> </a:t>
            </a:r>
            <a:r>
              <a:rPr lang="en-ID" dirty="0" err="1"/>
              <a:t>bergantung</a:t>
            </a:r>
            <a:r>
              <a:rPr lang="en-ID" dirty="0"/>
              <a:t> pada </a:t>
            </a:r>
            <a:r>
              <a:rPr lang="en-ID" dirty="0" err="1"/>
              <a:t>pribadi</a:t>
            </a:r>
            <a:r>
              <a:rPr lang="en-ID" dirty="0"/>
              <a:t> </a:t>
            </a:r>
            <a:r>
              <a:rPr lang="en-ID" dirty="0" err="1"/>
              <a:t>bersangkutan</a:t>
            </a:r>
            <a:r>
              <a:rPr lang="en-ID" dirty="0"/>
              <a:t>. </a:t>
            </a: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Jimly</a:t>
            </a:r>
            <a:r>
              <a:rPr lang="en-ID" dirty="0"/>
              <a:t> </a:t>
            </a:r>
            <a:r>
              <a:rPr lang="en-ID" dirty="0" err="1"/>
              <a:t>Asshiddiqie</a:t>
            </a:r>
            <a:r>
              <a:rPr lang="en-ID" dirty="0"/>
              <a:t>,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(</a:t>
            </a:r>
            <a:r>
              <a:rPr lang="en-ID" i="1" dirty="0"/>
              <a:t>the citizen’s rights</a:t>
            </a:r>
            <a:r>
              <a:rPr lang="en-ID" dirty="0"/>
              <a:t>) </a:t>
            </a:r>
            <a:r>
              <a:rPr lang="en-ID" dirty="0" err="1"/>
              <a:t>sebenarnya</a:t>
            </a:r>
            <a:r>
              <a:rPr lang="en-ID" dirty="0"/>
              <a:t> </a:t>
            </a:r>
            <a:r>
              <a:rPr lang="en-ID" dirty="0" err="1"/>
              <a:t>berbeda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 (</a:t>
            </a:r>
            <a:r>
              <a:rPr lang="en-ID" i="1" dirty="0"/>
              <a:t>the human rights</a:t>
            </a:r>
            <a:r>
              <a:rPr lang="en-ID" dirty="0"/>
              <a:t>). </a:t>
            </a:r>
            <a:r>
              <a:rPr lang="en-ID" dirty="0" err="1"/>
              <a:t>Namun</a:t>
            </a:r>
            <a:r>
              <a:rPr lang="en-ID" dirty="0"/>
              <a:t>,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tercantum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tegas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1945, </a:t>
            </a:r>
            <a:r>
              <a:rPr lang="en-ID" dirty="0" err="1"/>
              <a:t>hak-hak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resmi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(</a:t>
            </a:r>
            <a:r>
              <a:rPr lang="en-ID" i="1" dirty="0"/>
              <a:t>constitutional rights</a:t>
            </a:r>
            <a:r>
              <a:rPr lang="en-ID" dirty="0"/>
              <a:t>).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konstitutional</a:t>
            </a:r>
            <a:r>
              <a:rPr lang="en-ID" dirty="0"/>
              <a:t> (</a:t>
            </a:r>
            <a:r>
              <a:rPr lang="en-ID" i="1" dirty="0"/>
              <a:t>constitutional rights</a:t>
            </a:r>
            <a:r>
              <a:rPr lang="en-ID" dirty="0"/>
              <a:t>) </a:t>
            </a:r>
            <a:r>
              <a:rPr lang="en-ID" dirty="0" err="1"/>
              <a:t>warga</a:t>
            </a:r>
            <a:r>
              <a:rPr lang="en-ID" dirty="0"/>
              <a:t> Indonesia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hak-hak</a:t>
            </a:r>
            <a:r>
              <a:rPr lang="en-ID" dirty="0"/>
              <a:t> yang </a:t>
            </a:r>
            <a:r>
              <a:rPr lang="en-ID" dirty="0" err="1"/>
              <a:t>dijamin</a:t>
            </a:r>
            <a:r>
              <a:rPr lang="en-ID" dirty="0"/>
              <a:t> di </a:t>
            </a:r>
            <a:r>
              <a:rPr lang="en-ID" dirty="0" err="1"/>
              <a:t>dalam</a:t>
            </a:r>
            <a:r>
              <a:rPr lang="en-ID" dirty="0"/>
              <a:t> dan oleh UUD NRI </a:t>
            </a:r>
            <a:r>
              <a:rPr lang="en-ID" dirty="0" err="1"/>
              <a:t>Tahun</a:t>
            </a:r>
            <a:r>
              <a:rPr lang="en-ID" dirty="0"/>
              <a:t> 1945.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negara. Di </a:t>
            </a:r>
            <a:r>
              <a:rPr lang="en-ID" dirty="0" err="1"/>
              <a:t>samping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, </a:t>
            </a:r>
            <a:r>
              <a:rPr lang="en-ID" dirty="0" err="1"/>
              <a:t>terdapat</a:t>
            </a:r>
            <a:r>
              <a:rPr lang="en-ID" dirty="0"/>
              <a:t> pula </a:t>
            </a:r>
            <a:r>
              <a:rPr lang="en-ID" dirty="0" err="1"/>
              <a:t>hak</a:t>
            </a:r>
            <a:r>
              <a:rPr lang="en-ID" dirty="0"/>
              <a:t> legal. </a:t>
            </a:r>
            <a:r>
              <a:rPr lang="en-ID" dirty="0" err="1"/>
              <a:t>Hak</a:t>
            </a:r>
            <a:r>
              <a:rPr lang="en-ID" dirty="0"/>
              <a:t> legal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timbul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jaminan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dan </a:t>
            </a:r>
            <a:r>
              <a:rPr lang="en-ID" dirty="0" err="1"/>
              <a:t>peraturan</a:t>
            </a:r>
            <a:r>
              <a:rPr lang="en-ID" dirty="0"/>
              <a:t> </a:t>
            </a:r>
            <a:r>
              <a:rPr lang="en-ID" dirty="0" err="1"/>
              <a:t>perundang-undangan</a:t>
            </a:r>
            <a:r>
              <a:rPr lang="en-ID" dirty="0"/>
              <a:t> di </a:t>
            </a:r>
            <a:r>
              <a:rPr lang="en-ID" dirty="0" err="1"/>
              <a:t>bawahnya</a:t>
            </a:r>
            <a:r>
              <a:rPr lang="en-ID" dirty="0"/>
              <a:t> (</a:t>
            </a:r>
            <a:r>
              <a:rPr lang="en-ID" i="1" dirty="0"/>
              <a:t>subordinate legislations</a:t>
            </a:r>
            <a:r>
              <a:rPr lang="en-ID" dirty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972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968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237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92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Jimly</a:t>
            </a:r>
            <a:r>
              <a:rPr lang="en-ID" dirty="0"/>
              <a:t> </a:t>
            </a:r>
            <a:r>
              <a:rPr lang="en-ID" dirty="0" err="1"/>
              <a:t>Asshiddiqie</a:t>
            </a:r>
            <a:r>
              <a:rPr lang="en-ID" dirty="0"/>
              <a:t>, </a:t>
            </a:r>
            <a:r>
              <a:rPr lang="en-ID" dirty="0" err="1"/>
              <a:t>hak-hak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yang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dikategorikan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yang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berlaku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Indonesia </a:t>
            </a:r>
            <a:r>
              <a:rPr lang="en-ID" dirty="0" err="1"/>
              <a:t>saja</a:t>
            </a:r>
            <a:r>
              <a:rPr lang="en-ID" dirty="0"/>
              <a:t> dan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orang yang </a:t>
            </a:r>
            <a:r>
              <a:rPr lang="en-ID" dirty="0" err="1"/>
              <a:t>berada</a:t>
            </a:r>
            <a:r>
              <a:rPr lang="en-ID" dirty="0"/>
              <a:t> di Indonesia. </a:t>
            </a:r>
            <a:r>
              <a:rPr lang="en-ID" dirty="0" err="1"/>
              <a:t>Misalnya</a:t>
            </a:r>
            <a:r>
              <a:rPr lang="en-ID" dirty="0"/>
              <a:t>,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berhak</a:t>
            </a:r>
            <a:r>
              <a:rPr lang="en-ID" dirty="0"/>
              <a:t>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kesempatan</a:t>
            </a:r>
            <a:r>
              <a:rPr lang="en-ID" dirty="0"/>
              <a:t> yang </a:t>
            </a:r>
            <a:r>
              <a:rPr lang="en-ID" dirty="0" err="1"/>
              <a:t>sama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pemerintahan</a:t>
            </a:r>
            <a:r>
              <a:rPr lang="en-ID" dirty="0"/>
              <a:t>,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berhak</a:t>
            </a:r>
            <a:r>
              <a:rPr lang="en-ID" dirty="0"/>
              <a:t> dan </a:t>
            </a:r>
            <a:r>
              <a:rPr lang="en-ID" dirty="0" err="1"/>
              <a:t>wajib</a:t>
            </a:r>
            <a:r>
              <a:rPr lang="en-ID" dirty="0"/>
              <a:t> </a:t>
            </a:r>
            <a:r>
              <a:rPr lang="en-ID" dirty="0" err="1"/>
              <a:t>ikut</a:t>
            </a:r>
            <a:r>
              <a:rPr lang="en-ID" dirty="0"/>
              <a:t>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pembelaan</a:t>
            </a:r>
            <a:r>
              <a:rPr lang="en-ID" dirty="0"/>
              <a:t> negara,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berhak</a:t>
            </a:r>
            <a:r>
              <a:rPr lang="en-ID" dirty="0"/>
              <a:t> </a:t>
            </a:r>
            <a:r>
              <a:rPr lang="en-ID" dirty="0" err="1"/>
              <a:t>mendapat</a:t>
            </a:r>
            <a:r>
              <a:rPr lang="en-ID" dirty="0"/>
              <a:t> </a:t>
            </a:r>
            <a:r>
              <a:rPr lang="en-ID" dirty="0" err="1"/>
              <a:t>pendidikan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yang </a:t>
            </a:r>
            <a:r>
              <a:rPr lang="en-ID" dirty="0" err="1"/>
              <a:t>meskipun</a:t>
            </a:r>
            <a:r>
              <a:rPr lang="en-ID" dirty="0"/>
              <a:t> </a:t>
            </a:r>
            <a:r>
              <a:rPr lang="en-ID" dirty="0" err="1"/>
              <a:t>berlaku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orang, </a:t>
            </a:r>
            <a:r>
              <a:rPr lang="en-ID" dirty="0" err="1"/>
              <a:t>tetapi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kasus-kasus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, </a:t>
            </a:r>
            <a:r>
              <a:rPr lang="en-ID" dirty="0" err="1"/>
              <a:t>khusus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Indonesia, </a:t>
            </a:r>
            <a:r>
              <a:rPr lang="en-ID" dirty="0" err="1"/>
              <a:t>berlaku</a:t>
            </a:r>
            <a:r>
              <a:rPr lang="en-ID" dirty="0"/>
              <a:t> </a:t>
            </a:r>
            <a:r>
              <a:rPr lang="en-ID" dirty="0" err="1"/>
              <a:t>keutamaankeutamaan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. </a:t>
            </a:r>
            <a:r>
              <a:rPr lang="en-ID" dirty="0" err="1"/>
              <a:t>Meskipun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bersifat</a:t>
            </a:r>
            <a:r>
              <a:rPr lang="en-ID" dirty="0"/>
              <a:t> universal,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implementasinya</a:t>
            </a:r>
            <a:r>
              <a:rPr lang="en-ID" dirty="0"/>
              <a:t>,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asing</a:t>
            </a:r>
            <a:r>
              <a:rPr lang="en-ID" dirty="0"/>
              <a:t> dan </a:t>
            </a:r>
            <a:r>
              <a:rPr lang="en-ID" dirty="0" err="1"/>
              <a:t>warga</a:t>
            </a:r>
            <a:r>
              <a:rPr lang="en-ID" dirty="0"/>
              <a:t> Negara Indonesia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mungkin</a:t>
            </a:r>
            <a:r>
              <a:rPr lang="en-ID" dirty="0"/>
              <a:t> </a:t>
            </a:r>
            <a:r>
              <a:rPr lang="en-ID" dirty="0" err="1"/>
              <a:t>dipersamakan</a:t>
            </a:r>
            <a:r>
              <a:rPr lang="en-ID" dirty="0"/>
              <a:t> </a:t>
            </a:r>
            <a:r>
              <a:rPr lang="en-ID" dirty="0" err="1"/>
              <a:t>haknya</a:t>
            </a:r>
            <a:r>
              <a:rPr lang="en-ID" dirty="0"/>
              <a:t>. </a:t>
            </a:r>
            <a:r>
              <a:rPr lang="en-ID" dirty="0" err="1"/>
              <a:t>Misalnya</a:t>
            </a:r>
            <a:r>
              <a:rPr lang="en-ID" dirty="0"/>
              <a:t>,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asing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boleh</a:t>
            </a:r>
            <a:r>
              <a:rPr lang="en-ID" dirty="0"/>
              <a:t> </a:t>
            </a:r>
            <a:r>
              <a:rPr lang="en-ID" dirty="0" err="1"/>
              <a:t>mendirikan</a:t>
            </a:r>
            <a:r>
              <a:rPr lang="en-ID" dirty="0"/>
              <a:t> </a:t>
            </a:r>
            <a:r>
              <a:rPr lang="en-ID" dirty="0" err="1"/>
              <a:t>partai</a:t>
            </a:r>
            <a:r>
              <a:rPr lang="en-ID" dirty="0"/>
              <a:t> </a:t>
            </a:r>
            <a:r>
              <a:rPr lang="en-ID" dirty="0" err="1"/>
              <a:t>politik</a:t>
            </a:r>
            <a:r>
              <a:rPr lang="en-ID" dirty="0"/>
              <a:t> di Indonesia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tujuan</a:t>
            </a:r>
            <a:r>
              <a:rPr lang="en-ID" dirty="0"/>
              <a:t> </a:t>
            </a:r>
            <a:r>
              <a:rPr lang="en-ID" dirty="0" err="1"/>
              <a:t>memengaruhi</a:t>
            </a:r>
            <a:r>
              <a:rPr lang="en-ID" dirty="0"/>
              <a:t> </a:t>
            </a:r>
            <a:r>
              <a:rPr lang="en-ID" dirty="0" err="1"/>
              <a:t>kebijakan</a:t>
            </a:r>
            <a:r>
              <a:rPr lang="en-ID" dirty="0"/>
              <a:t> </a:t>
            </a:r>
            <a:r>
              <a:rPr lang="en-ID" dirty="0" err="1"/>
              <a:t>politik</a:t>
            </a:r>
            <a:r>
              <a:rPr lang="en-ID" dirty="0"/>
              <a:t> Indonesia.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34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lphaLcPeriod" startAt="3"/>
            </a:pP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menduduki</a:t>
            </a:r>
            <a:r>
              <a:rPr lang="en-ID" dirty="0"/>
              <a:t> </a:t>
            </a:r>
            <a:r>
              <a:rPr lang="en-ID" dirty="0" err="1"/>
              <a:t>jabatan-jabatan</a:t>
            </a:r>
            <a:r>
              <a:rPr lang="en-ID" dirty="0"/>
              <a:t> yang </a:t>
            </a:r>
            <a:r>
              <a:rPr lang="en-ID" dirty="0" err="1"/>
              <a:t>diisi</a:t>
            </a:r>
            <a:r>
              <a:rPr lang="en-ID" dirty="0"/>
              <a:t> </a:t>
            </a:r>
            <a:r>
              <a:rPr lang="en-ID" dirty="0" err="1"/>
              <a:t>melalui</a:t>
            </a:r>
            <a:r>
              <a:rPr lang="en-ID" dirty="0"/>
              <a:t> </a:t>
            </a:r>
            <a:r>
              <a:rPr lang="en-ID" dirty="0" err="1"/>
              <a:t>prosedur</a:t>
            </a:r>
            <a:r>
              <a:rPr lang="en-ID" dirty="0"/>
              <a:t> </a:t>
            </a:r>
            <a:r>
              <a:rPr lang="en-ID" dirty="0" err="1"/>
              <a:t>pemilihan</a:t>
            </a:r>
            <a:r>
              <a:rPr lang="en-ID" dirty="0"/>
              <a:t> (</a:t>
            </a:r>
            <a:r>
              <a:rPr lang="en-ID" i="1" dirty="0"/>
              <a:t>elected officials</a:t>
            </a:r>
            <a:r>
              <a:rPr lang="en-ID" dirty="0"/>
              <a:t>),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langsung</a:t>
            </a:r>
            <a:r>
              <a:rPr lang="en-ID" dirty="0"/>
              <a:t> </a:t>
            </a:r>
            <a:r>
              <a:rPr lang="en-ID" dirty="0" err="1"/>
              <a:t>maupun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langsung</a:t>
            </a:r>
            <a:r>
              <a:rPr lang="en-ID" dirty="0"/>
              <a:t> oleh </a:t>
            </a:r>
            <a:r>
              <a:rPr lang="en-ID" dirty="0" err="1"/>
              <a:t>rakyat</a:t>
            </a:r>
            <a:r>
              <a:rPr lang="en-ID" dirty="0"/>
              <a:t>. </a:t>
            </a:r>
            <a:r>
              <a:rPr lang="en-ID" dirty="0" err="1"/>
              <a:t>Misalnya</a:t>
            </a:r>
            <a:r>
              <a:rPr lang="en-ID" dirty="0"/>
              <a:t>, </a:t>
            </a:r>
            <a:r>
              <a:rPr lang="en-ID" dirty="0" err="1"/>
              <a:t>jabatan</a:t>
            </a:r>
            <a:r>
              <a:rPr lang="en-ID" dirty="0"/>
              <a:t> </a:t>
            </a:r>
            <a:r>
              <a:rPr lang="en-ID" dirty="0" err="1"/>
              <a:t>presiden</a:t>
            </a:r>
            <a:r>
              <a:rPr lang="en-ID" dirty="0"/>
              <a:t> dan wakil </a:t>
            </a:r>
            <a:r>
              <a:rPr lang="en-ID" dirty="0" err="1"/>
              <a:t>presiden</a:t>
            </a:r>
            <a:r>
              <a:rPr lang="en-ID" dirty="0"/>
              <a:t>, hakim </a:t>
            </a:r>
            <a:r>
              <a:rPr lang="en-ID" dirty="0" err="1"/>
              <a:t>konstitusi</a:t>
            </a:r>
            <a:r>
              <a:rPr lang="en-ID" dirty="0"/>
              <a:t>, </a:t>
            </a:r>
            <a:r>
              <a:rPr lang="en-ID" dirty="0" err="1"/>
              <a:t>anggota</a:t>
            </a:r>
            <a:r>
              <a:rPr lang="en-ID" dirty="0"/>
              <a:t> Badan </a:t>
            </a:r>
            <a:r>
              <a:rPr lang="en-ID" dirty="0" err="1"/>
              <a:t>Pemeriksa</a:t>
            </a:r>
            <a:r>
              <a:rPr lang="en-ID" dirty="0"/>
              <a:t> </a:t>
            </a:r>
            <a:r>
              <a:rPr lang="en-ID" dirty="0" err="1"/>
              <a:t>Keuangan</a:t>
            </a:r>
            <a:r>
              <a:rPr lang="en-ID" dirty="0"/>
              <a:t>, </a:t>
            </a:r>
            <a:r>
              <a:rPr lang="en-ID" dirty="0" err="1"/>
              <a:t>panglima</a:t>
            </a:r>
            <a:r>
              <a:rPr lang="en-ID" dirty="0"/>
              <a:t> TNI, </a:t>
            </a:r>
            <a:r>
              <a:rPr lang="en-ID" dirty="0" err="1"/>
              <a:t>kepala</a:t>
            </a:r>
            <a:r>
              <a:rPr lang="en-ID" dirty="0"/>
              <a:t> </a:t>
            </a:r>
            <a:r>
              <a:rPr lang="en-ID" dirty="0" err="1"/>
              <a:t>Kepolisian</a:t>
            </a:r>
            <a:r>
              <a:rPr lang="en-ID" dirty="0"/>
              <a:t> RI, dewan </a:t>
            </a:r>
            <a:r>
              <a:rPr lang="en-ID" dirty="0" err="1"/>
              <a:t>gubernur</a:t>
            </a:r>
            <a:r>
              <a:rPr lang="en-ID" dirty="0"/>
              <a:t> Bank Indonesia, dan </a:t>
            </a:r>
            <a:r>
              <a:rPr lang="en-ID" dirty="0" err="1"/>
              <a:t>anggota</a:t>
            </a:r>
            <a:r>
              <a:rPr lang="en-ID" dirty="0"/>
              <a:t> </a:t>
            </a:r>
            <a:r>
              <a:rPr lang="en-ID" dirty="0" err="1"/>
              <a:t>komisi-komisi</a:t>
            </a:r>
            <a:r>
              <a:rPr lang="en-ID" dirty="0"/>
              <a:t> negara. </a:t>
            </a:r>
          </a:p>
          <a:p>
            <a:pPr marL="228600" indent="-228600">
              <a:buFont typeface="+mj-lt"/>
              <a:buAutoNum type="alphaLcPeriod" startAt="3"/>
            </a:pP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diangkat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jabatan-jabatan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(</a:t>
            </a:r>
            <a:r>
              <a:rPr lang="en-ID" i="1" dirty="0"/>
              <a:t>appointed officials</a:t>
            </a:r>
            <a:r>
              <a:rPr lang="en-ID" dirty="0"/>
              <a:t>). </a:t>
            </a:r>
            <a:r>
              <a:rPr lang="en-ID" dirty="0" err="1"/>
              <a:t>Misalnya</a:t>
            </a:r>
            <a:r>
              <a:rPr lang="en-ID" dirty="0"/>
              <a:t>, </a:t>
            </a:r>
            <a:r>
              <a:rPr lang="en-ID" dirty="0" err="1"/>
              <a:t>jabatan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Tentara</a:t>
            </a:r>
            <a:r>
              <a:rPr lang="en-ID" dirty="0"/>
              <a:t> Nasional Indonesia (TNI), </a:t>
            </a:r>
            <a:r>
              <a:rPr lang="en-ID" dirty="0" err="1"/>
              <a:t>polisi</a:t>
            </a:r>
            <a:r>
              <a:rPr lang="en-ID" dirty="0"/>
              <a:t> negara, </a:t>
            </a:r>
            <a:r>
              <a:rPr lang="en-ID" dirty="0" err="1"/>
              <a:t>jaksa</a:t>
            </a:r>
            <a:r>
              <a:rPr lang="en-ID" dirty="0"/>
              <a:t>, </a:t>
            </a:r>
            <a:r>
              <a:rPr lang="en-ID" dirty="0" err="1"/>
              <a:t>pegawai</a:t>
            </a:r>
            <a:r>
              <a:rPr lang="en-ID" dirty="0"/>
              <a:t> negeri </a:t>
            </a:r>
            <a:r>
              <a:rPr lang="en-ID" dirty="0" err="1"/>
              <a:t>sipil</a:t>
            </a:r>
            <a:r>
              <a:rPr lang="en-ID" dirty="0"/>
              <a:t> </a:t>
            </a:r>
            <a:r>
              <a:rPr lang="en-ID" dirty="0" err="1"/>
              <a:t>beserta</a:t>
            </a:r>
            <a:r>
              <a:rPr lang="en-ID" dirty="0"/>
              <a:t> </a:t>
            </a:r>
            <a:r>
              <a:rPr lang="en-ID" dirty="0" err="1"/>
              <a:t>jabatan-jabatan</a:t>
            </a:r>
            <a:r>
              <a:rPr lang="en-ID" dirty="0"/>
              <a:t> </a:t>
            </a:r>
            <a:r>
              <a:rPr lang="en-ID" dirty="0" err="1"/>
              <a:t>struktural</a:t>
            </a:r>
            <a:r>
              <a:rPr lang="en-ID" dirty="0"/>
              <a:t> dan </a:t>
            </a:r>
            <a:r>
              <a:rPr lang="en-ID" dirty="0" err="1"/>
              <a:t>fungsional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lingkungan</a:t>
            </a:r>
            <a:r>
              <a:rPr lang="en-ID" dirty="0"/>
              <a:t> </a:t>
            </a:r>
            <a:r>
              <a:rPr lang="en-ID" dirty="0" err="1"/>
              <a:t>kepegawaian</a:t>
            </a:r>
            <a:r>
              <a:rPr lang="en-ID" dirty="0"/>
              <a:t>,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jabatan-jabatan</a:t>
            </a:r>
            <a:r>
              <a:rPr lang="en-ID" dirty="0"/>
              <a:t> lain yang </a:t>
            </a:r>
            <a:r>
              <a:rPr lang="en-ID" dirty="0" err="1"/>
              <a:t>diisi</a:t>
            </a:r>
            <a:r>
              <a:rPr lang="en-ID" dirty="0"/>
              <a:t> </a:t>
            </a:r>
            <a:r>
              <a:rPr lang="en-ID" dirty="0" err="1"/>
              <a:t>melalui</a:t>
            </a:r>
            <a:r>
              <a:rPr lang="en-ID" dirty="0"/>
              <a:t> </a:t>
            </a:r>
            <a:r>
              <a:rPr lang="en-ID" dirty="0" err="1"/>
              <a:t>pemilihan</a:t>
            </a:r>
            <a:r>
              <a:rPr lang="en-ID" dirty="0"/>
              <a:t>. </a:t>
            </a:r>
            <a:r>
              <a:rPr lang="en-ID" dirty="0" err="1"/>
              <a:t>Tujuannya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menjamin</a:t>
            </a:r>
            <a:r>
              <a:rPr lang="en-ID" dirty="0"/>
              <a:t> </a:t>
            </a:r>
            <a:r>
              <a:rPr lang="en-ID" dirty="0" err="1"/>
              <a:t>jabatan-jabatan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diisi</a:t>
            </a:r>
            <a:r>
              <a:rPr lang="en-ID" dirty="0"/>
              <a:t> oleh orang-orang yang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Indonesia.</a:t>
            </a:r>
          </a:p>
          <a:p>
            <a:pPr marL="228600" indent="-228600">
              <a:buFont typeface="+mj-lt"/>
              <a:buAutoNum type="alphaLcPeriod" startAt="3"/>
            </a:pP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err="1"/>
              <a:t>upaya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guna</a:t>
            </a:r>
            <a:r>
              <a:rPr lang="en-ID" dirty="0"/>
              <a:t> </a:t>
            </a:r>
            <a:r>
              <a:rPr lang="en-ID" dirty="0" err="1"/>
              <a:t>melawan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menggugat</a:t>
            </a:r>
            <a:r>
              <a:rPr lang="en-ID" dirty="0"/>
              <a:t> </a:t>
            </a:r>
            <a:r>
              <a:rPr lang="en-ID" dirty="0" err="1"/>
              <a:t>keputusan-keputusan</a:t>
            </a:r>
            <a:r>
              <a:rPr lang="en-ID" dirty="0"/>
              <a:t> negara yang </a:t>
            </a:r>
            <a:r>
              <a:rPr lang="en-ID" dirty="0" err="1"/>
              <a:t>dinilai</a:t>
            </a:r>
            <a:r>
              <a:rPr lang="en-ID" dirty="0"/>
              <a:t> </a:t>
            </a:r>
            <a:r>
              <a:rPr lang="en-ID" dirty="0" err="1"/>
              <a:t>merugikan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konstitusional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bersangkutan</a:t>
            </a:r>
            <a:r>
              <a:rPr lang="en-ID" dirty="0"/>
              <a:t>. </a:t>
            </a:r>
            <a:r>
              <a:rPr lang="en-ID" dirty="0" err="1"/>
              <a:t>Upaya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yang </a:t>
            </a:r>
            <a:r>
              <a:rPr lang="en-ID" dirty="0" err="1"/>
              <a:t>dimaksud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keputusan</a:t>
            </a:r>
            <a:r>
              <a:rPr lang="en-ID" dirty="0"/>
              <a:t> </a:t>
            </a:r>
            <a:r>
              <a:rPr lang="en-ID" dirty="0" err="1"/>
              <a:t>administrasi</a:t>
            </a:r>
            <a:r>
              <a:rPr lang="en-ID" dirty="0"/>
              <a:t> negara, </a:t>
            </a:r>
            <a:r>
              <a:rPr lang="en-ID" dirty="0" err="1"/>
              <a:t>ketentuan</a:t>
            </a:r>
            <a:r>
              <a:rPr lang="en-ID" dirty="0"/>
              <a:t> </a:t>
            </a:r>
            <a:r>
              <a:rPr lang="en-ID" dirty="0" err="1"/>
              <a:t>pengaturan</a:t>
            </a:r>
            <a:r>
              <a:rPr lang="en-ID" dirty="0"/>
              <a:t>, </a:t>
            </a:r>
            <a:r>
              <a:rPr lang="en-ID" dirty="0" err="1"/>
              <a:t>baik</a:t>
            </a:r>
            <a:r>
              <a:rPr lang="en-ID" dirty="0"/>
              <a:t> materiel </a:t>
            </a:r>
            <a:r>
              <a:rPr lang="en-ID" dirty="0" err="1"/>
              <a:t>maupun</a:t>
            </a:r>
            <a:r>
              <a:rPr lang="en-ID" dirty="0"/>
              <a:t> formal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i="1" dirty="0"/>
              <a:t>substantive judicial review </a:t>
            </a:r>
            <a:r>
              <a:rPr lang="en-ID" i="0" dirty="0" err="1"/>
              <a:t>atau</a:t>
            </a:r>
            <a:r>
              <a:rPr lang="en-ID" i="1" dirty="0"/>
              <a:t> procedural judicial review</a:t>
            </a:r>
            <a:r>
              <a:rPr lang="en-ID" dirty="0"/>
              <a:t>, </a:t>
            </a:r>
            <a:r>
              <a:rPr lang="en-ID" dirty="0" err="1"/>
              <a:t>ataupun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putusan</a:t>
            </a:r>
            <a:r>
              <a:rPr lang="en-ID" dirty="0"/>
              <a:t> hakim (</a:t>
            </a:r>
            <a:r>
              <a:rPr lang="en-ID" dirty="0" err="1"/>
              <a:t>vonis</a:t>
            </a:r>
            <a:r>
              <a:rPr lang="en-ID" dirty="0"/>
              <a:t>)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mengajukannya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lembaga</a:t>
            </a:r>
            <a:r>
              <a:rPr lang="en-ID" dirty="0"/>
              <a:t> </a:t>
            </a:r>
            <a:r>
              <a:rPr lang="en-ID" dirty="0" err="1"/>
              <a:t>pengadilan</a:t>
            </a:r>
            <a:r>
              <a:rPr lang="en-ID" dirty="0"/>
              <a:t> yang </a:t>
            </a:r>
            <a:r>
              <a:rPr lang="en-ID" dirty="0" err="1"/>
              <a:t>lebih</a:t>
            </a:r>
            <a:r>
              <a:rPr lang="en-ID" dirty="0"/>
              <a:t> </a:t>
            </a:r>
            <a:r>
              <a:rPr lang="en-ID" dirty="0" err="1"/>
              <a:t>tinggi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tingkat</a:t>
            </a:r>
            <a:r>
              <a:rPr lang="en-ID" dirty="0"/>
              <a:t> banding, </a:t>
            </a:r>
            <a:r>
              <a:rPr lang="en-ID" dirty="0" err="1"/>
              <a:t>kasasi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peninjauan</a:t>
            </a:r>
            <a:r>
              <a:rPr lang="en-ID" dirty="0"/>
              <a:t> </a:t>
            </a:r>
            <a:r>
              <a:rPr lang="en-ID" dirty="0" err="1"/>
              <a:t>kembali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66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dicermati</a:t>
            </a:r>
            <a:r>
              <a:rPr lang="en-ID" dirty="0"/>
              <a:t>, </a:t>
            </a:r>
            <a:r>
              <a:rPr lang="en-ID" dirty="0" err="1"/>
              <a:t>banyak</a:t>
            </a:r>
            <a:r>
              <a:rPr lang="en-ID" dirty="0"/>
              <a:t> </a:t>
            </a:r>
            <a:r>
              <a:rPr lang="en-ID" dirty="0" err="1"/>
              <a:t>ketentuan</a:t>
            </a:r>
            <a:r>
              <a:rPr lang="en-ID" dirty="0"/>
              <a:t> UUD NRI </a:t>
            </a:r>
            <a:r>
              <a:rPr lang="en-ID" dirty="0" err="1"/>
              <a:t>Tahun</a:t>
            </a:r>
            <a:r>
              <a:rPr lang="en-ID" dirty="0"/>
              <a:t> 1945 yang </a:t>
            </a:r>
            <a:r>
              <a:rPr lang="en-ID" dirty="0" err="1"/>
              <a:t>terkait</a:t>
            </a:r>
            <a:r>
              <a:rPr lang="en-ID" dirty="0"/>
              <a:t> </a:t>
            </a:r>
            <a:r>
              <a:rPr lang="en-ID" dirty="0" err="1"/>
              <a:t>langsung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kehidupan</a:t>
            </a:r>
            <a:r>
              <a:rPr lang="en-ID" dirty="0"/>
              <a:t> </a:t>
            </a:r>
            <a:r>
              <a:rPr lang="en-ID" dirty="0" err="1"/>
              <a:t>seluruh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negara. </a:t>
            </a:r>
            <a:r>
              <a:rPr lang="en-ID" dirty="0" err="1"/>
              <a:t>Beberapa</a:t>
            </a:r>
            <a:r>
              <a:rPr lang="en-ID" dirty="0"/>
              <a:t> </a:t>
            </a:r>
            <a:r>
              <a:rPr lang="en-ID" dirty="0" err="1"/>
              <a:t>ketentuan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di </a:t>
            </a:r>
            <a:r>
              <a:rPr lang="en-ID" dirty="0" err="1"/>
              <a:t>antaranya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73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28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81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52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93008" y="730706"/>
            <a:ext cx="56509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28D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pengakuan</a:t>
            </a:r>
            <a:r>
              <a:rPr lang="en-ID" sz="2000" dirty="0"/>
              <a:t>, </a:t>
            </a:r>
            <a:r>
              <a:rPr lang="en-ID" sz="2000" dirty="0" err="1"/>
              <a:t>jaminan</a:t>
            </a:r>
            <a:r>
              <a:rPr lang="en-ID" sz="2000" dirty="0"/>
              <a:t>, </a:t>
            </a:r>
            <a:r>
              <a:rPr lang="en-ID" sz="2000" dirty="0" err="1"/>
              <a:t>perlindungan</a:t>
            </a:r>
            <a:r>
              <a:rPr lang="en-ID" sz="2000" dirty="0"/>
              <a:t>, dan </a:t>
            </a:r>
            <a:r>
              <a:rPr lang="en-ID" sz="2000" dirty="0" err="1"/>
              <a:t>kepastian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yang </a:t>
            </a:r>
            <a:r>
              <a:rPr lang="en-ID" sz="2000" dirty="0" err="1"/>
              <a:t>adil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perlakuan</a:t>
            </a:r>
            <a:r>
              <a:rPr lang="en-ID" sz="2000" dirty="0"/>
              <a:t> yang </a:t>
            </a:r>
            <a:r>
              <a:rPr lang="en-ID" sz="2000" dirty="0" err="1"/>
              <a:t>sama</a:t>
            </a:r>
            <a:r>
              <a:rPr lang="en-ID" sz="2000" dirty="0"/>
              <a:t> di </a:t>
            </a:r>
            <a:r>
              <a:rPr lang="en-ID" sz="2000" dirty="0" err="1"/>
              <a:t>hadapan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bekerja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mendapat</a:t>
            </a:r>
            <a:r>
              <a:rPr lang="en-ID" sz="2000" dirty="0"/>
              <a:t> </a:t>
            </a:r>
            <a:r>
              <a:rPr lang="en-ID" sz="2000" dirty="0" err="1"/>
              <a:t>imbalan</a:t>
            </a:r>
            <a:r>
              <a:rPr lang="en-ID" sz="2000" dirty="0"/>
              <a:t> dan </a:t>
            </a:r>
            <a:r>
              <a:rPr lang="en-ID" sz="2000" dirty="0" err="1"/>
              <a:t>perlakuan</a:t>
            </a:r>
            <a:r>
              <a:rPr lang="en-ID" sz="2000" dirty="0"/>
              <a:t> yang </a:t>
            </a:r>
            <a:r>
              <a:rPr lang="en-ID" sz="2000" dirty="0" err="1"/>
              <a:t>adil</a:t>
            </a:r>
            <a:r>
              <a:rPr lang="en-ID" sz="2000" dirty="0"/>
              <a:t> dan </a:t>
            </a:r>
            <a:r>
              <a:rPr lang="en-ID" sz="2000" dirty="0" err="1"/>
              <a:t>layak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hubungan</a:t>
            </a:r>
            <a:r>
              <a:rPr lang="en-ID" sz="2000" dirty="0"/>
              <a:t> </a:t>
            </a:r>
            <a:r>
              <a:rPr lang="en-ID" sz="2000" dirty="0" err="1"/>
              <a:t>kerja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kesempatan</a:t>
            </a:r>
            <a:r>
              <a:rPr lang="en-ID" sz="2000" dirty="0"/>
              <a:t> yang </a:t>
            </a:r>
            <a:r>
              <a:rPr lang="en-ID" sz="2000" dirty="0" err="1"/>
              <a:t>sama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pemerintahan</a:t>
            </a:r>
            <a:r>
              <a:rPr lang="en-ID" sz="2000" dirty="0"/>
              <a:t>.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status </a:t>
            </a:r>
            <a:r>
              <a:rPr lang="en-ID" sz="2000" dirty="0" err="1"/>
              <a:t>kewarganegaraan</a:t>
            </a:r>
            <a:r>
              <a:rPr lang="en-ID" sz="2000" dirty="0"/>
              <a:t>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mediasulsel.com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E94FCCB-B448-EB6E-2950-A328516B2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" y="1574041"/>
            <a:ext cx="3488267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4942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93008" y="730706"/>
            <a:ext cx="56509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28E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bebas</a:t>
            </a:r>
            <a:r>
              <a:rPr lang="en-ID" sz="2000" dirty="0"/>
              <a:t> </a:t>
            </a:r>
            <a:r>
              <a:rPr lang="en-ID" sz="2000" dirty="0" err="1"/>
              <a:t>memeluk</a:t>
            </a:r>
            <a:r>
              <a:rPr lang="en-ID" sz="2000" dirty="0"/>
              <a:t> agama dan </a:t>
            </a:r>
            <a:r>
              <a:rPr lang="en-ID" sz="2000" dirty="0" err="1"/>
              <a:t>beribadat</a:t>
            </a:r>
            <a:r>
              <a:rPr lang="en-ID" sz="2000" dirty="0"/>
              <a:t> </a:t>
            </a:r>
            <a:r>
              <a:rPr lang="en-ID" sz="2000" dirty="0" err="1"/>
              <a:t>menurut</a:t>
            </a:r>
            <a:r>
              <a:rPr lang="en-ID" sz="2000" dirty="0"/>
              <a:t> </a:t>
            </a:r>
            <a:r>
              <a:rPr lang="en-ID" sz="2000" dirty="0" err="1"/>
              <a:t>agamanya</a:t>
            </a:r>
            <a:r>
              <a:rPr lang="en-ID" sz="2000" dirty="0"/>
              <a:t>, </a:t>
            </a:r>
            <a:r>
              <a:rPr lang="en-ID" sz="2000" dirty="0" err="1"/>
              <a:t>memilih</a:t>
            </a:r>
            <a:r>
              <a:rPr lang="en-ID" sz="2000" dirty="0"/>
              <a:t> </a:t>
            </a:r>
            <a:r>
              <a:rPr lang="en-ID" sz="2000" dirty="0" err="1"/>
              <a:t>pendidikan</a:t>
            </a:r>
            <a:r>
              <a:rPr lang="en-ID" sz="2000" dirty="0"/>
              <a:t> dan </a:t>
            </a:r>
            <a:r>
              <a:rPr lang="en-ID" sz="2000" dirty="0" err="1"/>
              <a:t>pengajaran</a:t>
            </a:r>
            <a:r>
              <a:rPr lang="en-ID" sz="2000" dirty="0"/>
              <a:t>, </a:t>
            </a:r>
            <a:r>
              <a:rPr lang="en-ID" sz="2000" dirty="0" err="1"/>
              <a:t>memilih</a:t>
            </a:r>
            <a:r>
              <a:rPr lang="en-ID" sz="2000" dirty="0"/>
              <a:t> </a:t>
            </a:r>
            <a:r>
              <a:rPr lang="en-ID" sz="2000" dirty="0" err="1"/>
              <a:t>pekerjaan</a:t>
            </a:r>
            <a:r>
              <a:rPr lang="en-ID" sz="2000" dirty="0"/>
              <a:t>, </a:t>
            </a:r>
            <a:r>
              <a:rPr lang="en-ID" sz="2000" dirty="0" err="1"/>
              <a:t>memilih</a:t>
            </a:r>
            <a:r>
              <a:rPr lang="en-ID" sz="2000" dirty="0"/>
              <a:t> </a:t>
            </a:r>
            <a:r>
              <a:rPr lang="en-ID" sz="2000" dirty="0" err="1"/>
              <a:t>kewarganegaraan</a:t>
            </a:r>
            <a:r>
              <a:rPr lang="en-ID" sz="2000" dirty="0"/>
              <a:t>, </a:t>
            </a:r>
            <a:r>
              <a:rPr lang="en-ID" sz="2000" dirty="0" err="1"/>
              <a:t>memilih</a:t>
            </a:r>
            <a:r>
              <a:rPr lang="en-ID" sz="2000" dirty="0"/>
              <a:t> </a:t>
            </a:r>
            <a:r>
              <a:rPr lang="en-ID" sz="2000" dirty="0" err="1"/>
              <a:t>tempat</a:t>
            </a:r>
            <a:r>
              <a:rPr lang="en-ID" sz="2000" dirty="0"/>
              <a:t> </a:t>
            </a:r>
            <a:r>
              <a:rPr lang="en-ID" sz="2000" dirty="0" err="1"/>
              <a:t>tinggal</a:t>
            </a:r>
            <a:r>
              <a:rPr lang="en-ID" sz="2000" dirty="0"/>
              <a:t> di wilayah negara dan </a:t>
            </a:r>
            <a:r>
              <a:rPr lang="en-ID" sz="2000" dirty="0" err="1"/>
              <a:t>meninggalkannya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kembali</a:t>
            </a:r>
            <a:r>
              <a:rPr lang="en-ID" sz="2000" dirty="0"/>
              <a:t>.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meyakini</a:t>
            </a:r>
            <a:r>
              <a:rPr lang="en-ID" sz="2000" dirty="0"/>
              <a:t> </a:t>
            </a:r>
            <a:r>
              <a:rPr lang="en-ID" sz="2000" dirty="0" err="1"/>
              <a:t>kepercayaan</a:t>
            </a:r>
            <a:r>
              <a:rPr lang="en-ID" sz="2000" dirty="0"/>
              <a:t>, </a:t>
            </a:r>
            <a:r>
              <a:rPr lang="en-ID" sz="2000" dirty="0" err="1"/>
              <a:t>menyatakan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 dan </a:t>
            </a:r>
            <a:r>
              <a:rPr lang="en-ID" sz="2000" dirty="0" err="1"/>
              <a:t>sikap</a:t>
            </a:r>
            <a:r>
              <a:rPr lang="en-ID" sz="2000" dirty="0"/>
              <a:t>,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hati</a:t>
            </a:r>
            <a:r>
              <a:rPr lang="en-ID" sz="2000" dirty="0"/>
              <a:t> </a:t>
            </a:r>
            <a:r>
              <a:rPr lang="en-ID" sz="2000" dirty="0" err="1"/>
              <a:t>nuraninya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berserikat</a:t>
            </a:r>
            <a:r>
              <a:rPr lang="en-ID" sz="2000" dirty="0"/>
              <a:t>, </a:t>
            </a:r>
            <a:r>
              <a:rPr lang="en-ID" sz="2000" dirty="0" err="1"/>
              <a:t>berkumpul</a:t>
            </a:r>
            <a:r>
              <a:rPr lang="en-ID" sz="2000" dirty="0"/>
              <a:t>, dan </a:t>
            </a: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endParaRPr lang="en-ID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118064" y="2240662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buguruku.com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D532756-27E9-74BD-F653-5BDB32BC8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64" y="613475"/>
            <a:ext cx="2959595" cy="169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B30B482-8D11-6441-FCB1-F94209703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4" y="2506066"/>
            <a:ext cx="2927013" cy="195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3FA25D-8532-D9DA-991D-E92320BC2EBE}"/>
              </a:ext>
            </a:extLst>
          </p:cNvPr>
          <p:cNvSpPr txBox="1"/>
          <p:nvPr/>
        </p:nvSpPr>
        <p:spPr>
          <a:xfrm>
            <a:off x="1524000" y="4422085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news.unair.ac.id</a:t>
            </a:r>
          </a:p>
        </p:txBody>
      </p:sp>
    </p:spTree>
    <p:extLst>
      <p:ext uri="{BB962C8B-B14F-4D97-AF65-F5344CB8AC3E}">
        <p14:creationId xmlns:p14="http://schemas.microsoft.com/office/powerpoint/2010/main" val="20375736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86200" y="1188185"/>
            <a:ext cx="548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28F</a:t>
            </a:r>
            <a:endParaRPr lang="en-ID" sz="2000" dirty="0"/>
          </a:p>
          <a:p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berkomunikasi</a:t>
            </a:r>
            <a:r>
              <a:rPr lang="en-ID" sz="2000" dirty="0"/>
              <a:t> dan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pribadi</a:t>
            </a:r>
            <a:r>
              <a:rPr lang="en-ID" sz="2000" dirty="0"/>
              <a:t> dan </a:t>
            </a:r>
            <a:r>
              <a:rPr lang="en-ID" sz="2000" dirty="0" err="1"/>
              <a:t>lingkungan</a:t>
            </a:r>
            <a:r>
              <a:rPr lang="en-ID" sz="2000" dirty="0"/>
              <a:t> </a:t>
            </a:r>
            <a:r>
              <a:rPr lang="en-ID" sz="2000" dirty="0" err="1"/>
              <a:t>sosialnya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mencari</a:t>
            </a:r>
            <a:r>
              <a:rPr lang="en-ID" sz="2000" dirty="0"/>
              <a:t>, </a:t>
            </a:r>
            <a:r>
              <a:rPr lang="en-ID" sz="2000" dirty="0" err="1"/>
              <a:t>memperoleh</a:t>
            </a:r>
            <a:r>
              <a:rPr lang="en-ID" sz="2000" dirty="0"/>
              <a:t>, </a:t>
            </a:r>
            <a:r>
              <a:rPr lang="en-ID" sz="2000" dirty="0" err="1"/>
              <a:t>memiliki</a:t>
            </a:r>
            <a:r>
              <a:rPr lang="en-ID" sz="2000" dirty="0"/>
              <a:t>, </a:t>
            </a:r>
            <a:r>
              <a:rPr lang="en-ID" sz="2000" dirty="0" err="1"/>
              <a:t>menyimpan</a:t>
            </a:r>
            <a:r>
              <a:rPr lang="en-ID" sz="2000" dirty="0"/>
              <a:t>, </a:t>
            </a:r>
            <a:r>
              <a:rPr lang="en-ID" sz="2000" dirty="0" err="1"/>
              <a:t>mengolah</a:t>
            </a:r>
            <a:r>
              <a:rPr lang="en-ID" sz="2000" dirty="0"/>
              <a:t>, dan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menggunakan</a:t>
            </a:r>
            <a:r>
              <a:rPr lang="en-ID" sz="2000" dirty="0"/>
              <a:t>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jenis</a:t>
            </a:r>
            <a:r>
              <a:rPr lang="en-ID" sz="2000" dirty="0"/>
              <a:t> </a:t>
            </a:r>
            <a:r>
              <a:rPr lang="en-ID" sz="2000" dirty="0" err="1"/>
              <a:t>saluran</a:t>
            </a:r>
            <a:r>
              <a:rPr lang="en-ID" sz="2000" dirty="0"/>
              <a:t> yang </a:t>
            </a:r>
            <a:r>
              <a:rPr lang="en-ID" sz="2000" dirty="0" err="1"/>
              <a:t>tersedia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solutions21.com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60E585A-ACF9-AD46-0B11-CB149B183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01009"/>
            <a:ext cx="3505459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9138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7859" y="667058"/>
            <a:ext cx="5486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28G</a:t>
            </a:r>
            <a:endParaRPr lang="en-ID" sz="2000" dirty="0"/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diri</a:t>
            </a:r>
            <a:r>
              <a:rPr lang="en-ID" sz="2000" dirty="0"/>
              <a:t> </a:t>
            </a:r>
            <a:r>
              <a:rPr lang="en-ID" sz="2000" dirty="0" err="1"/>
              <a:t>pribadi</a:t>
            </a:r>
            <a:r>
              <a:rPr lang="en-ID" sz="2000" dirty="0"/>
              <a:t>, </a:t>
            </a:r>
            <a:r>
              <a:rPr lang="en-ID" sz="2000" dirty="0" err="1"/>
              <a:t>keluarga</a:t>
            </a:r>
            <a:r>
              <a:rPr lang="en-ID" sz="2000" dirty="0"/>
              <a:t>, </a:t>
            </a:r>
            <a:r>
              <a:rPr lang="en-ID" sz="2000" dirty="0" err="1"/>
              <a:t>kehormatan</a:t>
            </a:r>
            <a:r>
              <a:rPr lang="en-ID" sz="2000" dirty="0"/>
              <a:t>, </a:t>
            </a:r>
            <a:r>
              <a:rPr lang="en-ID" sz="2000" dirty="0" err="1"/>
              <a:t>martabat</a:t>
            </a:r>
            <a:r>
              <a:rPr lang="en-ID" sz="2000" dirty="0"/>
              <a:t>, dan </a:t>
            </a:r>
            <a:r>
              <a:rPr lang="en-ID" sz="2000" dirty="0" err="1"/>
              <a:t>harta</a:t>
            </a:r>
            <a:r>
              <a:rPr lang="en-ID" sz="2000" dirty="0"/>
              <a:t> </a:t>
            </a:r>
            <a:r>
              <a:rPr lang="en-ID" sz="2000" dirty="0" err="1"/>
              <a:t>benda</a:t>
            </a:r>
            <a:r>
              <a:rPr lang="en-ID" sz="2000" dirty="0"/>
              <a:t> yang di </a:t>
            </a:r>
            <a:r>
              <a:rPr lang="en-ID" sz="2000" dirty="0" err="1"/>
              <a:t>bawah</a:t>
            </a:r>
            <a:r>
              <a:rPr lang="en-ID" sz="2000" dirty="0"/>
              <a:t> </a:t>
            </a:r>
            <a:r>
              <a:rPr lang="en-ID" sz="2000" dirty="0" err="1"/>
              <a:t>kekuasaannya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rasa </a:t>
            </a:r>
            <a:r>
              <a:rPr lang="en-ID" sz="2000" dirty="0" err="1"/>
              <a:t>aman</a:t>
            </a:r>
            <a:r>
              <a:rPr lang="en-ID" sz="2000" dirty="0"/>
              <a:t> dan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ancaman</a:t>
            </a:r>
            <a:r>
              <a:rPr lang="en-ID" sz="2000" dirty="0"/>
              <a:t> </a:t>
            </a:r>
            <a:r>
              <a:rPr lang="en-ID" sz="2000" dirty="0" err="1"/>
              <a:t>ketakutan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berbuat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berbuat</a:t>
            </a:r>
            <a:r>
              <a:rPr lang="en-ID" sz="2000" dirty="0"/>
              <a:t> </a:t>
            </a:r>
            <a:r>
              <a:rPr lang="en-ID" sz="2000" dirty="0" err="1"/>
              <a:t>sesuatu</a:t>
            </a:r>
            <a:r>
              <a:rPr lang="en-ID" sz="2000" dirty="0"/>
              <a:t> yang </a:t>
            </a:r>
            <a:r>
              <a:rPr lang="en-ID" sz="2000" dirty="0" err="1"/>
              <a:t>merupakan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bebas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penyiksaan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perlakuan</a:t>
            </a:r>
            <a:r>
              <a:rPr lang="en-ID" sz="2000" dirty="0"/>
              <a:t> yang </a:t>
            </a:r>
            <a:r>
              <a:rPr lang="en-ID" sz="2000" dirty="0" err="1"/>
              <a:t>merendahkan</a:t>
            </a:r>
            <a:r>
              <a:rPr lang="en-ID" sz="2000" dirty="0"/>
              <a:t> </a:t>
            </a:r>
            <a:r>
              <a:rPr lang="en-ID" sz="2000" dirty="0" err="1"/>
              <a:t>derajat</a:t>
            </a:r>
            <a:r>
              <a:rPr lang="en-ID" sz="2000" dirty="0"/>
              <a:t> </a:t>
            </a:r>
            <a:r>
              <a:rPr lang="en-ID" sz="2000" dirty="0" err="1"/>
              <a:t>martabat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dan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suaka</a:t>
            </a:r>
            <a:r>
              <a:rPr lang="en-ID" sz="2000" dirty="0"/>
              <a:t> </a:t>
            </a:r>
            <a:r>
              <a:rPr lang="en-ID" sz="2000" dirty="0" err="1"/>
              <a:t>politik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negara lain.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54472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imf.org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41BA4237-E53C-AF96-7485-F78EDEBA5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8432"/>
            <a:ext cx="3657859" cy="240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7141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0" y="1001091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28H</a:t>
            </a:r>
            <a:endParaRPr lang="en-ID" sz="2000" dirty="0"/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</a:t>
            </a:r>
            <a:r>
              <a:rPr lang="en-ID" sz="2000" dirty="0" err="1"/>
              <a:t>sejahtera</a:t>
            </a:r>
            <a:r>
              <a:rPr lang="en-ID" sz="2000" dirty="0"/>
              <a:t> </a:t>
            </a:r>
            <a:r>
              <a:rPr lang="en-ID" sz="2000" dirty="0" err="1"/>
              <a:t>lahir</a:t>
            </a:r>
            <a:r>
              <a:rPr lang="en-ID" sz="2000" dirty="0"/>
              <a:t> dan </a:t>
            </a:r>
            <a:r>
              <a:rPr lang="en-ID" sz="2000" dirty="0" err="1"/>
              <a:t>batin</a:t>
            </a:r>
            <a:r>
              <a:rPr lang="en-ID" sz="2000" dirty="0"/>
              <a:t>, </a:t>
            </a:r>
            <a:r>
              <a:rPr lang="en-ID" sz="2000" dirty="0" err="1"/>
              <a:t>bertempat</a:t>
            </a:r>
            <a:r>
              <a:rPr lang="en-ID" sz="2000" dirty="0"/>
              <a:t> </a:t>
            </a:r>
            <a:r>
              <a:rPr lang="en-ID" sz="2000" dirty="0" err="1"/>
              <a:t>tinggal</a:t>
            </a:r>
            <a:r>
              <a:rPr lang="en-ID" sz="2000" dirty="0"/>
              <a:t>, dan </a:t>
            </a:r>
            <a:r>
              <a:rPr lang="en-ID" sz="2000" dirty="0" err="1"/>
              <a:t>mendapatkan</a:t>
            </a:r>
            <a:r>
              <a:rPr lang="en-ID" sz="2000" dirty="0"/>
              <a:t> </a:t>
            </a:r>
            <a:r>
              <a:rPr lang="en-ID" sz="2000" dirty="0" err="1"/>
              <a:t>lingkungan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yang </a:t>
            </a:r>
            <a:r>
              <a:rPr lang="en-ID" sz="2000" dirty="0" err="1"/>
              <a:t>baik</a:t>
            </a:r>
            <a:r>
              <a:rPr lang="en-ID" sz="2000" dirty="0"/>
              <a:t> dan </a:t>
            </a:r>
            <a:r>
              <a:rPr lang="en-ID" sz="2000" dirty="0" err="1"/>
              <a:t>sehat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pelayanan</a:t>
            </a:r>
            <a:r>
              <a:rPr lang="en-ID" sz="2000" dirty="0"/>
              <a:t> </a:t>
            </a:r>
            <a:r>
              <a:rPr lang="en-ID" sz="2000" dirty="0" err="1"/>
              <a:t>kesehatan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mendapat</a:t>
            </a:r>
            <a:r>
              <a:rPr lang="en-ID" sz="2000" dirty="0"/>
              <a:t> </a:t>
            </a:r>
            <a:r>
              <a:rPr lang="en-ID" sz="2000" dirty="0" err="1"/>
              <a:t>kemudahan</a:t>
            </a:r>
            <a:r>
              <a:rPr lang="en-ID" sz="2000" dirty="0"/>
              <a:t> dan </a:t>
            </a:r>
            <a:r>
              <a:rPr lang="en-ID" sz="2000" dirty="0" err="1"/>
              <a:t>perlakuan</a:t>
            </a:r>
            <a:r>
              <a:rPr lang="en-ID" sz="2000" dirty="0"/>
              <a:t> </a:t>
            </a:r>
            <a:r>
              <a:rPr lang="en-ID" sz="2000" dirty="0" err="1"/>
              <a:t>khusus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kesempatan</a:t>
            </a:r>
            <a:r>
              <a:rPr lang="en-ID" sz="2000" dirty="0"/>
              <a:t> dan </a:t>
            </a:r>
            <a:r>
              <a:rPr lang="en-ID" sz="2000" dirty="0" err="1"/>
              <a:t>manfaat</a:t>
            </a:r>
            <a:r>
              <a:rPr lang="en-ID" sz="2000" dirty="0"/>
              <a:t> yang </a:t>
            </a:r>
            <a:r>
              <a:rPr lang="en-ID" sz="2000" dirty="0" err="1"/>
              <a:t>sama</a:t>
            </a:r>
            <a:r>
              <a:rPr lang="en-ID" sz="2000" dirty="0"/>
              <a:t> </a:t>
            </a:r>
            <a:r>
              <a:rPr lang="en-ID" sz="2000" dirty="0" err="1"/>
              <a:t>guna</a:t>
            </a:r>
            <a:r>
              <a:rPr lang="en-ID" sz="2000" dirty="0"/>
              <a:t> </a:t>
            </a:r>
            <a:r>
              <a:rPr lang="en-ID" sz="2000" dirty="0" err="1"/>
              <a:t>mencapai</a:t>
            </a:r>
            <a:r>
              <a:rPr lang="en-ID" sz="2000" dirty="0"/>
              <a:t> </a:t>
            </a:r>
            <a:r>
              <a:rPr lang="en-ID" sz="2000" dirty="0" err="1"/>
              <a:t>persamaan</a:t>
            </a:r>
            <a:r>
              <a:rPr lang="en-ID" sz="2000" dirty="0"/>
              <a:t> dan </a:t>
            </a:r>
            <a:r>
              <a:rPr lang="en-ID" sz="2000" dirty="0" err="1"/>
              <a:t>keadilan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54472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1AC77CD-CE82-4946-304E-B7BA60B7E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0" y="1353979"/>
            <a:ext cx="378714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3570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0" y="1001091"/>
            <a:ext cx="548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/>
            <a:r>
              <a:rPr lang="en-ID" sz="2000" b="1" dirty="0" err="1"/>
              <a:t>Pasal</a:t>
            </a:r>
            <a:r>
              <a:rPr lang="en-ID" sz="2000" b="1" dirty="0"/>
              <a:t> 28H</a:t>
            </a:r>
            <a:endParaRPr lang="en-ID" sz="2000" dirty="0"/>
          </a:p>
          <a:p>
            <a:pPr marL="355600" indent="-355600"/>
            <a:r>
              <a:rPr lang="en-ID" sz="2000" dirty="0"/>
              <a:t>(3) 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jaminan</a:t>
            </a:r>
            <a:r>
              <a:rPr lang="en-ID" sz="2000" dirty="0"/>
              <a:t> </a:t>
            </a:r>
            <a:r>
              <a:rPr lang="en-ID" sz="2000" dirty="0" err="1"/>
              <a:t>sosial</a:t>
            </a:r>
            <a:r>
              <a:rPr lang="en-ID" sz="2000" dirty="0"/>
              <a:t> yang</a:t>
            </a:r>
            <a:br>
              <a:rPr lang="en-ID" sz="2000" dirty="0"/>
            </a:br>
            <a:r>
              <a:rPr lang="en-ID" sz="2000" dirty="0" err="1"/>
              <a:t>memungkinkan</a:t>
            </a:r>
            <a:r>
              <a:rPr lang="en-ID" sz="2000" dirty="0"/>
              <a:t> </a:t>
            </a:r>
            <a:r>
              <a:rPr lang="en-ID" sz="2000" dirty="0" err="1"/>
              <a:t>pengembangan</a:t>
            </a:r>
            <a:r>
              <a:rPr lang="en-ID" sz="2000" dirty="0"/>
              <a:t> </a:t>
            </a:r>
            <a:r>
              <a:rPr lang="en-ID" sz="2000" dirty="0" err="1"/>
              <a:t>dirinya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utuh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yang </a:t>
            </a:r>
            <a:r>
              <a:rPr lang="en-ID" sz="2000" dirty="0" err="1"/>
              <a:t>bermartabat</a:t>
            </a:r>
            <a:r>
              <a:rPr lang="en-ID" sz="2000" dirty="0"/>
              <a:t>.</a:t>
            </a:r>
          </a:p>
          <a:p>
            <a:pPr marL="355600" indent="-355600"/>
            <a:r>
              <a:rPr lang="en-ID" sz="2000" dirty="0"/>
              <a:t>(4) 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mempunyai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milik</a:t>
            </a:r>
            <a:br>
              <a:rPr lang="en-ID" sz="2000" dirty="0"/>
            </a:br>
            <a:r>
              <a:rPr lang="en-ID" sz="2000" dirty="0" err="1"/>
              <a:t>pribadi</a:t>
            </a:r>
            <a:r>
              <a:rPr lang="en-ID" sz="2000" dirty="0"/>
              <a:t> dan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milik</a:t>
            </a:r>
            <a:r>
              <a:rPr lang="en-ID" sz="2000" dirty="0"/>
              <a:t> </a:t>
            </a:r>
            <a:r>
              <a:rPr lang="en-ID" sz="2000" dirty="0" err="1"/>
              <a:t>tersebut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boleh</a:t>
            </a:r>
            <a:r>
              <a:rPr lang="en-ID" sz="2000" dirty="0"/>
              <a:t> </a:t>
            </a:r>
            <a:r>
              <a:rPr lang="en-ID" sz="2000" dirty="0" err="1"/>
              <a:t>diambil</a:t>
            </a:r>
            <a:r>
              <a:rPr lang="en-ID" sz="2000" dirty="0"/>
              <a:t> </a:t>
            </a:r>
            <a:r>
              <a:rPr lang="en-ID" sz="2000" dirty="0" err="1"/>
              <a:t>alih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sewenang-wenang</a:t>
            </a:r>
            <a:r>
              <a:rPr lang="en-ID" sz="2000" dirty="0"/>
              <a:t> oleh </a:t>
            </a:r>
            <a:r>
              <a:rPr lang="en-ID" sz="2000" dirty="0" err="1"/>
              <a:t>siapa</a:t>
            </a:r>
            <a:r>
              <a:rPr lang="en-ID" sz="2000" dirty="0"/>
              <a:t> pun.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0" y="3424127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shopify.com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CB19E4A-1A79-E2D7-D637-FBCE76858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5862"/>
            <a:ext cx="3810000" cy="199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3349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29890" y="554810"/>
            <a:ext cx="5486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28I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,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disiksa</a:t>
            </a:r>
            <a:r>
              <a:rPr lang="en-ID" sz="2000" dirty="0"/>
              <a:t>,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 dan </a:t>
            </a:r>
            <a:r>
              <a:rPr lang="en-ID" sz="2000" dirty="0" err="1"/>
              <a:t>hati</a:t>
            </a:r>
            <a:r>
              <a:rPr lang="en-ID" sz="2000" dirty="0"/>
              <a:t> </a:t>
            </a:r>
            <a:r>
              <a:rPr lang="en-ID" sz="2000" dirty="0" err="1"/>
              <a:t>nurani</a:t>
            </a:r>
            <a:r>
              <a:rPr lang="en-ID" sz="2000" dirty="0"/>
              <a:t>,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beragama</a:t>
            </a:r>
            <a:r>
              <a:rPr lang="en-ID" sz="2000" dirty="0"/>
              <a:t>,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diperbudak</a:t>
            </a:r>
            <a:r>
              <a:rPr lang="en-ID" sz="2000" dirty="0"/>
              <a:t>,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diakui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pribadi</a:t>
            </a:r>
            <a:r>
              <a:rPr lang="en-ID" sz="2000" dirty="0"/>
              <a:t> di </a:t>
            </a:r>
            <a:r>
              <a:rPr lang="en-ID" sz="2000" dirty="0" err="1"/>
              <a:t>hadapan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, dan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dituntut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 </a:t>
            </a:r>
            <a:r>
              <a:rPr lang="en-ID" sz="2000" dirty="0" err="1"/>
              <a:t>surut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yang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dikurangi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keadaan</a:t>
            </a:r>
            <a:r>
              <a:rPr lang="en-ID" sz="2000" dirty="0"/>
              <a:t> </a:t>
            </a:r>
            <a:r>
              <a:rPr lang="en-ID" sz="2000" dirty="0" err="1"/>
              <a:t>apa</a:t>
            </a:r>
            <a:r>
              <a:rPr lang="en-ID" sz="2000" dirty="0"/>
              <a:t> pun.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bebas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perlakuan</a:t>
            </a:r>
            <a:r>
              <a:rPr lang="en-ID" sz="2000" dirty="0"/>
              <a:t> yang </a:t>
            </a:r>
            <a:r>
              <a:rPr lang="en-ID" sz="2000" dirty="0" err="1"/>
              <a:t>bersifat</a:t>
            </a:r>
            <a:r>
              <a:rPr lang="en-ID" sz="2000" dirty="0"/>
              <a:t> </a:t>
            </a:r>
            <a:r>
              <a:rPr lang="en-ID" sz="2000" dirty="0" err="1"/>
              <a:t>diskriminatif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</a:t>
            </a:r>
            <a:r>
              <a:rPr lang="en-ID" sz="2000" dirty="0" err="1"/>
              <a:t>apa</a:t>
            </a:r>
            <a:r>
              <a:rPr lang="en-ID" sz="2000" dirty="0"/>
              <a:t> pun dan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mendapatkan</a:t>
            </a:r>
            <a:r>
              <a:rPr lang="en-ID" sz="2000" dirty="0"/>
              <a:t>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perlakuan</a:t>
            </a:r>
            <a:r>
              <a:rPr lang="en-ID" sz="2000" dirty="0"/>
              <a:t> yang </a:t>
            </a:r>
            <a:r>
              <a:rPr lang="en-ID" sz="2000" dirty="0" err="1"/>
              <a:t>bersifat</a:t>
            </a:r>
            <a:r>
              <a:rPr lang="en-ID" sz="2000" dirty="0"/>
              <a:t> </a:t>
            </a:r>
            <a:r>
              <a:rPr lang="en-ID" sz="2000" dirty="0" err="1"/>
              <a:t>diskriminatif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54472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dreamstime.com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65EF149-77C0-37AC-6B09-F9A816A17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" y="1140900"/>
            <a:ext cx="3635159" cy="242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993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29890" y="554810"/>
            <a:ext cx="5486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28I </a:t>
            </a:r>
          </a:p>
          <a:p>
            <a:pPr marL="355600" indent="-355600"/>
            <a:r>
              <a:rPr lang="en-ID" sz="2000" dirty="0"/>
              <a:t>(3) </a:t>
            </a:r>
            <a:r>
              <a:rPr lang="en-ID" sz="2000" dirty="0" err="1"/>
              <a:t>Identitas</a:t>
            </a:r>
            <a:r>
              <a:rPr lang="en-ID" sz="2000" dirty="0"/>
              <a:t> </a:t>
            </a:r>
            <a:r>
              <a:rPr lang="en-ID" sz="2000" dirty="0" err="1"/>
              <a:t>budaya</a:t>
            </a:r>
            <a:r>
              <a:rPr lang="en-ID" sz="2000" dirty="0"/>
              <a:t> dan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tradisional</a:t>
            </a:r>
            <a:r>
              <a:rPr lang="en-ID" sz="2000" dirty="0"/>
              <a:t> </a:t>
            </a:r>
            <a:r>
              <a:rPr lang="en-ID" sz="2000" dirty="0" err="1"/>
              <a:t>dihormati</a:t>
            </a:r>
            <a:r>
              <a:rPr lang="en-ID" sz="2000" dirty="0"/>
              <a:t> </a:t>
            </a:r>
            <a:r>
              <a:rPr lang="en-ID" sz="2000" dirty="0" err="1"/>
              <a:t>selaras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perkembangan</a:t>
            </a:r>
            <a:r>
              <a:rPr lang="en-ID" sz="2000" dirty="0"/>
              <a:t> zaman dan </a:t>
            </a:r>
            <a:r>
              <a:rPr lang="en-ID" sz="2000" dirty="0" err="1"/>
              <a:t>peradaban</a:t>
            </a:r>
            <a:r>
              <a:rPr lang="en-ID" sz="2000" dirty="0"/>
              <a:t>.</a:t>
            </a:r>
          </a:p>
          <a:p>
            <a:pPr marL="355600" indent="-355600"/>
            <a:r>
              <a:rPr lang="en-ID" sz="2000" dirty="0"/>
              <a:t>(4) </a:t>
            </a:r>
            <a:r>
              <a:rPr lang="en-ID" sz="2000" dirty="0" err="1"/>
              <a:t>Perlindungan</a:t>
            </a:r>
            <a:r>
              <a:rPr lang="en-ID" sz="2000" dirty="0"/>
              <a:t>, </a:t>
            </a:r>
            <a:r>
              <a:rPr lang="en-ID" sz="2000" dirty="0" err="1"/>
              <a:t>pemajuan</a:t>
            </a:r>
            <a:r>
              <a:rPr lang="en-ID" sz="2000" dirty="0"/>
              <a:t>, </a:t>
            </a:r>
            <a:r>
              <a:rPr lang="en-ID" sz="2000" dirty="0" err="1"/>
              <a:t>penegakan</a:t>
            </a:r>
            <a:r>
              <a:rPr lang="en-ID" sz="2000" dirty="0"/>
              <a:t>, dan </a:t>
            </a:r>
            <a:r>
              <a:rPr lang="en-ID" sz="2000" dirty="0" err="1"/>
              <a:t>pemenuhan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negara, </a:t>
            </a:r>
            <a:r>
              <a:rPr lang="en-ID" sz="2000" dirty="0" err="1"/>
              <a:t>terutama</a:t>
            </a:r>
            <a:r>
              <a:rPr lang="en-ID" sz="2000" dirty="0"/>
              <a:t> </a:t>
            </a:r>
            <a:r>
              <a:rPr lang="en-ID" sz="2000" dirty="0" err="1"/>
              <a:t>pemerintah</a:t>
            </a:r>
            <a:r>
              <a:rPr lang="en-ID" sz="2000" dirty="0"/>
              <a:t>.</a:t>
            </a:r>
          </a:p>
          <a:p>
            <a:pPr marL="355600" indent="-355600"/>
            <a:r>
              <a:rPr lang="en-ID" sz="2000" dirty="0"/>
              <a:t>(5)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menegakkan</a:t>
            </a:r>
            <a:r>
              <a:rPr lang="en-ID" sz="2000" dirty="0"/>
              <a:t> dan </a:t>
            </a:r>
            <a:r>
              <a:rPr lang="en-ID" sz="2000" dirty="0" err="1"/>
              <a:t>melindungi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prinsip</a:t>
            </a:r>
            <a:r>
              <a:rPr lang="en-ID" sz="2000" dirty="0"/>
              <a:t> negara </a:t>
            </a:r>
            <a:r>
              <a:rPr lang="en-ID" sz="2000" dirty="0" err="1"/>
              <a:t>hukum</a:t>
            </a:r>
            <a:r>
              <a:rPr lang="en-ID" sz="2000" dirty="0"/>
              <a:t> yang </a:t>
            </a:r>
            <a:r>
              <a:rPr lang="en-ID" sz="2000" dirty="0" err="1"/>
              <a:t>demokratis</a:t>
            </a:r>
            <a:r>
              <a:rPr lang="en-ID" sz="2000" dirty="0"/>
              <a:t>, </a:t>
            </a:r>
            <a:r>
              <a:rPr lang="en-ID" sz="2000" dirty="0" err="1"/>
              <a:t>maka</a:t>
            </a:r>
            <a:r>
              <a:rPr lang="en-ID" sz="2000" dirty="0"/>
              <a:t> </a:t>
            </a:r>
            <a:r>
              <a:rPr lang="en-ID" sz="2000" dirty="0" err="1"/>
              <a:t>pelaksanaan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dijamin</a:t>
            </a:r>
            <a:r>
              <a:rPr lang="en-ID" sz="2000" dirty="0"/>
              <a:t>, </a:t>
            </a:r>
            <a:r>
              <a:rPr lang="en-ID" sz="2000" dirty="0" err="1"/>
              <a:t>diatur</a:t>
            </a:r>
            <a:r>
              <a:rPr lang="en-ID" sz="2000" dirty="0"/>
              <a:t>, dan </a:t>
            </a:r>
            <a:r>
              <a:rPr lang="en-ID" sz="2000" dirty="0" err="1"/>
              <a:t>dituangkan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54472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rencanamu.id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8E9E53C-B3E8-5211-3585-26F070556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" y="1080458"/>
            <a:ext cx="3655731" cy="243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7903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78431" y="1236405"/>
            <a:ext cx="548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Perihal</a:t>
            </a:r>
            <a:r>
              <a:rPr lang="en-ID" sz="2000" b="1" dirty="0"/>
              <a:t> </a:t>
            </a:r>
            <a:r>
              <a:rPr lang="en-ID" sz="2000" b="1" dirty="0" err="1"/>
              <a:t>kebebasan</a:t>
            </a:r>
            <a:r>
              <a:rPr lang="en-ID" sz="2000" b="1" dirty="0"/>
              <a:t> </a:t>
            </a:r>
            <a:r>
              <a:rPr lang="en-ID" sz="2000" b="1" dirty="0" err="1"/>
              <a:t>beragama</a:t>
            </a:r>
            <a:endParaRPr lang="en-ID" sz="2000" b="1" dirty="0"/>
          </a:p>
          <a:p>
            <a:r>
              <a:rPr lang="en-ID" sz="2000" b="1" dirty="0" err="1"/>
              <a:t>Pasal</a:t>
            </a:r>
            <a:r>
              <a:rPr lang="en-ID" sz="2000" b="1" dirty="0"/>
              <a:t> 29 </a:t>
            </a:r>
          </a:p>
          <a:p>
            <a:pPr marL="457200" indent="-457200">
              <a:buAutoNum type="arabicParenBoth"/>
            </a:pPr>
            <a:r>
              <a:rPr lang="en-ID" sz="2000" dirty="0"/>
              <a:t>Negara </a:t>
            </a:r>
            <a:r>
              <a:rPr lang="en-ID" sz="2000" dirty="0" err="1"/>
              <a:t>berdasar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Ketuhanan</a:t>
            </a:r>
            <a:r>
              <a:rPr lang="en-ID" sz="2000" dirty="0"/>
              <a:t> Yang </a:t>
            </a:r>
            <a:r>
              <a:rPr lang="en-ID" sz="2000" dirty="0" err="1"/>
              <a:t>Maha</a:t>
            </a:r>
            <a:r>
              <a:rPr lang="en-ID" sz="2000" dirty="0"/>
              <a:t> </a:t>
            </a:r>
            <a:r>
              <a:rPr lang="en-ID" sz="2000" dirty="0" err="1"/>
              <a:t>Esa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/>
              <a:t>Negara </a:t>
            </a:r>
            <a:r>
              <a:rPr lang="en-ID" sz="2000" dirty="0" err="1"/>
              <a:t>menjamin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tiap-tiap</a:t>
            </a:r>
            <a:r>
              <a:rPr lang="en-ID" sz="2000" dirty="0"/>
              <a:t> </a:t>
            </a:r>
            <a:r>
              <a:rPr lang="en-ID" sz="2000" dirty="0" err="1"/>
              <a:t>penduduk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memeluk</a:t>
            </a:r>
            <a:r>
              <a:rPr lang="en-ID" sz="2000" dirty="0"/>
              <a:t> </a:t>
            </a:r>
            <a:r>
              <a:rPr lang="en-ID" sz="2000" dirty="0" err="1"/>
              <a:t>agamanya</a:t>
            </a:r>
            <a:r>
              <a:rPr lang="en-ID" sz="2000" dirty="0"/>
              <a:t> masing-masing dan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beribadat</a:t>
            </a:r>
            <a:r>
              <a:rPr lang="en-ID" sz="2000" dirty="0"/>
              <a:t> </a:t>
            </a:r>
            <a:r>
              <a:rPr lang="en-ID" sz="2000" dirty="0" err="1"/>
              <a:t>menurut</a:t>
            </a:r>
            <a:r>
              <a:rPr lang="en-ID" sz="2000" dirty="0"/>
              <a:t> </a:t>
            </a:r>
            <a:r>
              <a:rPr lang="en-ID" sz="2000" dirty="0" err="1"/>
              <a:t>agamanya</a:t>
            </a:r>
            <a:r>
              <a:rPr lang="en-ID" sz="2000" dirty="0"/>
              <a:t> dan </a:t>
            </a:r>
            <a:r>
              <a:rPr lang="en-ID" sz="2000" dirty="0" err="1"/>
              <a:t>kepercayaannya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7" name="Picture 4">
            <a:extLst>
              <a:ext uri="{FF2B5EF4-FFF2-40B4-BE49-F238E27FC236}">
                <a16:creationId xmlns:a16="http://schemas.microsoft.com/office/drawing/2014/main" id="{701F5E31-49C8-B833-5DE9-B5D03F76B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33" y="1236405"/>
            <a:ext cx="3285219" cy="219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3569D3-2E39-AF0F-8D47-BE5300A42082}"/>
              </a:ext>
            </a:extLst>
          </p:cNvPr>
          <p:cNvSpPr txBox="1"/>
          <p:nvPr/>
        </p:nvSpPr>
        <p:spPr>
          <a:xfrm>
            <a:off x="50470" y="3426551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news.unair.ac.id</a:t>
            </a:r>
          </a:p>
        </p:txBody>
      </p:sp>
    </p:spTree>
    <p:extLst>
      <p:ext uri="{BB962C8B-B14F-4D97-AF65-F5344CB8AC3E}">
        <p14:creationId xmlns:p14="http://schemas.microsoft.com/office/powerpoint/2010/main" val="22570256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7600" y="1669758"/>
            <a:ext cx="548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/>
              <a:t>Perihal</a:t>
            </a:r>
            <a:r>
              <a:rPr lang="es-ES" sz="2000" b="1" dirty="0"/>
              <a:t> </a:t>
            </a:r>
            <a:r>
              <a:rPr lang="es-ES" sz="2000" b="1" dirty="0" err="1"/>
              <a:t>bela</a:t>
            </a:r>
            <a:r>
              <a:rPr lang="es-ES" sz="2000" b="1" dirty="0"/>
              <a:t> negara</a:t>
            </a:r>
          </a:p>
          <a:p>
            <a:r>
              <a:rPr lang="es-ES" sz="2000" b="1" dirty="0" err="1"/>
              <a:t>Pasal</a:t>
            </a:r>
            <a:r>
              <a:rPr lang="es-ES" sz="2000" b="1" dirty="0"/>
              <a:t> 30 </a:t>
            </a:r>
          </a:p>
          <a:p>
            <a:r>
              <a:rPr lang="es-ES" sz="2000" dirty="0" err="1"/>
              <a:t>Tiap-tiap</a:t>
            </a:r>
            <a:r>
              <a:rPr lang="es-ES" sz="2000" dirty="0"/>
              <a:t> </a:t>
            </a:r>
            <a:r>
              <a:rPr lang="es-ES" sz="2000" dirty="0" err="1"/>
              <a:t>warga</a:t>
            </a:r>
            <a:r>
              <a:rPr lang="es-ES" sz="2000" dirty="0"/>
              <a:t> negara </a:t>
            </a:r>
            <a:r>
              <a:rPr lang="es-ES" sz="2000" dirty="0" err="1"/>
              <a:t>berhak</a:t>
            </a:r>
            <a:r>
              <a:rPr lang="es-ES" sz="2000" dirty="0"/>
              <a:t> dan </a:t>
            </a:r>
            <a:r>
              <a:rPr lang="es-ES" sz="2000" dirty="0" err="1"/>
              <a:t>wajib</a:t>
            </a:r>
            <a:r>
              <a:rPr lang="es-ES" sz="2000" dirty="0"/>
              <a:t> </a:t>
            </a:r>
            <a:r>
              <a:rPr lang="es-ES" sz="2000" dirty="0" err="1"/>
              <a:t>ikut</a:t>
            </a:r>
            <a:r>
              <a:rPr lang="es-ES" sz="2000" dirty="0"/>
              <a:t> </a:t>
            </a:r>
            <a:r>
              <a:rPr lang="es-ES" sz="2000" dirty="0" err="1"/>
              <a:t>serta</a:t>
            </a:r>
            <a:r>
              <a:rPr lang="es-ES" sz="2000" dirty="0"/>
              <a:t> </a:t>
            </a:r>
            <a:r>
              <a:rPr lang="es-ES" sz="2000" dirty="0" err="1"/>
              <a:t>dalam</a:t>
            </a:r>
            <a:r>
              <a:rPr lang="es-ES" sz="2000" dirty="0"/>
              <a:t> </a:t>
            </a:r>
            <a:r>
              <a:rPr lang="es-ES" sz="2000" dirty="0" err="1"/>
              <a:t>usaha</a:t>
            </a:r>
            <a:r>
              <a:rPr lang="es-ES" sz="2000" dirty="0"/>
              <a:t> </a:t>
            </a:r>
            <a:r>
              <a:rPr lang="es-ES" sz="2000" dirty="0" err="1"/>
              <a:t>pertahanan</a:t>
            </a:r>
            <a:r>
              <a:rPr lang="es-ES" sz="2000" dirty="0"/>
              <a:t> dan </a:t>
            </a:r>
            <a:r>
              <a:rPr lang="es-ES" sz="2000" dirty="0" err="1"/>
              <a:t>keamanan</a:t>
            </a:r>
            <a:r>
              <a:rPr lang="es-ES" sz="2000" dirty="0"/>
              <a:t> negara.</a:t>
            </a:r>
            <a:endParaRPr lang="en-ID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43569D3-2E39-AF0F-8D47-BE5300A42082}"/>
              </a:ext>
            </a:extLst>
          </p:cNvPr>
          <p:cNvSpPr txBox="1"/>
          <p:nvPr/>
        </p:nvSpPr>
        <p:spPr>
          <a:xfrm>
            <a:off x="50470" y="3426551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koran.tempo.co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FCC725-F1B8-0F10-E26C-76AD72E7E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0" y="1437570"/>
            <a:ext cx="3488267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6527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155694"/>
            <a:ext cx="4542830" cy="3536514"/>
            <a:chOff x="0" y="1155694"/>
            <a:chExt cx="4542830" cy="3536514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521235"/>
              <a:ext cx="4542830" cy="317097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menguraikan perumusan dan pengesahan Undang-Undang Dasar Negara Republik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Indonesia Tahun 1945;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menganalisis hak dan kewajiban warga negara yang diatur dalam Undang-Undang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Dasar Negara Republik Indonesia Tahun 1945;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menjelaskan kemerdekaan berpendapat sesuai nilai-nilai Pancasila;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menganalisis kasus pelanggaran hak dan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pengingkaran kewajiban sebagaimana diatur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dalam Undang-Undang Dasar Negara Republik Indonesia Tahun 1945.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155694"/>
              <a:ext cx="4542830" cy="36933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2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90500" y="677412"/>
            <a:ext cx="8762999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Undang-Undang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Dasar Negara </a:t>
            </a:r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Republik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Indonesia </a:t>
            </a:r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Tahun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1945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36FA750B-297A-BB05-9EC5-4E1F53393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20145"/>
            <a:ext cx="3466077" cy="315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560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29891" y="965448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Perihal</a:t>
            </a:r>
            <a:r>
              <a:rPr lang="en-ID" sz="2000" b="1" dirty="0"/>
              <a:t> </a:t>
            </a:r>
            <a:r>
              <a:rPr lang="en-ID" sz="2000" b="1" dirty="0" err="1"/>
              <a:t>pendidikan</a:t>
            </a:r>
            <a:r>
              <a:rPr lang="en-ID" sz="2000" b="1" dirty="0"/>
              <a:t> dan </a:t>
            </a:r>
            <a:r>
              <a:rPr lang="en-ID" sz="2000" b="1" dirty="0" err="1"/>
              <a:t>kebudayaan</a:t>
            </a:r>
            <a:endParaRPr lang="en-ID" sz="2000" b="1" dirty="0"/>
          </a:p>
          <a:p>
            <a:r>
              <a:rPr lang="en-ID" sz="2000" b="1" dirty="0" err="1"/>
              <a:t>Pasal</a:t>
            </a:r>
            <a:r>
              <a:rPr lang="en-ID" sz="2000" b="1" dirty="0"/>
              <a:t> 31</a:t>
            </a:r>
            <a:endParaRPr lang="en-ID" sz="2000" dirty="0"/>
          </a:p>
          <a:p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mendapat</a:t>
            </a:r>
            <a:r>
              <a:rPr lang="en-ID" sz="2000" dirty="0"/>
              <a:t> </a:t>
            </a:r>
            <a:r>
              <a:rPr lang="en-ID" sz="2000" dirty="0" err="1"/>
              <a:t>pendidikan</a:t>
            </a:r>
            <a:r>
              <a:rPr lang="en-ID" sz="2000" dirty="0"/>
              <a:t>. </a:t>
            </a:r>
          </a:p>
          <a:p>
            <a:endParaRPr lang="en-ID" sz="2000" dirty="0"/>
          </a:p>
          <a:p>
            <a:r>
              <a:rPr lang="en-ID" sz="2000" b="1" dirty="0" err="1"/>
              <a:t>Pasal</a:t>
            </a:r>
            <a:r>
              <a:rPr lang="en-ID" sz="2000" b="1" dirty="0"/>
              <a:t> 32</a:t>
            </a:r>
            <a:endParaRPr lang="en-ID" sz="2000" dirty="0"/>
          </a:p>
          <a:p>
            <a:r>
              <a:rPr lang="en-ID" sz="2000" dirty="0"/>
              <a:t>Negara </a:t>
            </a:r>
            <a:r>
              <a:rPr lang="en-ID" sz="2000" dirty="0" err="1"/>
              <a:t>memajukan</a:t>
            </a:r>
            <a:r>
              <a:rPr lang="en-ID" sz="2000" dirty="0"/>
              <a:t> </a:t>
            </a:r>
            <a:r>
              <a:rPr lang="en-ID" sz="2000" dirty="0" err="1"/>
              <a:t>kebudayaan</a:t>
            </a:r>
            <a:r>
              <a:rPr lang="en-ID" sz="2000" dirty="0"/>
              <a:t> </a:t>
            </a:r>
            <a:r>
              <a:rPr lang="en-ID" sz="2000" dirty="0" err="1"/>
              <a:t>nasional</a:t>
            </a:r>
            <a:r>
              <a:rPr lang="en-ID" sz="2000" dirty="0"/>
              <a:t> Indonesia di </a:t>
            </a:r>
            <a:r>
              <a:rPr lang="en-ID" sz="2000" dirty="0" err="1"/>
              <a:t>tengah</a:t>
            </a:r>
            <a:r>
              <a:rPr lang="en-ID" sz="2000" dirty="0"/>
              <a:t> </a:t>
            </a:r>
            <a:r>
              <a:rPr lang="en-ID" sz="2000" dirty="0" err="1"/>
              <a:t>peradaban</a:t>
            </a:r>
            <a:r>
              <a:rPr lang="en-ID" sz="2000" dirty="0"/>
              <a:t> dunia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menjamin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memelihara</a:t>
            </a:r>
            <a:r>
              <a:rPr lang="en-ID" sz="2000" dirty="0"/>
              <a:t> dan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nilai-nilai</a:t>
            </a:r>
            <a:r>
              <a:rPr lang="en-ID" sz="2000" dirty="0"/>
              <a:t> </a:t>
            </a:r>
            <a:r>
              <a:rPr lang="en-ID" sz="2000" dirty="0" err="1"/>
              <a:t>budayanya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B9AC93C-DF9A-0E03-9DE9-74F709CB81C0}"/>
              </a:ext>
            </a:extLst>
          </p:cNvPr>
          <p:cNvSpPr txBox="1"/>
          <p:nvPr/>
        </p:nvSpPr>
        <p:spPr>
          <a:xfrm>
            <a:off x="-6927" y="338327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kompasiana.com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0E3C1BE6-4952-1D08-0D9B-06F8E0BE07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 t="-1022" r="7818" b="1022"/>
          <a:stretch/>
        </p:blipFill>
        <p:spPr bwMode="auto">
          <a:xfrm>
            <a:off x="65301" y="1291138"/>
            <a:ext cx="3521363" cy="205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5546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22964" y="730706"/>
            <a:ext cx="5486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Perihal</a:t>
            </a:r>
            <a:r>
              <a:rPr lang="en-ID" sz="2000" b="1" dirty="0"/>
              <a:t> </a:t>
            </a:r>
            <a:r>
              <a:rPr lang="en-ID" sz="2000" b="1" dirty="0" err="1"/>
              <a:t>perekonomian</a:t>
            </a:r>
            <a:r>
              <a:rPr lang="en-ID" sz="2000" b="1" dirty="0"/>
              <a:t> </a:t>
            </a:r>
            <a:r>
              <a:rPr lang="en-ID" sz="2000" b="1" dirty="0" err="1"/>
              <a:t>nasional</a:t>
            </a:r>
            <a:r>
              <a:rPr lang="en-ID" sz="2000" b="1" dirty="0"/>
              <a:t> dan </a:t>
            </a:r>
            <a:r>
              <a:rPr lang="en-ID" sz="2000" b="1" dirty="0" err="1"/>
              <a:t>kesejahteraan</a:t>
            </a:r>
            <a:r>
              <a:rPr lang="en-ID" sz="2000" b="1" dirty="0"/>
              <a:t> </a:t>
            </a:r>
            <a:r>
              <a:rPr lang="en-ID" sz="2000" b="1" dirty="0" err="1"/>
              <a:t>sosial</a:t>
            </a:r>
            <a:endParaRPr lang="en-ID" sz="2000" b="1" dirty="0"/>
          </a:p>
          <a:p>
            <a:r>
              <a:rPr lang="en-ID" sz="2000" b="1" dirty="0" err="1"/>
              <a:t>Pasal</a:t>
            </a:r>
            <a:r>
              <a:rPr lang="en-ID" sz="2000" b="1" dirty="0"/>
              <a:t> 33</a:t>
            </a:r>
            <a:endParaRPr lang="en-ID" sz="2000" dirty="0"/>
          </a:p>
          <a:p>
            <a:pPr marL="457200" indent="-457200">
              <a:buAutoNum type="arabicParenBoth"/>
            </a:pPr>
            <a:r>
              <a:rPr lang="en-ID" sz="2000" dirty="0" err="1"/>
              <a:t>Perekonomian</a:t>
            </a:r>
            <a:r>
              <a:rPr lang="en-ID" sz="2000" dirty="0"/>
              <a:t> </a:t>
            </a:r>
            <a:r>
              <a:rPr lang="en-ID" sz="2000" dirty="0" err="1"/>
              <a:t>disusun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usaha</a:t>
            </a:r>
            <a:r>
              <a:rPr lang="en-ID" sz="2000" dirty="0"/>
              <a:t> </a:t>
            </a:r>
            <a:r>
              <a:rPr lang="en-ID" sz="2000" dirty="0" err="1"/>
              <a:t>bersama</a:t>
            </a:r>
            <a:r>
              <a:rPr lang="en-ID" sz="2000" dirty="0"/>
              <a:t> </a:t>
            </a:r>
            <a:r>
              <a:rPr lang="en-ID" sz="2000" dirty="0" err="1"/>
              <a:t>berdasar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kekeluargaan</a:t>
            </a:r>
            <a:r>
              <a:rPr lang="en-ID" sz="2000" dirty="0"/>
              <a:t>. </a:t>
            </a:r>
          </a:p>
          <a:p>
            <a:pPr marL="457200" indent="-457200">
              <a:buAutoNum type="arabicParenBoth"/>
            </a:pPr>
            <a:r>
              <a:rPr lang="en-ID" sz="2000" dirty="0"/>
              <a:t>Cabang-</a:t>
            </a:r>
            <a:r>
              <a:rPr lang="en-ID" sz="2000" dirty="0" err="1"/>
              <a:t>cabang</a:t>
            </a:r>
            <a:r>
              <a:rPr lang="en-ID" sz="2000" dirty="0"/>
              <a:t> </a:t>
            </a:r>
            <a:r>
              <a:rPr lang="en-ID" sz="2000" dirty="0" err="1"/>
              <a:t>produksi</a:t>
            </a:r>
            <a:r>
              <a:rPr lang="en-ID" sz="2000" dirty="0"/>
              <a:t> yang </a:t>
            </a:r>
            <a:r>
              <a:rPr lang="en-ID" sz="2000" dirty="0" err="1"/>
              <a:t>penting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negara dan yang </a:t>
            </a:r>
            <a:r>
              <a:rPr lang="en-ID" sz="2000" dirty="0" err="1"/>
              <a:t>menguasai</a:t>
            </a:r>
            <a:r>
              <a:rPr lang="en-ID" sz="2000" dirty="0"/>
              <a:t> </a:t>
            </a:r>
            <a:r>
              <a:rPr lang="en-ID" sz="2000" dirty="0" err="1"/>
              <a:t>hajat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orang </a:t>
            </a:r>
            <a:r>
              <a:rPr lang="en-ID" sz="2000" dirty="0" err="1"/>
              <a:t>banyak</a:t>
            </a:r>
            <a:r>
              <a:rPr lang="en-ID" sz="2000" dirty="0"/>
              <a:t> </a:t>
            </a:r>
            <a:r>
              <a:rPr lang="en-ID" sz="2000" dirty="0" err="1"/>
              <a:t>dikuasai</a:t>
            </a:r>
            <a:r>
              <a:rPr lang="en-ID" sz="2000" dirty="0"/>
              <a:t> oleh negara.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Bumi</a:t>
            </a:r>
            <a:r>
              <a:rPr lang="en-ID" sz="2000" dirty="0"/>
              <a:t> dan air dan </a:t>
            </a:r>
            <a:r>
              <a:rPr lang="en-ID" sz="2000" dirty="0" err="1"/>
              <a:t>kekayaan</a:t>
            </a:r>
            <a:r>
              <a:rPr lang="en-ID" sz="2000" dirty="0"/>
              <a:t> </a:t>
            </a:r>
            <a:r>
              <a:rPr lang="en-ID" sz="2000" dirty="0" err="1"/>
              <a:t>alam</a:t>
            </a:r>
            <a:r>
              <a:rPr lang="en-ID" sz="2000" dirty="0"/>
              <a:t> yang </a:t>
            </a:r>
            <a:r>
              <a:rPr lang="en-ID" sz="2000" dirty="0" err="1"/>
              <a:t>terkandung</a:t>
            </a:r>
            <a:r>
              <a:rPr lang="en-ID" sz="2000" dirty="0"/>
              <a:t> di </a:t>
            </a:r>
            <a:r>
              <a:rPr lang="en-ID" sz="2000" dirty="0" err="1"/>
              <a:t>dalamnya</a:t>
            </a:r>
            <a:r>
              <a:rPr lang="en-ID" sz="2000" dirty="0"/>
              <a:t> </a:t>
            </a:r>
            <a:r>
              <a:rPr lang="en-ID" sz="2000" dirty="0" err="1"/>
              <a:t>dikuasai</a:t>
            </a:r>
            <a:r>
              <a:rPr lang="en-ID" sz="2000" dirty="0"/>
              <a:t> oleh negara dan </a:t>
            </a:r>
            <a:r>
              <a:rPr lang="en-ID" sz="2000" dirty="0" err="1"/>
              <a:t>dipergunakan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sebesar-besar</a:t>
            </a:r>
            <a:r>
              <a:rPr lang="en-ID" sz="2000" dirty="0"/>
              <a:t> </a:t>
            </a:r>
            <a:r>
              <a:rPr lang="en-ID" sz="2000" dirty="0" err="1"/>
              <a:t>kemakmuran</a:t>
            </a:r>
            <a:r>
              <a:rPr lang="en-ID" sz="2000" dirty="0"/>
              <a:t> </a:t>
            </a:r>
            <a:r>
              <a:rPr lang="en-ID" sz="2000" dirty="0" err="1"/>
              <a:t>rakyat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B9AC93C-DF9A-0E03-9DE9-74F709CB81C0}"/>
              </a:ext>
            </a:extLst>
          </p:cNvPr>
          <p:cNvSpPr txBox="1"/>
          <p:nvPr/>
        </p:nvSpPr>
        <p:spPr>
          <a:xfrm>
            <a:off x="-6927" y="338327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inews.id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9CFF5C1-C424-80C5-3593-E88195D51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7" y="1198297"/>
            <a:ext cx="3553692" cy="22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1305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22964" y="730706"/>
            <a:ext cx="548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34</a:t>
            </a:r>
          </a:p>
          <a:p>
            <a:pPr marL="457200" indent="-457200">
              <a:buAutoNum type="arabicParenBoth"/>
            </a:pPr>
            <a:r>
              <a:rPr lang="en-ID" sz="2000" dirty="0"/>
              <a:t>Fakir miskin dan </a:t>
            </a:r>
            <a:r>
              <a:rPr lang="en-ID" sz="2000" dirty="0" err="1"/>
              <a:t>anak-anak</a:t>
            </a:r>
            <a:r>
              <a:rPr lang="en-ID" sz="2000" dirty="0"/>
              <a:t> yang </a:t>
            </a:r>
            <a:r>
              <a:rPr lang="en-ID" sz="2000" dirty="0" err="1"/>
              <a:t>terlantar</a:t>
            </a:r>
            <a:r>
              <a:rPr lang="en-ID" sz="2000" dirty="0"/>
              <a:t> </a:t>
            </a:r>
            <a:r>
              <a:rPr lang="en-ID" sz="2000" dirty="0" err="1"/>
              <a:t>dipelihara</a:t>
            </a:r>
            <a:r>
              <a:rPr lang="en-ID" sz="2000" dirty="0"/>
              <a:t> oleh negara.</a:t>
            </a:r>
          </a:p>
          <a:p>
            <a:pPr marL="457200" indent="-457200">
              <a:buAutoNum type="arabicParenBoth"/>
            </a:pPr>
            <a:r>
              <a:rPr lang="en-ID" sz="2000" dirty="0"/>
              <a:t>Negara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sistem</a:t>
            </a:r>
            <a:r>
              <a:rPr lang="en-ID" sz="2000" dirty="0"/>
              <a:t> </a:t>
            </a:r>
            <a:r>
              <a:rPr lang="en-ID" sz="2000" dirty="0" err="1"/>
              <a:t>jaminan</a:t>
            </a:r>
            <a:r>
              <a:rPr lang="en-ID" sz="2000" dirty="0"/>
              <a:t> </a:t>
            </a:r>
            <a:r>
              <a:rPr lang="en-ID" sz="2000" dirty="0" err="1"/>
              <a:t>sosial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seluruh</a:t>
            </a:r>
            <a:r>
              <a:rPr lang="en-ID" sz="2000" dirty="0"/>
              <a:t> </a:t>
            </a:r>
            <a:r>
              <a:rPr lang="en-ID" sz="2000" dirty="0" err="1"/>
              <a:t>rakyat</a:t>
            </a:r>
            <a:r>
              <a:rPr lang="en-ID" sz="2000" dirty="0"/>
              <a:t> dan </a:t>
            </a:r>
            <a:r>
              <a:rPr lang="en-ID" sz="2000" dirty="0" err="1"/>
              <a:t>memberdayakan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yang </a:t>
            </a:r>
            <a:r>
              <a:rPr lang="en-ID" sz="2000" dirty="0" err="1"/>
              <a:t>lemah</a:t>
            </a:r>
            <a:r>
              <a:rPr lang="en-ID" sz="2000" dirty="0"/>
              <a:t> dan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mampu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martabat</a:t>
            </a:r>
            <a:r>
              <a:rPr lang="en-ID" sz="2000" dirty="0"/>
              <a:t> </a:t>
            </a:r>
            <a:r>
              <a:rPr lang="en-ID" sz="2000" dirty="0" err="1"/>
              <a:t>kemanusiaan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/>
              <a:t>Negara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penyediaan</a:t>
            </a:r>
            <a:r>
              <a:rPr lang="en-ID" sz="2000" dirty="0"/>
              <a:t> </a:t>
            </a:r>
            <a:r>
              <a:rPr lang="en-ID" sz="2000" dirty="0" err="1"/>
              <a:t>fasilitas</a:t>
            </a:r>
            <a:r>
              <a:rPr lang="en-ID" sz="2000" dirty="0"/>
              <a:t> </a:t>
            </a:r>
            <a:r>
              <a:rPr lang="en-ID" sz="2000" dirty="0" err="1"/>
              <a:t>pelayanan</a:t>
            </a:r>
            <a:r>
              <a:rPr lang="en-ID" sz="2000" dirty="0"/>
              <a:t> </a:t>
            </a:r>
            <a:r>
              <a:rPr lang="en-ID" sz="2000" dirty="0" err="1"/>
              <a:t>kesehatan</a:t>
            </a:r>
            <a:r>
              <a:rPr lang="en-ID" sz="2000" dirty="0"/>
              <a:t> dan </a:t>
            </a:r>
            <a:r>
              <a:rPr lang="en-ID" sz="2000" dirty="0" err="1"/>
              <a:t>fasilitas</a:t>
            </a:r>
            <a:r>
              <a:rPr lang="en-ID" sz="2000" dirty="0"/>
              <a:t> </a:t>
            </a:r>
            <a:r>
              <a:rPr lang="en-ID" sz="2000" dirty="0" err="1"/>
              <a:t>pelayanan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yang </a:t>
            </a:r>
            <a:r>
              <a:rPr lang="en-ID" sz="2000" dirty="0" err="1"/>
              <a:t>layak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B9AC93C-DF9A-0E03-9DE9-74F709CB81C0}"/>
              </a:ext>
            </a:extLst>
          </p:cNvPr>
          <p:cNvSpPr txBox="1"/>
          <p:nvPr/>
        </p:nvSpPr>
        <p:spPr>
          <a:xfrm>
            <a:off x="-6927" y="338327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jakarta.tribunnews.com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908A7CB-2DD7-04AE-3732-416EBE23E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" y="1368683"/>
            <a:ext cx="3588328" cy="20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3194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8590" y="1074949"/>
            <a:ext cx="548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Menurut</a:t>
            </a:r>
            <a:r>
              <a:rPr lang="en-ID" sz="2000" dirty="0"/>
              <a:t> </a:t>
            </a:r>
            <a:r>
              <a:rPr lang="en-ID" sz="2000" dirty="0" err="1"/>
              <a:t>Notonagoro</a:t>
            </a:r>
            <a:r>
              <a:rPr lang="en-ID" sz="2000" dirty="0"/>
              <a:t>, </a:t>
            </a:r>
            <a:r>
              <a:rPr lang="en-ID" sz="2000" b="1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beban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memberikan</a:t>
            </a:r>
            <a:r>
              <a:rPr lang="en-ID" sz="2000" dirty="0"/>
              <a:t> </a:t>
            </a:r>
            <a:r>
              <a:rPr lang="en-ID" sz="2000" dirty="0" err="1"/>
              <a:t>sesuatu</a:t>
            </a:r>
            <a:r>
              <a:rPr lang="en-ID" sz="2000" dirty="0"/>
              <a:t> yang </a:t>
            </a:r>
            <a:r>
              <a:rPr lang="en-ID" sz="2000" dirty="0" err="1"/>
              <a:t>semestinya</a:t>
            </a:r>
            <a:r>
              <a:rPr lang="en-ID" sz="2000" dirty="0"/>
              <a:t> </a:t>
            </a:r>
            <a:r>
              <a:rPr lang="en-ID" sz="2000" dirty="0" err="1"/>
              <a:t>diberikan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terus-menerus</a:t>
            </a:r>
            <a:r>
              <a:rPr lang="en-ID" sz="2000" dirty="0"/>
              <a:t> oleh </a:t>
            </a:r>
            <a:r>
              <a:rPr lang="en-ID" sz="2000" dirty="0" err="1"/>
              <a:t>pihak</a:t>
            </a:r>
            <a:r>
              <a:rPr lang="en-ID" sz="2000" dirty="0"/>
              <a:t> mana pun yang pada </a:t>
            </a:r>
            <a:r>
              <a:rPr lang="en-ID" sz="2000" dirty="0" err="1"/>
              <a:t>prinsipnya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dituntut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paksa</a:t>
            </a:r>
            <a:r>
              <a:rPr lang="en-ID" sz="2000" dirty="0"/>
              <a:t> oleh </a:t>
            </a:r>
            <a:r>
              <a:rPr lang="en-ID" sz="2000" dirty="0" err="1"/>
              <a:t>pihak</a:t>
            </a:r>
            <a:r>
              <a:rPr lang="en-ID" sz="2000" dirty="0"/>
              <a:t> yang </a:t>
            </a:r>
            <a:r>
              <a:rPr lang="en-ID" sz="2000" dirty="0" err="1"/>
              <a:t>berkepentingan</a:t>
            </a:r>
            <a:r>
              <a:rPr lang="en-ID" sz="2000" dirty="0"/>
              <a:t>.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merupakan</a:t>
            </a:r>
            <a:r>
              <a:rPr lang="en-ID" sz="2000" dirty="0"/>
              <a:t> </a:t>
            </a:r>
            <a:r>
              <a:rPr lang="en-ID" sz="2000" dirty="0" err="1"/>
              <a:t>sesuatu</a:t>
            </a:r>
            <a:r>
              <a:rPr lang="en-ID" sz="2000" dirty="0"/>
              <a:t> yang </a:t>
            </a:r>
            <a:r>
              <a:rPr lang="en-ID" sz="2000" dirty="0" err="1"/>
              <a:t>harus</a:t>
            </a:r>
            <a:r>
              <a:rPr lang="en-ID" sz="2000" dirty="0"/>
              <a:t> </a:t>
            </a:r>
            <a:r>
              <a:rPr lang="en-ID" sz="2000" dirty="0" err="1"/>
              <a:t>dilakukan</a:t>
            </a:r>
            <a:r>
              <a:rPr lang="en-ID" sz="2000" dirty="0"/>
              <a:t>. Oleh </a:t>
            </a:r>
            <a:r>
              <a:rPr lang="en-ID" sz="2000" dirty="0" err="1"/>
              <a:t>karena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,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dilakukan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B9AC93C-DF9A-0E03-9DE9-74F709CB81C0}"/>
              </a:ext>
            </a:extLst>
          </p:cNvPr>
          <p:cNvSpPr txBox="1"/>
          <p:nvPr/>
        </p:nvSpPr>
        <p:spPr>
          <a:xfrm>
            <a:off x="-6927" y="338327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lektur.id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4B5C2EC-1E6E-C1E8-D58B-272B72340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60"/>
          <a:stretch/>
        </p:blipFill>
        <p:spPr bwMode="auto">
          <a:xfrm>
            <a:off x="3959" y="1195165"/>
            <a:ext cx="3654632" cy="218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6574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35722"/>
            <a:ext cx="5486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Contoh</a:t>
            </a:r>
            <a:r>
              <a:rPr lang="en-ID" sz="2000" dirty="0"/>
              <a:t>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antara</a:t>
            </a:r>
            <a:r>
              <a:rPr lang="en-ID" sz="2000" dirty="0"/>
              <a:t> lain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Berperan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mempertahankan</a:t>
            </a:r>
            <a:r>
              <a:rPr lang="en-ID" sz="2000" dirty="0"/>
              <a:t> </a:t>
            </a:r>
            <a:r>
              <a:rPr lang="en-ID" sz="2000" dirty="0" err="1"/>
              <a:t>kedaulatan</a:t>
            </a:r>
            <a:r>
              <a:rPr lang="en-ID" sz="2000" dirty="0"/>
              <a:t> negara Indonesia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serangan</a:t>
            </a:r>
            <a:r>
              <a:rPr lang="en-ID" sz="2000" dirty="0"/>
              <a:t> </a:t>
            </a:r>
            <a:r>
              <a:rPr lang="en-ID" sz="2000" dirty="0" err="1"/>
              <a:t>musuh</a:t>
            </a:r>
            <a:r>
              <a:rPr lang="en-ID" sz="2000" dirty="0"/>
              <a:t>. 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Membayar</a:t>
            </a:r>
            <a:r>
              <a:rPr lang="en-ID" sz="2000" dirty="0"/>
              <a:t> </a:t>
            </a:r>
            <a:r>
              <a:rPr lang="en-ID" sz="2000" dirty="0" err="1"/>
              <a:t>pajak</a:t>
            </a:r>
            <a:r>
              <a:rPr lang="en-ID" sz="2000" dirty="0"/>
              <a:t> dan </a:t>
            </a:r>
            <a:r>
              <a:rPr lang="en-ID" sz="2000" dirty="0" err="1"/>
              <a:t>retribusi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Menaati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menjunjung</a:t>
            </a:r>
            <a:r>
              <a:rPr lang="en-ID" sz="2000" dirty="0"/>
              <a:t> </a:t>
            </a:r>
            <a:r>
              <a:rPr lang="en-ID" sz="2000" dirty="0" err="1"/>
              <a:t>tinggi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negara, </a:t>
            </a:r>
            <a:r>
              <a:rPr lang="en-ID" sz="2000" dirty="0" err="1"/>
              <a:t>hukum</a:t>
            </a:r>
            <a:r>
              <a:rPr lang="en-ID" sz="2000" dirty="0"/>
              <a:t>, dan </a:t>
            </a:r>
            <a:r>
              <a:rPr lang="en-ID" sz="2000" dirty="0" err="1"/>
              <a:t>pemerintahan</a:t>
            </a:r>
            <a:r>
              <a:rPr lang="en-ID" sz="2000" dirty="0"/>
              <a:t>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terkecuali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Taat</a:t>
            </a:r>
            <a:r>
              <a:rPr lang="en-ID" sz="2000" dirty="0"/>
              <a:t>, </a:t>
            </a:r>
            <a:r>
              <a:rPr lang="en-ID" sz="2000" dirty="0" err="1"/>
              <a:t>tunduk</a:t>
            </a:r>
            <a:r>
              <a:rPr lang="en-ID" sz="2000" dirty="0"/>
              <a:t>, dan </a:t>
            </a:r>
            <a:r>
              <a:rPr lang="en-ID" sz="2000" dirty="0" err="1"/>
              <a:t>patuh</a:t>
            </a:r>
            <a:r>
              <a:rPr lang="en-ID" sz="2000" dirty="0"/>
              <a:t>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 di wilayah negara Indonesia. 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Membangun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 agar </a:t>
            </a:r>
            <a:r>
              <a:rPr lang="en-ID" sz="2000" dirty="0" err="1"/>
              <a:t>bangsa</a:t>
            </a:r>
            <a:r>
              <a:rPr lang="en-ID" sz="2000" dirty="0"/>
              <a:t> Indonesia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berkembang</a:t>
            </a:r>
            <a:r>
              <a:rPr lang="en-ID" sz="2000" dirty="0"/>
              <a:t> dan </a:t>
            </a:r>
            <a:r>
              <a:rPr lang="en-ID" sz="2000" dirty="0" err="1"/>
              <a:t>maju</a:t>
            </a:r>
            <a:r>
              <a:rPr lang="en-ID" sz="2000" dirty="0"/>
              <a:t> </a:t>
            </a:r>
            <a:r>
              <a:rPr lang="en-ID" sz="2000" dirty="0" err="1"/>
              <a:t>ke</a:t>
            </a:r>
            <a:r>
              <a:rPr lang="en-ID" sz="2000" dirty="0"/>
              <a:t> </a:t>
            </a:r>
            <a:r>
              <a:rPr lang="en-ID" sz="2000" dirty="0" err="1"/>
              <a:t>arah</a:t>
            </a:r>
            <a:r>
              <a:rPr lang="en-ID" sz="2000" dirty="0"/>
              <a:t> yang </a:t>
            </a:r>
            <a:r>
              <a:rPr lang="en-ID" sz="2000" dirty="0" err="1"/>
              <a:t>lebih</a:t>
            </a:r>
            <a:r>
              <a:rPr lang="en-ID" sz="2000" dirty="0"/>
              <a:t> </a:t>
            </a:r>
            <a:r>
              <a:rPr lang="en-ID" sz="2000" dirty="0" err="1"/>
              <a:t>baik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B9AC93C-DF9A-0E03-9DE9-74F709CB81C0}"/>
              </a:ext>
            </a:extLst>
          </p:cNvPr>
          <p:cNvSpPr txBox="1"/>
          <p:nvPr/>
        </p:nvSpPr>
        <p:spPr>
          <a:xfrm>
            <a:off x="5379279" y="352696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pajakonline.com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B58436F-9B33-C3B2-4109-3086ED80C2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6"/>
          <a:stretch/>
        </p:blipFill>
        <p:spPr bwMode="auto">
          <a:xfrm>
            <a:off x="5379279" y="1491189"/>
            <a:ext cx="3764720" cy="205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544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380327"/>
            <a:ext cx="5486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27</a:t>
            </a:r>
          </a:p>
          <a:p>
            <a:pPr marL="355600" indent="-355600"/>
            <a:r>
              <a:rPr lang="en-ID" sz="2000" dirty="0"/>
              <a:t>(1)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bersamaan</a:t>
            </a:r>
            <a:r>
              <a:rPr lang="en-ID" sz="2000" dirty="0"/>
              <a:t> </a:t>
            </a:r>
            <a:r>
              <a:rPr lang="en-ID" sz="2000" dirty="0" err="1"/>
              <a:t>kedudukannya</a:t>
            </a:r>
            <a:r>
              <a:rPr lang="en-ID" sz="2000" dirty="0"/>
              <a:t> di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pemerintahan</a:t>
            </a:r>
            <a:r>
              <a:rPr lang="en-ID" sz="2000" dirty="0"/>
              <a:t> dan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menjunjung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pemerintahan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ada</a:t>
            </a:r>
            <a:r>
              <a:rPr lang="en-ID" sz="2000" dirty="0"/>
              <a:t> </a:t>
            </a:r>
            <a:r>
              <a:rPr lang="en-ID" sz="2000" dirty="0" err="1"/>
              <a:t>kecualinya</a:t>
            </a:r>
            <a:r>
              <a:rPr lang="en-ID" sz="2000" dirty="0"/>
              <a:t>.</a:t>
            </a:r>
          </a:p>
          <a:p>
            <a:pPr marL="355600" indent="-355600"/>
            <a:r>
              <a:rPr lang="en-ID" sz="2000" dirty="0"/>
              <a:t>(3) 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dan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ikut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upaya</a:t>
            </a:r>
            <a:r>
              <a:rPr lang="en-ID" sz="2000" dirty="0"/>
              <a:t> </a:t>
            </a:r>
            <a:r>
              <a:rPr lang="en-ID" sz="2000" dirty="0" err="1"/>
              <a:t>pembelaan</a:t>
            </a:r>
            <a:r>
              <a:rPr lang="en-ID" sz="2000" dirty="0"/>
              <a:t> negara.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5486400" y="351831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koran.tempo.co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54159572-F524-2437-7EF3-4D98D069F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556" y="1501955"/>
            <a:ext cx="3581400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2877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19500" y="438150"/>
            <a:ext cx="56007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28J</a:t>
            </a:r>
          </a:p>
          <a:p>
            <a:pPr marL="355600" indent="-3556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orang lain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tertib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bermasyarakat</a:t>
            </a:r>
            <a:r>
              <a:rPr lang="en-ID" sz="2000" dirty="0"/>
              <a:t>, </a:t>
            </a:r>
            <a:r>
              <a:rPr lang="en-ID" sz="2000" dirty="0" err="1"/>
              <a:t>berbangsa</a:t>
            </a:r>
            <a:r>
              <a:rPr lang="en-ID" sz="2000" dirty="0"/>
              <a:t>, dan </a:t>
            </a:r>
            <a:r>
              <a:rPr lang="en-ID" sz="2000" dirty="0" err="1"/>
              <a:t>bernegara</a:t>
            </a:r>
            <a:r>
              <a:rPr lang="en-ID" sz="2000" dirty="0"/>
              <a:t>.</a:t>
            </a:r>
          </a:p>
          <a:p>
            <a:pPr marL="355600" indent="-355600">
              <a:buAutoNum type="arabicParenBoth"/>
            </a:pP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menjalankan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kebebasannya</a:t>
            </a:r>
            <a:r>
              <a:rPr lang="en-ID" sz="2000" dirty="0"/>
              <a:t>, 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tunduk</a:t>
            </a:r>
            <a:r>
              <a:rPr lang="en-ID" sz="2000" dirty="0"/>
              <a:t> </a:t>
            </a:r>
            <a:r>
              <a:rPr lang="en-ID" sz="2000" dirty="0" err="1"/>
              <a:t>kepada</a:t>
            </a:r>
            <a:r>
              <a:rPr lang="en-ID" sz="2000" dirty="0"/>
              <a:t> </a:t>
            </a:r>
            <a:r>
              <a:rPr lang="en-ID" sz="2000" dirty="0" err="1"/>
              <a:t>pembatasan</a:t>
            </a:r>
            <a:r>
              <a:rPr lang="en-ID" sz="2000" dirty="0"/>
              <a:t> yang </a:t>
            </a:r>
            <a:r>
              <a:rPr lang="en-ID" sz="2000" dirty="0" err="1"/>
              <a:t>ditetapkan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maksud</a:t>
            </a:r>
            <a:r>
              <a:rPr lang="en-ID" sz="2000" dirty="0"/>
              <a:t> </a:t>
            </a:r>
            <a:r>
              <a:rPr lang="en-ID" sz="2000" dirty="0" err="1"/>
              <a:t>semata-mata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menjamin</a:t>
            </a:r>
            <a:r>
              <a:rPr lang="en-ID" sz="2000" dirty="0"/>
              <a:t> </a:t>
            </a:r>
            <a:r>
              <a:rPr lang="en-ID" sz="2000" dirty="0" err="1"/>
              <a:t>pengakuan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penghormatan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kebebasan</a:t>
            </a:r>
            <a:r>
              <a:rPr lang="en-ID" sz="2000" dirty="0"/>
              <a:t> orang lain dan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memenuhi</a:t>
            </a:r>
            <a:r>
              <a:rPr lang="en-ID" sz="2000" dirty="0"/>
              <a:t> </a:t>
            </a:r>
            <a:r>
              <a:rPr lang="en-ID" sz="2000" dirty="0" err="1"/>
              <a:t>tuntutan</a:t>
            </a:r>
            <a:r>
              <a:rPr lang="en-ID" sz="2000" dirty="0"/>
              <a:t> yang </a:t>
            </a:r>
            <a:r>
              <a:rPr lang="en-ID" sz="2000" dirty="0" err="1"/>
              <a:t>adil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pertimbangan</a:t>
            </a:r>
            <a:r>
              <a:rPr lang="en-ID" sz="2000" dirty="0"/>
              <a:t> moral, </a:t>
            </a:r>
            <a:r>
              <a:rPr lang="en-ID" sz="2000" dirty="0" err="1"/>
              <a:t>nilai-nilai</a:t>
            </a:r>
            <a:r>
              <a:rPr lang="en-ID" sz="2000" dirty="0"/>
              <a:t> agama, </a:t>
            </a:r>
            <a:r>
              <a:rPr lang="en-ID" sz="2000" dirty="0" err="1"/>
              <a:t>keamanan</a:t>
            </a:r>
            <a:r>
              <a:rPr lang="en-ID" sz="2000" dirty="0"/>
              <a:t>, dan </a:t>
            </a:r>
            <a:r>
              <a:rPr lang="en-ID" sz="2000" dirty="0" err="1"/>
              <a:t>ketertiban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suatu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demokratis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0" y="4207105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campus-tutorial.com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F540DCF-2D19-D89F-7EC7-4DA919E54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5860"/>
            <a:ext cx="3731821" cy="200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1953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140589"/>
            <a:ext cx="54883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30</a:t>
            </a:r>
            <a:endParaRPr lang="en-ID" sz="2000" dirty="0"/>
          </a:p>
          <a:p>
            <a:r>
              <a:rPr lang="en-ID" sz="2000" dirty="0"/>
              <a:t>(1) </a:t>
            </a:r>
            <a:r>
              <a:rPr lang="en-ID" sz="2000" dirty="0" err="1"/>
              <a:t>Tiap-tiap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dan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ikut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usaha</a:t>
            </a:r>
            <a:r>
              <a:rPr lang="en-ID" sz="2000" dirty="0"/>
              <a:t> </a:t>
            </a:r>
            <a:r>
              <a:rPr lang="en-ID" sz="2000" dirty="0" err="1"/>
              <a:t>pertahanan</a:t>
            </a:r>
            <a:r>
              <a:rPr lang="en-ID" sz="2000" dirty="0"/>
              <a:t> dan </a:t>
            </a:r>
            <a:r>
              <a:rPr lang="en-ID" sz="2000" dirty="0" err="1"/>
              <a:t>keamanan</a:t>
            </a:r>
            <a:r>
              <a:rPr lang="en-ID" sz="2000" dirty="0"/>
              <a:t> negara.</a:t>
            </a:r>
          </a:p>
          <a:p>
            <a:endParaRPr lang="en-ID" sz="2000" dirty="0"/>
          </a:p>
          <a:p>
            <a:r>
              <a:rPr lang="en-ID" sz="2000" b="1" dirty="0" err="1"/>
              <a:t>Pasal</a:t>
            </a:r>
            <a:r>
              <a:rPr lang="en-ID" sz="2000" b="1" dirty="0"/>
              <a:t> 31</a:t>
            </a:r>
          </a:p>
          <a:p>
            <a:r>
              <a:rPr lang="en-ID" sz="2000" dirty="0"/>
              <a:t>(2) 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mengikuti</a:t>
            </a:r>
            <a:r>
              <a:rPr lang="en-ID" sz="2000" dirty="0"/>
              <a:t> </a:t>
            </a:r>
            <a:r>
              <a:rPr lang="en-ID" sz="2000" dirty="0" err="1"/>
              <a:t>pendidikan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dan </a:t>
            </a:r>
            <a:r>
              <a:rPr lang="en-ID" sz="2000" dirty="0" err="1"/>
              <a:t>pemerintah</a:t>
            </a:r>
            <a:r>
              <a:rPr lang="en-ID" sz="2000" dirty="0"/>
              <a:t>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membiayainya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5349591" y="3509761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duniadosen.com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C48D4924-25D5-2C78-1F90-81E8EE4B6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52" y="1286593"/>
            <a:ext cx="3565367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582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0410" y="990554"/>
            <a:ext cx="548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Substansi</a:t>
            </a:r>
            <a:r>
              <a:rPr lang="en-ID" sz="2000" b="1" dirty="0"/>
              <a:t> </a:t>
            </a:r>
            <a:r>
              <a:rPr lang="en-ID" sz="2000" b="1" dirty="0" err="1"/>
              <a:t>Hak</a:t>
            </a:r>
            <a:r>
              <a:rPr lang="en-ID" sz="2000" b="1" dirty="0"/>
              <a:t> dan </a:t>
            </a:r>
            <a:r>
              <a:rPr lang="en-ID" sz="2000" b="1" dirty="0" err="1"/>
              <a:t>Kewajiban</a:t>
            </a:r>
            <a:r>
              <a:rPr lang="en-ID" sz="2000" b="1" dirty="0"/>
              <a:t> </a:t>
            </a:r>
            <a:r>
              <a:rPr lang="en-ID" sz="2000" b="1" dirty="0" err="1"/>
              <a:t>Warga</a:t>
            </a:r>
            <a:r>
              <a:rPr lang="en-ID" sz="2000" b="1" dirty="0"/>
              <a:t> Negara </a:t>
            </a:r>
            <a:r>
              <a:rPr lang="en-ID" sz="2000" b="1" dirty="0" err="1"/>
              <a:t>dalam</a:t>
            </a:r>
            <a:r>
              <a:rPr lang="en-ID" sz="2000" b="1" dirty="0"/>
              <a:t> Pancasila</a:t>
            </a:r>
          </a:p>
          <a:p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negara, </a:t>
            </a:r>
            <a:r>
              <a:rPr lang="en-ID" sz="2000" dirty="0" err="1"/>
              <a:t>ideologi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, </a:t>
            </a:r>
            <a:r>
              <a:rPr lang="en-ID" sz="2000" dirty="0" err="1"/>
              <a:t>falsafah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pandangan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, Pancasila </a:t>
            </a:r>
            <a:r>
              <a:rPr lang="en-ID" sz="2000" dirty="0" err="1"/>
              <a:t>mengandung</a:t>
            </a:r>
            <a:r>
              <a:rPr lang="en-ID" sz="2000" dirty="0"/>
              <a:t> </a:t>
            </a:r>
            <a:r>
              <a:rPr lang="en-ID" sz="2000" dirty="0" err="1"/>
              <a:t>nilai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, instrumental, dan </a:t>
            </a:r>
            <a:r>
              <a:rPr lang="en-ID" sz="2000" dirty="0" err="1"/>
              <a:t>praksis</a:t>
            </a:r>
            <a:r>
              <a:rPr lang="en-ID" sz="2000" dirty="0"/>
              <a:t>. Nilai </a:t>
            </a:r>
            <a:r>
              <a:rPr lang="en-ID" sz="2000" dirty="0" err="1"/>
              <a:t>dasar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biasanya</a:t>
            </a:r>
            <a:r>
              <a:rPr lang="en-ID" sz="2000" dirty="0"/>
              <a:t> </a:t>
            </a:r>
            <a:r>
              <a:rPr lang="en-ID" sz="2000" dirty="0" err="1"/>
              <a:t>disebut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nilai</a:t>
            </a:r>
            <a:r>
              <a:rPr lang="en-ID" sz="2000" dirty="0"/>
              <a:t> ideal. Nilai ideal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merupakan</a:t>
            </a:r>
            <a:r>
              <a:rPr lang="en-ID" sz="2000" dirty="0"/>
              <a:t> </a:t>
            </a:r>
            <a:r>
              <a:rPr lang="en-ID" sz="2000" dirty="0" err="1"/>
              <a:t>hakikat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kelima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Pancasila. Nilai ideal </a:t>
            </a:r>
            <a:r>
              <a:rPr lang="en-ID" sz="2000" dirty="0" err="1"/>
              <a:t>bersifat</a:t>
            </a:r>
            <a:r>
              <a:rPr lang="en-ID" sz="2000" dirty="0"/>
              <a:t> universal yang di </a:t>
            </a:r>
            <a:r>
              <a:rPr lang="en-ID" sz="2000" dirty="0" err="1"/>
              <a:t>dalamnya</a:t>
            </a:r>
            <a:r>
              <a:rPr lang="en-ID" sz="2000" dirty="0"/>
              <a:t> </a:t>
            </a:r>
            <a:r>
              <a:rPr lang="en-ID" sz="2000" dirty="0" err="1"/>
              <a:t>terkandung</a:t>
            </a:r>
            <a:r>
              <a:rPr lang="en-ID" sz="2000" dirty="0"/>
              <a:t> </a:t>
            </a:r>
            <a:r>
              <a:rPr lang="en-ID" sz="2000" dirty="0" err="1"/>
              <a:t>cita-cita</a:t>
            </a:r>
            <a:r>
              <a:rPr lang="en-ID" sz="2000" dirty="0"/>
              <a:t>, </a:t>
            </a:r>
            <a:r>
              <a:rPr lang="en-ID" sz="2000" dirty="0" err="1"/>
              <a:t>tujuan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nilai-nilai</a:t>
            </a:r>
            <a:r>
              <a:rPr lang="en-ID" sz="2000" dirty="0"/>
              <a:t> yang </a:t>
            </a:r>
            <a:r>
              <a:rPr lang="en-ID" sz="2000" dirty="0" err="1"/>
              <a:t>baik</a:t>
            </a:r>
            <a:r>
              <a:rPr lang="en-ID" sz="2000" dirty="0"/>
              <a:t> dan </a:t>
            </a:r>
            <a:r>
              <a:rPr lang="en-ID" sz="2000" dirty="0" err="1"/>
              <a:t>benar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93024" y="360406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detik.com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E6DFE0D-5CED-D813-0D0B-CE36C777E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2" r="14058"/>
          <a:stretch/>
        </p:blipFill>
        <p:spPr bwMode="auto">
          <a:xfrm>
            <a:off x="199529" y="1377213"/>
            <a:ext cx="3124200" cy="22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211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5621" y="832812"/>
            <a:ext cx="548837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Ketuhanan</a:t>
            </a:r>
            <a:r>
              <a:rPr lang="en-ID" sz="2000" b="1" dirty="0"/>
              <a:t> Yang </a:t>
            </a:r>
            <a:r>
              <a:rPr lang="en-ID" sz="2000" b="1" dirty="0" err="1"/>
              <a:t>Maha</a:t>
            </a:r>
            <a:r>
              <a:rPr lang="en-ID" sz="2000" b="1" dirty="0"/>
              <a:t> </a:t>
            </a:r>
            <a:r>
              <a:rPr lang="en-ID" sz="2000" b="1" dirty="0" err="1"/>
              <a:t>Esa</a:t>
            </a:r>
            <a:endParaRPr lang="en-ID" sz="2000" b="1" dirty="0"/>
          </a:p>
          <a:p>
            <a:r>
              <a:rPr lang="en-ID" sz="2000" dirty="0"/>
              <a:t>Nilai yang </a:t>
            </a:r>
            <a:r>
              <a:rPr lang="en-ID" sz="2000" dirty="0" err="1"/>
              <a:t>terkandung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pengakuan</a:t>
            </a:r>
            <a:r>
              <a:rPr lang="en-ID" sz="2000" dirty="0"/>
              <a:t> dan </a:t>
            </a:r>
            <a:r>
              <a:rPr lang="en-ID" sz="2000" dirty="0" err="1"/>
              <a:t>keyakinan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 Indonesia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Tuhan</a:t>
            </a:r>
            <a:r>
              <a:rPr lang="en-ID" sz="2000" dirty="0"/>
              <a:t> Yang </a:t>
            </a:r>
            <a:r>
              <a:rPr lang="en-ID" sz="2000" dirty="0" err="1"/>
              <a:t>Maha</a:t>
            </a:r>
            <a:r>
              <a:rPr lang="en-ID" sz="2000" dirty="0"/>
              <a:t> </a:t>
            </a:r>
            <a:r>
              <a:rPr lang="en-ID" sz="2000" dirty="0" err="1"/>
              <a:t>Esa</a:t>
            </a:r>
            <a:r>
              <a:rPr lang="en-ID" sz="2000" dirty="0"/>
              <a:t>. Nilai </a:t>
            </a:r>
            <a:r>
              <a:rPr lang="en-ID" sz="2000" dirty="0" err="1"/>
              <a:t>ketuhanan</a:t>
            </a:r>
            <a:r>
              <a:rPr lang="en-ID" sz="2000" dirty="0"/>
              <a:t> juga </a:t>
            </a:r>
            <a:r>
              <a:rPr lang="en-ID" sz="2000" dirty="0" err="1"/>
              <a:t>memilik</a:t>
            </a:r>
            <a:r>
              <a:rPr lang="en-ID" sz="2000" dirty="0"/>
              <a:t> arti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memeluk</a:t>
            </a:r>
            <a:r>
              <a:rPr lang="en-ID" sz="2000" dirty="0"/>
              <a:t> agama, </a:t>
            </a: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beragama</a:t>
            </a:r>
            <a:r>
              <a:rPr lang="en-ID" sz="2000" dirty="0"/>
              <a:t>,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memaksa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berlaku</a:t>
            </a:r>
            <a:r>
              <a:rPr lang="en-ID" sz="2000" dirty="0"/>
              <a:t> </a:t>
            </a:r>
            <a:r>
              <a:rPr lang="en-ID" sz="2000" dirty="0" err="1"/>
              <a:t>diskriminatif</a:t>
            </a:r>
            <a:r>
              <a:rPr lang="en-ID" sz="2000" dirty="0"/>
              <a:t> </a:t>
            </a:r>
            <a:r>
              <a:rPr lang="en-ID" sz="2000" dirty="0" err="1"/>
              <a:t>antarumat</a:t>
            </a:r>
            <a:r>
              <a:rPr lang="en-ID" sz="2000" dirty="0"/>
              <a:t> </a:t>
            </a:r>
            <a:r>
              <a:rPr lang="en-ID" sz="2000" dirty="0" err="1"/>
              <a:t>beragama</a:t>
            </a:r>
            <a:r>
              <a:rPr lang="en-ID" sz="2000" dirty="0"/>
              <a:t>.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demikian</a:t>
            </a:r>
            <a:r>
              <a:rPr lang="en-ID" sz="2000" dirty="0"/>
              <a:t>, 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memeluk</a:t>
            </a:r>
            <a:r>
              <a:rPr lang="en-ID" sz="2000" dirty="0"/>
              <a:t> agama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berkewajiban</a:t>
            </a:r>
            <a:r>
              <a:rPr lang="en-ID" sz="2000" dirty="0"/>
              <a:t> </a:t>
            </a:r>
            <a:r>
              <a:rPr lang="en-ID" sz="2000" dirty="0" err="1"/>
              <a:t>melaksanakan</a:t>
            </a:r>
            <a:r>
              <a:rPr lang="en-ID" sz="2000" dirty="0"/>
              <a:t> ibadah dan </a:t>
            </a:r>
            <a:r>
              <a:rPr lang="en-ID" sz="2000" dirty="0" err="1"/>
              <a:t>menghormati</a:t>
            </a:r>
            <a:r>
              <a:rPr lang="en-ID" sz="2000" dirty="0"/>
              <a:t> agama orang lain.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93024" y="360406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bobo.grid.id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1E857CC0-C59B-1F3F-2B85-325F4D236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1" y="963373"/>
            <a:ext cx="35052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1970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0" y="730706"/>
            <a:ext cx="533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merupakan</a:t>
            </a:r>
            <a:r>
              <a:rPr lang="en-ID" sz="2000" dirty="0"/>
              <a:t>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sesuatu</a:t>
            </a:r>
            <a:r>
              <a:rPr lang="en-ID" sz="2000" dirty="0"/>
              <a:t> yang </a:t>
            </a:r>
            <a:r>
              <a:rPr lang="en-ID" sz="2000" dirty="0" err="1"/>
              <a:t>harus</a:t>
            </a:r>
            <a:r>
              <a:rPr lang="en-ID" sz="2000" dirty="0"/>
              <a:t> </a:t>
            </a:r>
            <a:r>
              <a:rPr lang="en-ID" sz="2000" dirty="0" err="1"/>
              <a:t>diperoleh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pemerintah</a:t>
            </a:r>
            <a:r>
              <a:rPr lang="en-ID" sz="2000" dirty="0"/>
              <a:t> (negara).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(</a:t>
            </a:r>
            <a:r>
              <a:rPr lang="en-ID" sz="2000" i="1" dirty="0"/>
              <a:t>the citizen’s rights</a:t>
            </a:r>
            <a:r>
              <a:rPr lang="en-ID" sz="2000" dirty="0"/>
              <a:t>) </a:t>
            </a:r>
            <a:r>
              <a:rPr lang="en-ID" sz="2000" dirty="0" err="1"/>
              <a:t>sebenarnya</a:t>
            </a:r>
            <a:r>
              <a:rPr lang="en-ID" sz="2000" dirty="0"/>
              <a:t> </a:t>
            </a:r>
            <a:r>
              <a:rPr lang="en-ID" sz="2000" dirty="0" err="1"/>
              <a:t>berbeda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(</a:t>
            </a:r>
            <a:r>
              <a:rPr lang="en-ID" sz="2000" i="1" dirty="0"/>
              <a:t>the human rights</a:t>
            </a:r>
            <a:r>
              <a:rPr lang="en-ID" sz="2000" dirty="0"/>
              <a:t>). </a:t>
            </a:r>
            <a:r>
              <a:rPr lang="en-ID" sz="2000" dirty="0" err="1"/>
              <a:t>Namun</a:t>
            </a:r>
            <a:r>
              <a:rPr lang="en-ID" sz="2000" dirty="0"/>
              <a:t>, </a:t>
            </a:r>
            <a:r>
              <a:rPr lang="en-ID" sz="2000" dirty="0" err="1"/>
              <a:t>karena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telah</a:t>
            </a:r>
            <a:r>
              <a:rPr lang="en-ID" sz="2000" dirty="0"/>
              <a:t> </a:t>
            </a:r>
            <a:r>
              <a:rPr lang="en-ID" sz="2000" dirty="0" err="1"/>
              <a:t>tercantum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tegas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1945, </a:t>
            </a:r>
            <a:r>
              <a:rPr lang="en-ID" sz="2000" dirty="0" err="1"/>
              <a:t>hak-hak</a:t>
            </a:r>
            <a:r>
              <a:rPr lang="en-ID" sz="2000" dirty="0"/>
              <a:t> </a:t>
            </a:r>
            <a:r>
              <a:rPr lang="en-ID" sz="2000" dirty="0" err="1"/>
              <a:t>tersebut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resmi</a:t>
            </a:r>
            <a:r>
              <a:rPr lang="en-ID" sz="2000" dirty="0"/>
              <a:t> </a:t>
            </a:r>
            <a:r>
              <a:rPr lang="en-ID" sz="2000" dirty="0" err="1"/>
              <a:t>menjadi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konstitusional</a:t>
            </a:r>
            <a:r>
              <a:rPr lang="en-ID" sz="2000" dirty="0"/>
              <a:t> 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(</a:t>
            </a:r>
            <a:r>
              <a:rPr lang="en-ID" sz="2000" i="1" dirty="0"/>
              <a:t>constitutional rights</a:t>
            </a:r>
            <a:r>
              <a:rPr lang="en-ID" sz="2000" dirty="0"/>
              <a:t>).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konstitutional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Indonesia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hak-hak</a:t>
            </a:r>
            <a:r>
              <a:rPr lang="en-ID" sz="2000" dirty="0"/>
              <a:t> yang </a:t>
            </a:r>
            <a:r>
              <a:rPr lang="en-ID" sz="2000" dirty="0" err="1"/>
              <a:t>dijamin</a:t>
            </a:r>
            <a:r>
              <a:rPr lang="en-ID" sz="2000" dirty="0"/>
              <a:t> di </a:t>
            </a:r>
            <a:r>
              <a:rPr lang="en-ID" sz="2000" dirty="0" err="1"/>
              <a:t>dalam</a:t>
            </a:r>
            <a:r>
              <a:rPr lang="en-ID" sz="2000" dirty="0"/>
              <a:t> dan oleh UUD NRI </a:t>
            </a:r>
            <a:r>
              <a:rPr lang="en-ID" sz="2000" dirty="0" err="1"/>
              <a:t>Tahun</a:t>
            </a:r>
            <a:r>
              <a:rPr lang="en-ID" sz="2000" dirty="0"/>
              <a:t> 1945.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9717BC7-ACC7-94AF-63B4-78D04817E6A8}"/>
              </a:ext>
            </a:extLst>
          </p:cNvPr>
          <p:cNvSpPr txBox="1"/>
          <p:nvPr/>
        </p:nvSpPr>
        <p:spPr>
          <a:xfrm>
            <a:off x="-76200" y="3337278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its.ac.id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48BD6A-25E1-E582-85CF-68E078EE1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2740"/>
            <a:ext cx="3581400" cy="201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5620" y="961555"/>
            <a:ext cx="54883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Kemanusiaan</a:t>
            </a:r>
            <a:r>
              <a:rPr lang="en-ID" sz="2000" b="1" dirty="0"/>
              <a:t> yang Adil dan </a:t>
            </a:r>
            <a:r>
              <a:rPr lang="en-ID" sz="2000" b="1" dirty="0" err="1"/>
              <a:t>Beradab</a:t>
            </a:r>
            <a:endParaRPr lang="en-ID" sz="2000" dirty="0"/>
          </a:p>
          <a:p>
            <a:r>
              <a:rPr lang="en-ID" sz="2000" dirty="0"/>
              <a:t>Nilai yang </a:t>
            </a:r>
            <a:r>
              <a:rPr lang="en-ID" sz="2000" dirty="0" err="1"/>
              <a:t>terkandung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kesadaran</a:t>
            </a:r>
            <a:r>
              <a:rPr lang="en-ID" sz="2000" dirty="0"/>
              <a:t> </a:t>
            </a:r>
            <a:r>
              <a:rPr lang="en-ID" sz="2000" dirty="0" err="1"/>
              <a:t>sikap</a:t>
            </a:r>
            <a:r>
              <a:rPr lang="en-ID" sz="2000" dirty="0"/>
              <a:t> dan </a:t>
            </a:r>
            <a:r>
              <a:rPr lang="en-ID" sz="2000" dirty="0" err="1"/>
              <a:t>perilaku</a:t>
            </a:r>
            <a:r>
              <a:rPr lang="en-ID" sz="2000" dirty="0"/>
              <a:t> agar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nilai-nilai</a:t>
            </a:r>
            <a:r>
              <a:rPr lang="en-ID" sz="2000" dirty="0"/>
              <a:t> moral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</a:t>
            </a:r>
            <a:r>
              <a:rPr lang="en-ID" sz="2000" dirty="0" err="1"/>
              <a:t>bersama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 </a:t>
            </a:r>
            <a:r>
              <a:rPr lang="en-ID" sz="2000" dirty="0" err="1"/>
              <a:t>tuntutan</a:t>
            </a:r>
            <a:r>
              <a:rPr lang="en-ID" sz="2000" dirty="0"/>
              <a:t> </a:t>
            </a:r>
            <a:r>
              <a:rPr lang="en-ID" sz="2000" dirty="0" err="1"/>
              <a:t>hati</a:t>
            </a:r>
            <a:r>
              <a:rPr lang="en-ID" sz="2000" dirty="0"/>
              <a:t> </a:t>
            </a:r>
            <a:r>
              <a:rPr lang="en-ID" sz="2000" dirty="0" err="1"/>
              <a:t>nurani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memperlakukan</a:t>
            </a:r>
            <a:r>
              <a:rPr lang="en-ID" sz="2000" dirty="0"/>
              <a:t> </a:t>
            </a:r>
            <a:r>
              <a:rPr lang="en-ID" sz="2000" dirty="0" err="1"/>
              <a:t>sesuatu</a:t>
            </a:r>
            <a:r>
              <a:rPr lang="en-ID" sz="2000" dirty="0"/>
              <a:t> </a:t>
            </a:r>
            <a:r>
              <a:rPr lang="en-ID" sz="2000" dirty="0" err="1"/>
              <a:t>hal</a:t>
            </a:r>
            <a:r>
              <a:rPr lang="en-ID" sz="2000" dirty="0"/>
              <a:t> </a:t>
            </a:r>
            <a:r>
              <a:rPr lang="en-ID" sz="2000" dirty="0" err="1"/>
              <a:t>sebagaimana</a:t>
            </a:r>
            <a:r>
              <a:rPr lang="en-ID" sz="2000" dirty="0"/>
              <a:t> </a:t>
            </a:r>
            <a:r>
              <a:rPr lang="en-ID" sz="2000" dirty="0" err="1"/>
              <a:t>mestinya</a:t>
            </a:r>
            <a:r>
              <a:rPr lang="en-ID" sz="2000" dirty="0"/>
              <a:t>. </a:t>
            </a:r>
            <a:r>
              <a:rPr lang="en-ID" sz="2000" dirty="0" err="1"/>
              <a:t>Selain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, juga </a:t>
            </a:r>
            <a:r>
              <a:rPr lang="en-ID" sz="2000" dirty="0" err="1"/>
              <a:t>adanya</a:t>
            </a:r>
            <a:r>
              <a:rPr lang="en-ID" sz="2000" dirty="0"/>
              <a:t> </a:t>
            </a:r>
            <a:r>
              <a:rPr lang="en-ID" sz="2000" dirty="0" err="1"/>
              <a:t>kesamaan</a:t>
            </a:r>
            <a:r>
              <a:rPr lang="en-ID" sz="2000" dirty="0"/>
              <a:t> </a:t>
            </a:r>
            <a:r>
              <a:rPr lang="en-ID" sz="2000" dirty="0" err="1"/>
              <a:t>derajat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antarmanusia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76201" y="310515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liputan6.com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D9756246-95A5-60B6-6C20-293A570C2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4" y="1105086"/>
            <a:ext cx="3555670" cy="200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2896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5620" y="742950"/>
            <a:ext cx="54883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Persatuan</a:t>
            </a:r>
            <a:r>
              <a:rPr lang="en-ID" sz="2000" b="1" dirty="0"/>
              <a:t> Indonesia</a:t>
            </a:r>
          </a:p>
          <a:p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, </a:t>
            </a:r>
            <a:r>
              <a:rPr lang="en-ID" sz="2000" dirty="0" err="1"/>
              <a:t>ada</a:t>
            </a:r>
            <a:r>
              <a:rPr lang="en-ID" sz="2000" dirty="0"/>
              <a:t> </a:t>
            </a:r>
            <a:r>
              <a:rPr lang="en-ID" sz="2000" dirty="0" err="1"/>
              <a:t>unsur</a:t>
            </a:r>
            <a:r>
              <a:rPr lang="en-ID" sz="2000" dirty="0"/>
              <a:t> </a:t>
            </a:r>
            <a:r>
              <a:rPr lang="en-ID" sz="2000" dirty="0" err="1"/>
              <a:t>pemersatu</a:t>
            </a:r>
            <a:r>
              <a:rPr lang="en-ID" sz="2000" dirty="0"/>
              <a:t> </a:t>
            </a:r>
            <a:r>
              <a:rPr lang="en-ID" sz="2000" dirty="0" err="1"/>
              <a:t>antarwarga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semangat</a:t>
            </a:r>
            <a:r>
              <a:rPr lang="en-ID" sz="2000" dirty="0"/>
              <a:t> </a:t>
            </a:r>
            <a:r>
              <a:rPr lang="en-ID" sz="2000" dirty="0" err="1"/>
              <a:t>rela</a:t>
            </a:r>
            <a:r>
              <a:rPr lang="en-ID" sz="2000" dirty="0"/>
              <a:t> </a:t>
            </a:r>
            <a:r>
              <a:rPr lang="en-ID" sz="2000" dirty="0" err="1"/>
              <a:t>bekorban</a:t>
            </a:r>
            <a:r>
              <a:rPr lang="en-ID" sz="2000" dirty="0"/>
              <a:t>. </a:t>
            </a:r>
            <a:r>
              <a:rPr lang="en-ID" sz="2000" dirty="0" err="1"/>
              <a:t>Selain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, </a:t>
            </a:r>
            <a:r>
              <a:rPr lang="en-ID" sz="2000" dirty="0" err="1"/>
              <a:t>menempatkan</a:t>
            </a:r>
            <a:r>
              <a:rPr lang="en-ID" sz="2000" dirty="0"/>
              <a:t> </a:t>
            </a:r>
            <a:r>
              <a:rPr lang="en-ID" sz="2000" dirty="0" err="1"/>
              <a:t>kepentingan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 dan negara di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kepentingan</a:t>
            </a:r>
            <a:r>
              <a:rPr lang="en-ID" sz="2000" dirty="0"/>
              <a:t> </a:t>
            </a:r>
            <a:r>
              <a:rPr lang="en-ID" sz="2000" dirty="0" err="1"/>
              <a:t>pribadi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golongan</a:t>
            </a:r>
            <a:r>
              <a:rPr lang="en-ID" sz="2000" dirty="0"/>
              <a:t>. Nilai </a:t>
            </a:r>
            <a:r>
              <a:rPr lang="en-ID" sz="2000" dirty="0" err="1"/>
              <a:t>Persatuan</a:t>
            </a:r>
            <a:r>
              <a:rPr lang="en-ID" sz="2000" dirty="0"/>
              <a:t> Indonesia juga </a:t>
            </a:r>
            <a:r>
              <a:rPr lang="en-ID" sz="2000" dirty="0" err="1"/>
              <a:t>berarti</a:t>
            </a:r>
            <a:r>
              <a:rPr lang="en-ID" sz="2000" dirty="0"/>
              <a:t> </a:t>
            </a:r>
            <a:r>
              <a:rPr lang="en-ID" sz="2000" dirty="0" err="1"/>
              <a:t>bahwa</a:t>
            </a:r>
            <a:r>
              <a:rPr lang="en-ID" sz="2000" dirty="0"/>
              <a:t> </a:t>
            </a:r>
            <a:r>
              <a:rPr lang="en-ID" sz="2000" dirty="0" err="1"/>
              <a:t>adanya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menikmati</a:t>
            </a:r>
            <a:r>
              <a:rPr lang="en-ID" sz="2000" dirty="0"/>
              <a:t> </a:t>
            </a:r>
            <a:r>
              <a:rPr lang="en-ID" sz="2000" dirty="0" err="1"/>
              <a:t>berbagai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asasinya</a:t>
            </a:r>
            <a:r>
              <a:rPr lang="en-ID" sz="2000" dirty="0"/>
              <a:t>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pembatasan</a:t>
            </a:r>
            <a:r>
              <a:rPr lang="en-ID" sz="2000" dirty="0"/>
              <a:t> dan </a:t>
            </a:r>
            <a:r>
              <a:rPr lang="en-ID" sz="2000" dirty="0" err="1"/>
              <a:t>belenggu</a:t>
            </a:r>
            <a:r>
              <a:rPr lang="en-ID" sz="2000" dirty="0"/>
              <a:t>, </a:t>
            </a:r>
            <a:r>
              <a:rPr lang="en-ID" sz="2000" dirty="0" err="1"/>
              <a:t>adanya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bergaul</a:t>
            </a:r>
            <a:r>
              <a:rPr lang="en-ID" sz="2000" dirty="0"/>
              <a:t> </a:t>
            </a:r>
            <a:r>
              <a:rPr lang="en-ID" sz="2000" dirty="0" err="1"/>
              <a:t>satu</a:t>
            </a:r>
            <a:r>
              <a:rPr lang="en-ID" sz="2000" dirty="0"/>
              <a:t> </a:t>
            </a:r>
            <a:r>
              <a:rPr lang="en-ID" sz="2000" dirty="0" err="1"/>
              <a:t>sama</a:t>
            </a:r>
            <a:r>
              <a:rPr lang="en-ID" sz="2000" dirty="0"/>
              <a:t> </a:t>
            </a:r>
            <a:r>
              <a:rPr lang="en-ID" sz="2000" dirty="0" err="1"/>
              <a:t>lainnya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semangat</a:t>
            </a:r>
            <a:r>
              <a:rPr lang="en-ID" sz="2000" dirty="0"/>
              <a:t> </a:t>
            </a:r>
            <a:r>
              <a:rPr lang="en-ID" sz="2000" dirty="0" err="1"/>
              <a:t>persaudaraan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pada </a:t>
            </a:r>
            <a:r>
              <a:rPr lang="en-ID" sz="2000" dirty="0" err="1"/>
              <a:t>dasarnya</a:t>
            </a:r>
            <a:r>
              <a:rPr lang="en-ID" sz="2000" dirty="0"/>
              <a:t> </a:t>
            </a:r>
            <a:r>
              <a:rPr lang="en-ID" sz="2000" dirty="0" err="1"/>
              <a:t>tiap</a:t>
            </a:r>
            <a:r>
              <a:rPr lang="en-ID" sz="2000" dirty="0"/>
              <a:t> </a:t>
            </a:r>
            <a:r>
              <a:rPr lang="en-ID" sz="2000" dirty="0" err="1"/>
              <a:t>individu</a:t>
            </a:r>
            <a:r>
              <a:rPr lang="en-ID" sz="2000" dirty="0"/>
              <a:t> </a:t>
            </a:r>
            <a:r>
              <a:rPr lang="en-ID" sz="2000" dirty="0" err="1"/>
              <a:t>dilahirkan</a:t>
            </a:r>
            <a:r>
              <a:rPr lang="en-ID" sz="2000" dirty="0"/>
              <a:t> </a:t>
            </a:r>
            <a:r>
              <a:rPr lang="en-ID" sz="2000" dirty="0" err="1"/>
              <a:t>merdeka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mempunyai</a:t>
            </a:r>
            <a:r>
              <a:rPr lang="en-ID" sz="2000" dirty="0"/>
              <a:t> </a:t>
            </a:r>
            <a:r>
              <a:rPr lang="en-ID" sz="2000" dirty="0" err="1"/>
              <a:t>martabat</a:t>
            </a:r>
            <a:r>
              <a:rPr lang="en-ID" sz="2000" dirty="0"/>
              <a:t> dan </a:t>
            </a:r>
            <a:r>
              <a:rPr lang="en-ID" sz="2000" dirty="0" err="1"/>
              <a:t>hak-hak</a:t>
            </a:r>
            <a:r>
              <a:rPr lang="en-ID" sz="2000" dirty="0"/>
              <a:t> yang </a:t>
            </a:r>
            <a:r>
              <a:rPr lang="en-ID" sz="2000" dirty="0" err="1"/>
              <a:t>sama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yang lain.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76201" y="310515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thecolourofindonesia.com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488F12B4-08B9-1919-A799-10E51013A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r="3750"/>
          <a:stretch/>
        </p:blipFill>
        <p:spPr bwMode="auto">
          <a:xfrm>
            <a:off x="114917" y="1215258"/>
            <a:ext cx="3425786" cy="188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8697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5620" y="742950"/>
            <a:ext cx="548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Kerakyatan</a:t>
            </a:r>
            <a:r>
              <a:rPr lang="en-ID" sz="2000" b="1" dirty="0"/>
              <a:t> yang </a:t>
            </a:r>
            <a:r>
              <a:rPr lang="en-ID" sz="2000" b="1" dirty="0" err="1"/>
              <a:t>Dipimpin</a:t>
            </a:r>
            <a:r>
              <a:rPr lang="en-ID" sz="2000" b="1" dirty="0"/>
              <a:t> oleh </a:t>
            </a:r>
            <a:r>
              <a:rPr lang="en-ID" sz="2000" b="1" dirty="0" err="1"/>
              <a:t>Hikmat</a:t>
            </a:r>
            <a:r>
              <a:rPr lang="en-ID" sz="2000" b="1" dirty="0"/>
              <a:t> </a:t>
            </a:r>
            <a:r>
              <a:rPr lang="en-ID" sz="2000" b="1" dirty="0" err="1"/>
              <a:t>Kebijaksanaan</a:t>
            </a:r>
            <a:r>
              <a:rPr lang="en-ID" sz="2000" b="1" dirty="0"/>
              <a:t> </a:t>
            </a:r>
            <a:r>
              <a:rPr lang="en-ID" sz="2000" b="1" dirty="0" err="1"/>
              <a:t>dalam</a:t>
            </a:r>
            <a:r>
              <a:rPr lang="en-ID" sz="2000" b="1" dirty="0"/>
              <a:t> </a:t>
            </a:r>
            <a:r>
              <a:rPr lang="en-ID" sz="2000" b="1" dirty="0" err="1"/>
              <a:t>Permusyawaratan</a:t>
            </a:r>
            <a:r>
              <a:rPr lang="en-ID" sz="2000" b="1" dirty="0"/>
              <a:t> </a:t>
            </a:r>
            <a:r>
              <a:rPr lang="en-ID" sz="2000" b="1" dirty="0" err="1"/>
              <a:t>Perwakilan</a:t>
            </a:r>
            <a:r>
              <a:rPr lang="en-ID" sz="2000" b="1" dirty="0"/>
              <a:t> </a:t>
            </a:r>
          </a:p>
          <a:p>
            <a:r>
              <a:rPr lang="en-ID" sz="2000" dirty="0" err="1"/>
              <a:t>Cerminan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dilihat</a:t>
            </a:r>
            <a:r>
              <a:rPr lang="en-ID" sz="2000" dirty="0"/>
              <a:t> pada </a:t>
            </a:r>
            <a:r>
              <a:rPr lang="en-ID" sz="2000" dirty="0" err="1"/>
              <a:t>praktik</a:t>
            </a:r>
            <a:r>
              <a:rPr lang="en-ID" sz="2000" dirty="0"/>
              <a:t> </a:t>
            </a:r>
            <a:r>
              <a:rPr lang="en-ID" sz="2000" dirty="0" err="1"/>
              <a:t>demokrasi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berbangsa</a:t>
            </a:r>
            <a:r>
              <a:rPr lang="en-ID" sz="2000" dirty="0"/>
              <a:t> dan </a:t>
            </a:r>
            <a:r>
              <a:rPr lang="en-ID" sz="2000" dirty="0" err="1"/>
              <a:t>bernegara</a:t>
            </a:r>
            <a:r>
              <a:rPr lang="en-ID" sz="2000" dirty="0"/>
              <a:t>. Di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,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negara, </a:t>
            </a:r>
            <a:r>
              <a:rPr lang="en-ID" sz="2000" dirty="0" err="1"/>
              <a:t>tiap</a:t>
            </a:r>
            <a:r>
              <a:rPr lang="en-ID" sz="2000" dirty="0"/>
              <a:t> orang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, </a:t>
            </a:r>
            <a:r>
              <a:rPr lang="en-ID" sz="2000" dirty="0" err="1"/>
              <a:t>berkumpul</a:t>
            </a:r>
            <a:r>
              <a:rPr lang="en-ID" sz="2000" dirty="0"/>
              <a:t>, </a:t>
            </a:r>
            <a:r>
              <a:rPr lang="en-ID" sz="2000" dirty="0" err="1"/>
              <a:t>ikut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pemerintahan</a:t>
            </a:r>
            <a:r>
              <a:rPr lang="en-ID" sz="2000" dirty="0"/>
              <a:t>, dan </a:t>
            </a:r>
            <a:r>
              <a:rPr lang="en-ID" sz="2000" dirty="0" err="1"/>
              <a:t>berkewajiban</a:t>
            </a:r>
            <a:r>
              <a:rPr lang="en-ID" sz="2000" dirty="0"/>
              <a:t> </a:t>
            </a:r>
            <a:r>
              <a:rPr lang="en-ID" sz="2000" dirty="0" err="1"/>
              <a:t>mengedepankan</a:t>
            </a:r>
            <a:r>
              <a:rPr lang="en-ID" sz="2000" dirty="0"/>
              <a:t> </a:t>
            </a:r>
            <a:r>
              <a:rPr lang="en-ID" sz="2000" dirty="0" err="1"/>
              <a:t>pengambilan</a:t>
            </a:r>
            <a:r>
              <a:rPr lang="en-ID" sz="2000" dirty="0"/>
              <a:t> </a:t>
            </a:r>
            <a:r>
              <a:rPr lang="en-ID" sz="2000" dirty="0" err="1"/>
              <a:t>keputusan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musyawarah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76991-A9B9-504C-DC4C-F9F443F12ECC}"/>
              </a:ext>
            </a:extLst>
          </p:cNvPr>
          <p:cNvSpPr txBox="1"/>
          <p:nvPr/>
        </p:nvSpPr>
        <p:spPr>
          <a:xfrm>
            <a:off x="76201" y="310515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pendidik.co.id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9D6BC125-A822-72F3-6060-D4F434080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2" y="1044640"/>
            <a:ext cx="3555668" cy="203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7365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5620" y="742950"/>
            <a:ext cx="54883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Sila</a:t>
            </a:r>
            <a:r>
              <a:rPr lang="en-ID" sz="2000" b="1" dirty="0"/>
              <a:t> </a:t>
            </a:r>
            <a:r>
              <a:rPr lang="en-ID" sz="2000" b="1" dirty="0" err="1"/>
              <a:t>Keadilan</a:t>
            </a:r>
            <a:r>
              <a:rPr lang="en-ID" sz="2000" b="1" dirty="0"/>
              <a:t> Sosial </a:t>
            </a:r>
            <a:r>
              <a:rPr lang="en-ID" sz="2000" b="1" dirty="0" err="1"/>
              <a:t>bagi</a:t>
            </a:r>
            <a:r>
              <a:rPr lang="en-ID" sz="2000" b="1" dirty="0"/>
              <a:t> </a:t>
            </a:r>
            <a:r>
              <a:rPr lang="en-ID" sz="2000" b="1" dirty="0" err="1"/>
              <a:t>Seluruh</a:t>
            </a:r>
            <a:r>
              <a:rPr lang="en-ID" sz="2000" b="1" dirty="0"/>
              <a:t> Rakyat Indonesia </a:t>
            </a:r>
          </a:p>
          <a:p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sila</a:t>
            </a:r>
            <a:r>
              <a:rPr lang="en-ID" sz="2000" dirty="0"/>
              <a:t> </a:t>
            </a:r>
            <a:r>
              <a:rPr lang="en-ID" sz="2000" dirty="0" err="1"/>
              <a:t>ini</a:t>
            </a:r>
            <a:r>
              <a:rPr lang="en-ID" sz="2000" dirty="0"/>
              <a:t>, </a:t>
            </a:r>
            <a:r>
              <a:rPr lang="en-ID" sz="2000" dirty="0" err="1"/>
              <a:t>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dilindungi</a:t>
            </a:r>
            <a:r>
              <a:rPr lang="en-ID" sz="2000" dirty="0"/>
              <a:t> dan </a:t>
            </a:r>
            <a:r>
              <a:rPr lang="en-ID" sz="2000" dirty="0" err="1"/>
              <a:t>mendapatkan</a:t>
            </a:r>
            <a:r>
              <a:rPr lang="en-ID" sz="2000" dirty="0"/>
              <a:t> </a:t>
            </a:r>
            <a:r>
              <a:rPr lang="en-ID" sz="2000" dirty="0" err="1"/>
              <a:t>jaminan</a:t>
            </a:r>
            <a:r>
              <a:rPr lang="en-ID" sz="2000" dirty="0"/>
              <a:t> </a:t>
            </a:r>
            <a:r>
              <a:rPr lang="en-ID" sz="2000" dirty="0" err="1"/>
              <a:t>sosial</a:t>
            </a:r>
            <a:r>
              <a:rPr lang="en-ID" sz="2000" dirty="0"/>
              <a:t>.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demikian</a:t>
            </a:r>
            <a:r>
              <a:rPr lang="en-ID" sz="2000" dirty="0"/>
              <a:t>, </a:t>
            </a:r>
            <a:r>
              <a:rPr lang="en-ID" sz="2000" dirty="0" err="1"/>
              <a:t>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</a:t>
            </a:r>
            <a:r>
              <a:rPr lang="en-ID" sz="2000" dirty="0" err="1"/>
              <a:t>mendapatkan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milik</a:t>
            </a:r>
            <a:r>
              <a:rPr lang="en-ID" sz="2000" dirty="0"/>
              <a:t>, </a:t>
            </a:r>
            <a:r>
              <a:rPr lang="en-ID" sz="2000" dirty="0" err="1"/>
              <a:t>mendapatkan</a:t>
            </a:r>
            <a:r>
              <a:rPr lang="en-ID" sz="2000" dirty="0"/>
              <a:t> </a:t>
            </a:r>
            <a:r>
              <a:rPr lang="en-ID" sz="2000" dirty="0" err="1"/>
              <a:t>pekerjaan</a:t>
            </a:r>
            <a:r>
              <a:rPr lang="en-ID" sz="2000" dirty="0"/>
              <a:t>, dan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kesehatan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409DC61-D03B-30F0-F1A9-8B2766C1AC16}"/>
              </a:ext>
            </a:extLst>
          </p:cNvPr>
          <p:cNvSpPr txBox="1"/>
          <p:nvPr/>
        </p:nvSpPr>
        <p:spPr>
          <a:xfrm>
            <a:off x="-11875" y="4333169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D14B4978-7BBF-6759-BA1C-EF302E233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" y="2314530"/>
            <a:ext cx="3640616" cy="205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800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9486" y="678924"/>
            <a:ext cx="56509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Hak-hak</a:t>
            </a:r>
            <a:r>
              <a:rPr lang="en-ID" sz="2000" dirty="0"/>
              <a:t> </a:t>
            </a:r>
            <a:r>
              <a:rPr lang="en-ID" sz="2000" dirty="0" err="1"/>
              <a:t>tertentu</a:t>
            </a:r>
            <a:r>
              <a:rPr lang="en-ID" sz="2000" dirty="0"/>
              <a:t> yang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dikategorikan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konstitusional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(</a:t>
            </a:r>
            <a:r>
              <a:rPr lang="en-ID" sz="2000" dirty="0" err="1"/>
              <a:t>Jimly</a:t>
            </a:r>
            <a:r>
              <a:rPr lang="en-ID" sz="2000" dirty="0"/>
              <a:t> </a:t>
            </a:r>
            <a:r>
              <a:rPr lang="en-ID" sz="2000" dirty="0" err="1"/>
              <a:t>Asshiddiqie</a:t>
            </a:r>
            <a:r>
              <a:rPr lang="en-ID" sz="2000" dirty="0"/>
              <a:t>):</a:t>
            </a: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tertentu</a:t>
            </a:r>
            <a:r>
              <a:rPr lang="en-ID" sz="2000" dirty="0"/>
              <a:t> yang </a:t>
            </a:r>
            <a:r>
              <a:rPr lang="en-ID" sz="2000" dirty="0" err="1"/>
              <a:t>hanya</a:t>
            </a:r>
            <a:r>
              <a:rPr lang="en-ID" sz="2000" dirty="0"/>
              <a:t> </a:t>
            </a:r>
            <a:r>
              <a:rPr lang="en-ID" sz="2000" dirty="0" err="1"/>
              <a:t>berlaku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konstitusional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Indonesia </a:t>
            </a:r>
            <a:r>
              <a:rPr lang="en-ID" sz="2000" dirty="0" err="1"/>
              <a:t>saja</a:t>
            </a:r>
            <a:r>
              <a:rPr lang="en-ID" sz="2000" dirty="0"/>
              <a:t>. </a:t>
            </a:r>
            <a:r>
              <a:rPr lang="en-ID" sz="2000" dirty="0" err="1"/>
              <a:t>Contoh</a:t>
            </a:r>
            <a:r>
              <a:rPr lang="en-ID" sz="2000" dirty="0"/>
              <a:t>: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mendapat</a:t>
            </a:r>
            <a:r>
              <a:rPr lang="en-ID" sz="2000" dirty="0"/>
              <a:t> </a:t>
            </a:r>
            <a:r>
              <a:rPr lang="en-ID" sz="2000" dirty="0" err="1"/>
              <a:t>pendidikan</a:t>
            </a:r>
            <a:r>
              <a:rPr lang="en-ID" sz="2000" dirty="0"/>
              <a:t>.</a:t>
            </a:r>
          </a:p>
          <a:p>
            <a:pPr marL="457200" indent="-457200">
              <a:buFont typeface="+mj-lt"/>
              <a:buAutoNum type="alphaLcPeriod"/>
            </a:pP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tertentu</a:t>
            </a:r>
            <a:r>
              <a:rPr lang="en-ID" sz="2000" dirty="0"/>
              <a:t> yang </a:t>
            </a:r>
            <a:r>
              <a:rPr lang="en-ID" sz="2000" dirty="0" err="1"/>
              <a:t>meskipun</a:t>
            </a:r>
            <a:r>
              <a:rPr lang="en-ID" sz="2000" dirty="0"/>
              <a:t> </a:t>
            </a:r>
            <a:r>
              <a:rPr lang="en-ID" sz="2000" dirty="0" err="1"/>
              <a:t>berlaku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setiap</a:t>
            </a:r>
            <a:r>
              <a:rPr lang="en-ID" sz="2000" dirty="0"/>
              <a:t> orang, </a:t>
            </a:r>
            <a:r>
              <a:rPr lang="en-ID" sz="2000" dirty="0" err="1"/>
              <a:t>tetapi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kasus-kasus</a:t>
            </a:r>
            <a:r>
              <a:rPr lang="en-ID" sz="2000" dirty="0"/>
              <a:t> </a:t>
            </a:r>
            <a:r>
              <a:rPr lang="en-ID" sz="2000" dirty="0" err="1"/>
              <a:t>tertentu</a:t>
            </a:r>
            <a:r>
              <a:rPr lang="en-ID" sz="2000" dirty="0"/>
              <a:t>, </a:t>
            </a:r>
            <a:r>
              <a:rPr lang="en-ID" sz="2000" dirty="0" err="1"/>
              <a:t>khusus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Indonesia. </a:t>
            </a:r>
            <a:r>
              <a:rPr lang="en-ID" sz="2000" dirty="0" err="1"/>
              <a:t>Contoh</a:t>
            </a:r>
            <a:r>
              <a:rPr lang="en-ID" sz="2000" dirty="0"/>
              <a:t>: WNA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boleh</a:t>
            </a:r>
            <a:r>
              <a:rPr lang="en-ID" sz="2000" dirty="0"/>
              <a:t> </a:t>
            </a:r>
            <a:r>
              <a:rPr lang="en-ID" sz="2000" dirty="0" err="1"/>
              <a:t>mendirikan</a:t>
            </a:r>
            <a:r>
              <a:rPr lang="en-ID" sz="2000" dirty="0"/>
              <a:t> </a:t>
            </a:r>
            <a:r>
              <a:rPr lang="en-ID" sz="2000" dirty="0" err="1"/>
              <a:t>partai</a:t>
            </a:r>
            <a:r>
              <a:rPr lang="en-ID" sz="2000" dirty="0"/>
              <a:t> </a:t>
            </a:r>
            <a:r>
              <a:rPr lang="en-ID" sz="2000" dirty="0" err="1"/>
              <a:t>politik</a:t>
            </a:r>
            <a:r>
              <a:rPr lang="en-ID" sz="2000" dirty="0"/>
              <a:t> di Indonesia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tujuan</a:t>
            </a:r>
            <a:r>
              <a:rPr lang="en-ID" sz="2000" dirty="0"/>
              <a:t> </a:t>
            </a:r>
            <a:r>
              <a:rPr lang="en-ID" sz="2000" dirty="0" err="1"/>
              <a:t>memengaruhi</a:t>
            </a:r>
            <a:r>
              <a:rPr lang="en-ID" sz="2000" dirty="0"/>
              <a:t> </a:t>
            </a:r>
            <a:r>
              <a:rPr lang="en-ID" sz="2000" dirty="0" err="1"/>
              <a:t>kebijakan</a:t>
            </a:r>
            <a:r>
              <a:rPr lang="en-ID" sz="2000" dirty="0"/>
              <a:t> </a:t>
            </a:r>
            <a:r>
              <a:rPr lang="en-ID" sz="2000" dirty="0" err="1"/>
              <a:t>politik</a:t>
            </a:r>
            <a:r>
              <a:rPr lang="en-ID" sz="2000" dirty="0"/>
              <a:t> Indonesia.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5486400" y="4020718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kompasiana.com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3F1DC08-4979-73BC-28BD-D967447E36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 t="-1022" r="7818" b="1022"/>
          <a:stretch/>
        </p:blipFill>
        <p:spPr bwMode="auto">
          <a:xfrm>
            <a:off x="5558628" y="1928583"/>
            <a:ext cx="3521363" cy="205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612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9486" y="678924"/>
            <a:ext cx="56509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eriod" startAt="3"/>
            </a:pP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menduduki</a:t>
            </a:r>
            <a:r>
              <a:rPr lang="en-ID" sz="2000" dirty="0"/>
              <a:t> </a:t>
            </a:r>
            <a:r>
              <a:rPr lang="en-ID" sz="2000" dirty="0" err="1"/>
              <a:t>jabatan-jabatan</a:t>
            </a:r>
            <a:r>
              <a:rPr lang="en-ID" sz="2000" dirty="0"/>
              <a:t> yang </a:t>
            </a:r>
            <a:r>
              <a:rPr lang="en-ID" sz="2000" dirty="0" err="1"/>
              <a:t>diisi</a:t>
            </a:r>
            <a:r>
              <a:rPr lang="en-ID" sz="2000" dirty="0"/>
              <a:t> </a:t>
            </a:r>
            <a:r>
              <a:rPr lang="en-ID" sz="2000" dirty="0" err="1"/>
              <a:t>melalui</a:t>
            </a:r>
            <a:r>
              <a:rPr lang="en-ID" sz="2000" dirty="0"/>
              <a:t> </a:t>
            </a:r>
            <a:r>
              <a:rPr lang="en-ID" sz="2000" dirty="0" err="1"/>
              <a:t>prosedur</a:t>
            </a:r>
            <a:r>
              <a:rPr lang="en-ID" sz="2000" dirty="0"/>
              <a:t> </a:t>
            </a:r>
            <a:r>
              <a:rPr lang="en-ID" sz="2000" dirty="0" err="1"/>
              <a:t>pemilihan</a:t>
            </a:r>
            <a:r>
              <a:rPr lang="en-ID" sz="2000" dirty="0"/>
              <a:t> (</a:t>
            </a:r>
            <a:r>
              <a:rPr lang="en-ID" sz="2000" i="1" dirty="0"/>
              <a:t>elected officials</a:t>
            </a:r>
            <a:r>
              <a:rPr lang="en-ID" sz="2000" dirty="0"/>
              <a:t>). </a:t>
            </a:r>
            <a:r>
              <a:rPr lang="en-ID" sz="2000" dirty="0" err="1"/>
              <a:t>Contoh</a:t>
            </a:r>
            <a:r>
              <a:rPr lang="en-ID" sz="2000" dirty="0"/>
              <a:t>: </a:t>
            </a:r>
            <a:r>
              <a:rPr lang="en-ID" sz="2000" dirty="0" err="1"/>
              <a:t>jabatan</a:t>
            </a:r>
            <a:r>
              <a:rPr lang="en-ID" sz="2000" dirty="0"/>
              <a:t> </a:t>
            </a:r>
            <a:r>
              <a:rPr lang="en-ID" sz="2000" dirty="0" err="1"/>
              <a:t>presiden</a:t>
            </a:r>
            <a:r>
              <a:rPr lang="en-ID" sz="2000" dirty="0"/>
              <a:t> dan </a:t>
            </a:r>
            <a:r>
              <a:rPr lang="en-ID" sz="2000" dirty="0" err="1"/>
              <a:t>wapres</a:t>
            </a:r>
            <a:r>
              <a:rPr lang="en-ID" sz="2000" dirty="0"/>
              <a:t>, </a:t>
            </a:r>
            <a:r>
              <a:rPr lang="en-ID" sz="2000" dirty="0" err="1"/>
              <a:t>kepala</a:t>
            </a:r>
            <a:r>
              <a:rPr lang="en-ID" sz="2000" dirty="0"/>
              <a:t> </a:t>
            </a:r>
            <a:r>
              <a:rPr lang="en-ID" sz="2000" dirty="0" err="1"/>
              <a:t>kepolisian</a:t>
            </a:r>
            <a:r>
              <a:rPr lang="en-ID" sz="2000" dirty="0"/>
              <a:t> RI.</a:t>
            </a:r>
          </a:p>
          <a:p>
            <a:pPr marL="457200" indent="-457200">
              <a:buFont typeface="+mj-lt"/>
              <a:buAutoNum type="alphaLcPeriod" startAt="3"/>
            </a:pP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diangkat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jabatan-jabatan</a:t>
            </a:r>
            <a:r>
              <a:rPr lang="en-ID" sz="2000" dirty="0"/>
              <a:t> </a:t>
            </a:r>
            <a:r>
              <a:rPr lang="en-ID" sz="2000" dirty="0" err="1"/>
              <a:t>tertentu</a:t>
            </a:r>
            <a:r>
              <a:rPr lang="en-ID" sz="2000" dirty="0"/>
              <a:t> (appointed officials). </a:t>
            </a:r>
            <a:r>
              <a:rPr lang="en-ID" sz="2000" dirty="0" err="1"/>
              <a:t>Contoh</a:t>
            </a:r>
            <a:r>
              <a:rPr lang="en-ID" sz="2000" dirty="0"/>
              <a:t>: </a:t>
            </a:r>
            <a:r>
              <a:rPr lang="en-ID" sz="2000" dirty="0" err="1"/>
              <a:t>jabatan</a:t>
            </a:r>
            <a:r>
              <a:rPr lang="en-ID" sz="2000" dirty="0"/>
              <a:t> </a:t>
            </a:r>
            <a:r>
              <a:rPr lang="it-IT" sz="2000" dirty="0"/>
              <a:t>menjadi Tentara Nasional Indonesia (TNI), polisi negara.</a:t>
            </a:r>
          </a:p>
          <a:p>
            <a:pPr marL="457200" indent="-457200">
              <a:buFont typeface="+mj-lt"/>
              <a:buAutoNum type="alphaLcPeriod" startAt="3"/>
            </a:pP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melakukan</a:t>
            </a:r>
            <a:r>
              <a:rPr lang="en-ID" sz="2000" dirty="0"/>
              <a:t> </a:t>
            </a:r>
            <a:r>
              <a:rPr lang="en-ID" sz="2000" dirty="0" err="1"/>
              <a:t>upaya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guna</a:t>
            </a:r>
            <a:r>
              <a:rPr lang="en-ID" sz="2000" dirty="0"/>
              <a:t> </a:t>
            </a:r>
            <a:r>
              <a:rPr lang="en-ID" sz="2000" dirty="0" err="1"/>
              <a:t>melawan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menggugat</a:t>
            </a:r>
            <a:r>
              <a:rPr lang="en-ID" sz="2000" dirty="0"/>
              <a:t> </a:t>
            </a:r>
            <a:r>
              <a:rPr lang="en-ID" sz="2000" dirty="0" err="1"/>
              <a:t>keputusan-keputusan</a:t>
            </a:r>
            <a:r>
              <a:rPr lang="en-ID" sz="2000" dirty="0"/>
              <a:t> negara yang </a:t>
            </a:r>
            <a:r>
              <a:rPr lang="en-ID" sz="2000" dirty="0" err="1"/>
              <a:t>dinilai</a:t>
            </a:r>
            <a:r>
              <a:rPr lang="en-ID" sz="2000" dirty="0"/>
              <a:t> </a:t>
            </a:r>
            <a:r>
              <a:rPr lang="en-ID" sz="2000" dirty="0" err="1"/>
              <a:t>merugikan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konstitusional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bersangkutan</a:t>
            </a:r>
            <a:r>
              <a:rPr lang="en-ID" sz="2000" dirty="0"/>
              <a:t>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5641506" y="366396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nasional.tempo.co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312BD4-6B35-96F1-EA81-338FE4077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506" y="1760595"/>
            <a:ext cx="3453507" cy="188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330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798175"/>
            <a:ext cx="56509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Perihal</a:t>
            </a:r>
            <a:r>
              <a:rPr lang="en-ID" sz="2000" b="1" dirty="0"/>
              <a:t> </a:t>
            </a:r>
            <a:r>
              <a:rPr lang="en-ID" sz="2000" b="1" dirty="0" err="1"/>
              <a:t>hak</a:t>
            </a:r>
            <a:r>
              <a:rPr lang="en-ID" sz="2000" b="1" dirty="0"/>
              <a:t> dan </a:t>
            </a:r>
            <a:r>
              <a:rPr lang="en-ID" sz="2000" b="1" dirty="0" err="1"/>
              <a:t>kewajiban</a:t>
            </a:r>
            <a:r>
              <a:rPr lang="en-ID" sz="2000" b="1" dirty="0"/>
              <a:t> </a:t>
            </a:r>
            <a:r>
              <a:rPr lang="en-ID" sz="2000" b="1" dirty="0" err="1"/>
              <a:t>warga</a:t>
            </a:r>
            <a:r>
              <a:rPr lang="en-ID" sz="2000" b="1" dirty="0"/>
              <a:t> negara</a:t>
            </a:r>
          </a:p>
          <a:p>
            <a:r>
              <a:rPr lang="en-ID" sz="2000" b="1" dirty="0" err="1"/>
              <a:t>Pasal</a:t>
            </a:r>
            <a:r>
              <a:rPr lang="en-ID" sz="2000" b="1" dirty="0"/>
              <a:t> 27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bersamaan</a:t>
            </a:r>
            <a:r>
              <a:rPr lang="en-ID" sz="2000" dirty="0"/>
              <a:t> </a:t>
            </a:r>
            <a:r>
              <a:rPr lang="en-ID" sz="2000" dirty="0" err="1"/>
              <a:t>kedudukannya</a:t>
            </a:r>
            <a:r>
              <a:rPr lang="en-ID" sz="2000" dirty="0"/>
              <a:t> di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pemerintahan</a:t>
            </a:r>
            <a:r>
              <a:rPr lang="en-ID" sz="2000" dirty="0"/>
              <a:t> dan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menjunjung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pemerintahan</a:t>
            </a:r>
            <a:r>
              <a:rPr lang="en-ID" sz="2000" dirty="0"/>
              <a:t> </a:t>
            </a:r>
            <a:r>
              <a:rPr lang="en-ID" sz="2000" dirty="0" err="1"/>
              <a:t>itu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ada</a:t>
            </a:r>
            <a:r>
              <a:rPr lang="en-ID" sz="2000" dirty="0"/>
              <a:t> </a:t>
            </a:r>
            <a:r>
              <a:rPr lang="en-ID" sz="2000" dirty="0" err="1"/>
              <a:t>kecualinya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Tiap-tiap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pekerjaan</a:t>
            </a:r>
            <a:r>
              <a:rPr lang="en-ID" sz="2000" dirty="0"/>
              <a:t> dan </a:t>
            </a:r>
            <a:r>
              <a:rPr lang="en-ID" sz="2000" dirty="0" err="1"/>
              <a:t>penghidupan</a:t>
            </a:r>
            <a:r>
              <a:rPr lang="en-ID" sz="2000" dirty="0"/>
              <a:t> yang </a:t>
            </a:r>
            <a:r>
              <a:rPr lang="en-ID" sz="2000" dirty="0" err="1"/>
              <a:t>layak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kemanusiaan</a:t>
            </a:r>
            <a:r>
              <a:rPr lang="en-ID" sz="2000" dirty="0"/>
              <a:t>.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berhak</a:t>
            </a:r>
            <a:r>
              <a:rPr lang="en-ID" sz="2000" dirty="0"/>
              <a:t> dan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ikut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upaya</a:t>
            </a:r>
            <a:r>
              <a:rPr lang="en-ID" sz="2000" dirty="0"/>
              <a:t> </a:t>
            </a:r>
            <a:r>
              <a:rPr lang="en-ID" sz="2000" dirty="0" err="1"/>
              <a:t>pembelaan</a:t>
            </a:r>
            <a:r>
              <a:rPr lang="en-ID" sz="2000" dirty="0"/>
              <a:t> negara.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geotimes.id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31F89DD-C399-38B5-5F81-4D6119EE3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" y="1413699"/>
            <a:ext cx="3498612" cy="193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4943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33800" y="987484"/>
            <a:ext cx="5650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Perihal</a:t>
            </a:r>
            <a:r>
              <a:rPr lang="en-ID" sz="2000" b="1" dirty="0"/>
              <a:t> </a:t>
            </a:r>
            <a:r>
              <a:rPr lang="en-ID" sz="2000" b="1" dirty="0" err="1"/>
              <a:t>pemenuhan</a:t>
            </a:r>
            <a:r>
              <a:rPr lang="en-ID" sz="2000" b="1" dirty="0"/>
              <a:t> </a:t>
            </a:r>
            <a:r>
              <a:rPr lang="en-ID" sz="2000" b="1" dirty="0" err="1"/>
              <a:t>hak</a:t>
            </a:r>
            <a:r>
              <a:rPr lang="en-ID" sz="2000" b="1" dirty="0"/>
              <a:t> </a:t>
            </a:r>
            <a:r>
              <a:rPr lang="en-ID" sz="2000" b="1" dirty="0" err="1"/>
              <a:t>asasi</a:t>
            </a:r>
            <a:r>
              <a:rPr lang="en-ID" sz="2000" b="1" dirty="0"/>
              <a:t> </a:t>
            </a:r>
            <a:r>
              <a:rPr lang="en-ID" sz="2000" b="1" dirty="0" err="1"/>
              <a:t>manusia</a:t>
            </a:r>
            <a:r>
              <a:rPr lang="en-ID" sz="2000" b="1" dirty="0"/>
              <a:t> (HAM)</a:t>
            </a:r>
          </a:p>
          <a:p>
            <a:r>
              <a:rPr lang="en-ID" sz="2000" b="1" dirty="0" err="1"/>
              <a:t>Pasal</a:t>
            </a:r>
            <a:r>
              <a:rPr lang="en-ID" sz="2000" b="1" dirty="0"/>
              <a:t> 28</a:t>
            </a:r>
          </a:p>
          <a:p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berserikat</a:t>
            </a:r>
            <a:r>
              <a:rPr lang="en-ID" sz="2000" dirty="0"/>
              <a:t> dan </a:t>
            </a:r>
            <a:r>
              <a:rPr lang="en-ID" sz="2000" dirty="0" err="1"/>
              <a:t>berkumpul</a:t>
            </a:r>
            <a:r>
              <a:rPr lang="en-ID" sz="2000" dirty="0"/>
              <a:t>, </a:t>
            </a: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lisan</a:t>
            </a:r>
            <a:r>
              <a:rPr lang="en-ID" sz="2000" dirty="0"/>
              <a:t> dan tulisan dan </a:t>
            </a:r>
            <a:r>
              <a:rPr lang="en-ID" sz="2000" dirty="0" err="1"/>
              <a:t>sebagainya</a:t>
            </a:r>
            <a:r>
              <a:rPr lang="en-ID" sz="2000" dirty="0"/>
              <a:t> </a:t>
            </a:r>
            <a:r>
              <a:rPr lang="en-ID" sz="2000" dirty="0" err="1"/>
              <a:t>ditetapkan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.</a:t>
            </a:r>
          </a:p>
          <a:p>
            <a:endParaRPr lang="en-ID" sz="2000" noProof="1">
              <a:latin typeface="Abadi MT" pitchFamily="34" charset="0"/>
              <a:cs typeface="Calibri" pitchFamily="34" charset="0"/>
            </a:endParaRPr>
          </a:p>
          <a:p>
            <a:r>
              <a:rPr lang="en-ID" sz="2000" b="1" dirty="0" err="1"/>
              <a:t>Pasal</a:t>
            </a:r>
            <a:r>
              <a:rPr lang="en-ID" sz="2000" b="1" dirty="0"/>
              <a:t> 28A</a:t>
            </a:r>
          </a:p>
          <a:p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mempertahankan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 dan </a:t>
            </a:r>
            <a:r>
              <a:rPr lang="en-ID" sz="2000" dirty="0" err="1"/>
              <a:t>kehidupannya</a:t>
            </a:r>
            <a:r>
              <a:rPr lang="en-ID" sz="2000" dirty="0"/>
              <a:t>.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tirto.id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0F753F8-EFA5-B4FD-5ECF-23557D486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8" y="1229559"/>
            <a:ext cx="3399026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7922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1295261"/>
            <a:ext cx="56509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28B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membentuk</a:t>
            </a:r>
            <a:r>
              <a:rPr lang="en-ID" sz="2000" dirty="0"/>
              <a:t> </a:t>
            </a:r>
            <a:r>
              <a:rPr lang="en-ID" sz="2000" dirty="0" err="1"/>
              <a:t>keluarga</a:t>
            </a:r>
            <a:r>
              <a:rPr lang="en-ID" sz="2000" dirty="0"/>
              <a:t> dan </a:t>
            </a:r>
            <a:r>
              <a:rPr lang="en-ID" sz="2000" dirty="0" err="1"/>
              <a:t>melanjutkan</a:t>
            </a:r>
            <a:r>
              <a:rPr lang="en-ID" sz="2000" dirty="0"/>
              <a:t> </a:t>
            </a:r>
            <a:r>
              <a:rPr lang="en-ID" sz="2000" dirty="0" err="1"/>
              <a:t>keturunan</a:t>
            </a:r>
            <a:r>
              <a:rPr lang="en-ID" sz="2000" dirty="0"/>
              <a:t> </a:t>
            </a:r>
            <a:r>
              <a:rPr lang="en-ID" sz="2000" dirty="0" err="1"/>
              <a:t>melalui</a:t>
            </a:r>
            <a:r>
              <a:rPr lang="en-ID" sz="2000" dirty="0"/>
              <a:t> </a:t>
            </a:r>
            <a:r>
              <a:rPr lang="en-ID" sz="2000" dirty="0" err="1"/>
              <a:t>perkawinan</a:t>
            </a:r>
            <a:r>
              <a:rPr lang="en-ID" sz="2000" dirty="0"/>
              <a:t> yang </a:t>
            </a:r>
            <a:r>
              <a:rPr lang="en-ID" sz="2000" dirty="0" err="1"/>
              <a:t>sah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anak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kelangsungan</a:t>
            </a:r>
            <a:r>
              <a:rPr lang="en-ID" sz="2000" dirty="0"/>
              <a:t> </a:t>
            </a:r>
            <a:r>
              <a:rPr lang="en-ID" sz="2000" dirty="0" err="1"/>
              <a:t>hidup</a:t>
            </a:r>
            <a:r>
              <a:rPr lang="en-ID" sz="2000" dirty="0"/>
              <a:t>, </a:t>
            </a:r>
            <a:r>
              <a:rPr lang="en-ID" sz="2000" dirty="0" err="1"/>
              <a:t>tumbuh</a:t>
            </a:r>
            <a:r>
              <a:rPr lang="en-ID" sz="2000" dirty="0"/>
              <a:t>, dan </a:t>
            </a:r>
            <a:r>
              <a:rPr lang="en-ID" sz="2000" dirty="0" err="1"/>
              <a:t>berkembang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kekerasan</a:t>
            </a:r>
            <a:r>
              <a:rPr lang="en-ID" sz="2000" dirty="0"/>
              <a:t> dan </a:t>
            </a:r>
            <a:r>
              <a:rPr lang="en-ID" sz="2000" dirty="0" err="1"/>
              <a:t>diskriminasi</a:t>
            </a:r>
            <a:r>
              <a:rPr lang="en-ID" sz="2000" dirty="0"/>
              <a:t>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kependudukan.ukm.unej.ac.id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8F00BAF-80F6-4FCB-BA6A-1EC3D04482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0"/>
          <a:stretch/>
        </p:blipFill>
        <p:spPr bwMode="auto">
          <a:xfrm>
            <a:off x="49281" y="1397736"/>
            <a:ext cx="3417129" cy="205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330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</a:t>
            </a:r>
            <a:r>
              <a:rPr lang="nl-NL" sz="2000" b="1" dirty="0">
                <a:solidFill>
                  <a:schemeClr val="bg1"/>
                </a:solidFill>
                <a:latin typeface="Candara" pitchFamily="34" charset="0"/>
              </a:rPr>
              <a:t>Hak dan Kewajiban Warga Negara dalam UUD NRI Tahun 1945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93008" y="730706"/>
            <a:ext cx="56509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28C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diri</a:t>
            </a:r>
            <a:r>
              <a:rPr lang="en-ID" sz="2000" dirty="0"/>
              <a:t> </a:t>
            </a:r>
            <a:r>
              <a:rPr lang="en-ID" sz="2000" dirty="0" err="1"/>
              <a:t>melalui</a:t>
            </a:r>
            <a:r>
              <a:rPr lang="en-ID" sz="2000" dirty="0"/>
              <a:t> </a:t>
            </a:r>
            <a:r>
              <a:rPr lang="en-ID" sz="2000" dirty="0" err="1"/>
              <a:t>pemenuhan</a:t>
            </a:r>
            <a:r>
              <a:rPr lang="en-ID" sz="2000" dirty="0"/>
              <a:t> </a:t>
            </a:r>
            <a:r>
              <a:rPr lang="en-ID" sz="2000" dirty="0" err="1"/>
              <a:t>kebutuhan</a:t>
            </a:r>
            <a:r>
              <a:rPr lang="en-ID" sz="2000" dirty="0"/>
              <a:t> </a:t>
            </a:r>
            <a:r>
              <a:rPr lang="en-ID" sz="2000" dirty="0" err="1"/>
              <a:t>dasarnya</a:t>
            </a:r>
            <a:r>
              <a:rPr lang="en-ID" sz="2000" dirty="0"/>
              <a:t>,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mendapat</a:t>
            </a:r>
            <a:r>
              <a:rPr lang="en-ID" sz="2000" dirty="0"/>
              <a:t> </a:t>
            </a:r>
            <a:r>
              <a:rPr lang="en-ID" sz="2000" dirty="0" err="1"/>
              <a:t>pendidikan</a:t>
            </a:r>
            <a:r>
              <a:rPr lang="en-ID" sz="2000" dirty="0"/>
              <a:t> dan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manfaat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ilmu</a:t>
            </a:r>
            <a:r>
              <a:rPr lang="en-ID" sz="2000" dirty="0"/>
              <a:t> </a:t>
            </a:r>
            <a:r>
              <a:rPr lang="en-ID" sz="2000" dirty="0" err="1"/>
              <a:t>pengetahuan</a:t>
            </a:r>
            <a:r>
              <a:rPr lang="en-ID" sz="2000" dirty="0"/>
              <a:t> dan </a:t>
            </a:r>
            <a:r>
              <a:rPr lang="en-ID" sz="2000" dirty="0" err="1"/>
              <a:t>teknologi</a:t>
            </a:r>
            <a:r>
              <a:rPr lang="en-ID" sz="2000" dirty="0"/>
              <a:t>, </a:t>
            </a:r>
            <a:r>
              <a:rPr lang="en-ID" sz="2000" dirty="0" err="1"/>
              <a:t>seni</a:t>
            </a:r>
            <a:r>
              <a:rPr lang="en-ID" sz="2000" dirty="0"/>
              <a:t> dan </a:t>
            </a:r>
            <a:r>
              <a:rPr lang="en-ID" sz="2000" dirty="0" err="1"/>
              <a:t>budaya</a:t>
            </a:r>
            <a:r>
              <a:rPr lang="en-ID" sz="2000" dirty="0"/>
              <a:t>, demi </a:t>
            </a:r>
            <a:r>
              <a:rPr lang="en-ID" sz="2000" dirty="0" err="1"/>
              <a:t>meningkatkan</a:t>
            </a:r>
            <a:r>
              <a:rPr lang="en-ID" sz="2000" dirty="0"/>
              <a:t> </a:t>
            </a:r>
            <a:r>
              <a:rPr lang="en-ID" sz="2000" dirty="0" err="1"/>
              <a:t>kualitas</a:t>
            </a:r>
            <a:r>
              <a:rPr lang="en-ID" sz="2000" dirty="0"/>
              <a:t> </a:t>
            </a:r>
            <a:r>
              <a:rPr lang="en-ID" sz="2000" dirty="0" err="1"/>
              <a:t>hidupnya</a:t>
            </a:r>
            <a:r>
              <a:rPr lang="en-ID" sz="2000" dirty="0"/>
              <a:t> dan demi </a:t>
            </a:r>
            <a:r>
              <a:rPr lang="en-ID" sz="2000" dirty="0" err="1"/>
              <a:t>kesejahteraan</a:t>
            </a:r>
            <a:r>
              <a:rPr lang="en-ID" sz="2000" dirty="0"/>
              <a:t> </a:t>
            </a:r>
            <a:r>
              <a:rPr lang="en-ID" sz="2000" dirty="0" err="1"/>
              <a:t>umat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memajukan</a:t>
            </a:r>
            <a:r>
              <a:rPr lang="en-ID" sz="2000" dirty="0"/>
              <a:t> </a:t>
            </a:r>
            <a:r>
              <a:rPr lang="en-ID" sz="2000" dirty="0" err="1"/>
              <a:t>dirinya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memperjuangkan</a:t>
            </a:r>
            <a:r>
              <a:rPr lang="en-ID" sz="2000" dirty="0"/>
              <a:t> </a:t>
            </a:r>
            <a:r>
              <a:rPr lang="en-ID" sz="2000" dirty="0" err="1"/>
              <a:t>haknya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kolektif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membangun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, </a:t>
            </a:r>
            <a:r>
              <a:rPr lang="en-ID" sz="2000" dirty="0" err="1"/>
              <a:t>bangsa</a:t>
            </a:r>
            <a:r>
              <a:rPr lang="en-ID" sz="2000" dirty="0"/>
              <a:t>, dan </a:t>
            </a:r>
            <a:r>
              <a:rPr lang="en-ID" sz="2000" dirty="0" err="1"/>
              <a:t>negaranya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886002-5D6B-F77C-B7CD-12DB843640FE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suaracirebon.com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348898-C8E4-ED32-D8AF-05C4E665F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" y="1515248"/>
            <a:ext cx="3524418" cy="198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918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3246</Words>
  <Application>Microsoft Office PowerPoint</Application>
  <PresentationFormat>On-screen Show (16:9)</PresentationFormat>
  <Paragraphs>291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Abadi MT</vt:lpstr>
      <vt:lpstr>Batang</vt:lpstr>
      <vt:lpstr>Arial</vt:lpstr>
      <vt:lpstr>Calibri</vt:lpstr>
      <vt:lpstr>Calibri Light</vt:lpstr>
      <vt:lpstr>Cambria</vt:lpstr>
      <vt:lpstr>Candara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Danies Almas</cp:lastModifiedBy>
  <cp:revision>16</cp:revision>
  <dcterms:created xsi:type="dcterms:W3CDTF">2006-08-16T00:00:00Z</dcterms:created>
  <dcterms:modified xsi:type="dcterms:W3CDTF">2022-05-28T04:41:04Z</dcterms:modified>
</cp:coreProperties>
</file>