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5E6C"/>
    <a:srgbClr val="CBA383"/>
    <a:srgbClr val="FF4F5A"/>
    <a:srgbClr val="FFA7AC"/>
    <a:srgbClr val="FFFFFF"/>
    <a:srgbClr val="FFD873"/>
    <a:srgbClr val="E4A5C2"/>
    <a:srgbClr val="C4202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6" d="100"/>
          <a:sy n="126" d="100"/>
        </p:scale>
        <p:origin x="-354" y="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5685"/>
            <a:ext cx="9144000" cy="51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684534" y="1123951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48259" y="2787390"/>
            <a:ext cx="2182133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601" y="438151"/>
            <a:ext cx="2673425" cy="3695503"/>
            <a:chOff x="609601" y="438151"/>
            <a:chExt cx="2673425" cy="3695503"/>
          </a:xfrm>
        </p:grpSpPr>
        <p:sp>
          <p:nvSpPr>
            <p:cNvPr id="16" name="Cube 15"/>
            <p:cNvSpPr/>
            <p:nvPr/>
          </p:nvSpPr>
          <p:spPr>
            <a:xfrm>
              <a:off x="609601" y="438151"/>
              <a:ext cx="2673425" cy="3695503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1" y="541905"/>
              <a:ext cx="2514599" cy="35917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2915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334000" y="590550"/>
            <a:ext cx="3600875" cy="787104"/>
            <a:chOff x="1334006" y="545950"/>
            <a:chExt cx="3475477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34006" y="545950"/>
              <a:ext cx="3462226" cy="890291"/>
              <a:chOff x="1334006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34006" y="759827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Unlock The Ideas to Arts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390716" y="27715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42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UNIT 2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391481" y="20330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9916" y="4105930"/>
            <a:ext cx="2500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Source: shutterstock.com/</a:t>
            </a:r>
            <a:r>
              <a:rPr lang="en-US" sz="1400" dirty="0" err="1">
                <a:solidFill>
                  <a:schemeClr val="bg1"/>
                </a:solidFill>
              </a:rPr>
              <a:t>Media_works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8827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019550"/>
            <a:ext cx="7086600" cy="463551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languages and art are medium to express human experiences.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858000" y="57150"/>
            <a:ext cx="22225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 freepik.com/</a:t>
            </a:r>
            <a:r>
              <a:rPr lang="en-US" sz="1400" dirty="0" err="1">
                <a:solidFill>
                  <a:schemeClr val="tx1"/>
                </a:solidFill>
              </a:rPr>
              <a:t>pikisuperstar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66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89371"/>
          </a:xfrm>
          <a:prstGeom prst="roundRec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BACK-CHANNELING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2380"/>
            <a:ext cx="8229600" cy="945970"/>
          </a:xfrm>
          <a:prstGeom prst="roundRect">
            <a:avLst/>
          </a:prstGeom>
          <a:noFill/>
          <a:ln w="38100" cap="flat" cmpd="sng" algn="ctr">
            <a:solidFill>
              <a:srgbClr val="CBA38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Sometimes in a conversation, a person is speaking and another one is making interruptions called back-channeling. This signifies the listener’s attention, understanding, or agreement. Back-channeling makes the dialogue sounds natural.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827517"/>
              </p:ext>
            </p:extLst>
          </p:nvPr>
        </p:nvGraphicFramePr>
        <p:xfrm>
          <a:off x="457200" y="2235380"/>
          <a:ext cx="8229600" cy="225552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xmlns="" val="4288075935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xmlns="" val="3048177385"/>
                    </a:ext>
                  </a:extLst>
                </a:gridCol>
              </a:tblGrid>
              <a:tr h="33284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VERBAL BACK-CHANNELING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A3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A3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879321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Uh-huh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 represent a</a:t>
                      </a:r>
                      <a:r>
                        <a:rPr lang="en-US" sz="12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sound someone made when she/he agrees with the speaker.</a:t>
                      </a:r>
                      <a:endParaRPr lang="en-US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017064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Mm-</a:t>
                      </a:r>
                      <a:r>
                        <a:rPr lang="en-US" sz="12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hm</a:t>
                      </a:r>
                      <a:endParaRPr lang="en-US" sz="1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 encourage the speaker to continue speaking.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2539842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Yeah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 indicate an informal “yes”.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8957318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 see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 indicate that you understand what someone is telling you.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75966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Uh-oh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 indicate dismay or concern.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6844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 indicate approval</a:t>
                      </a:r>
                      <a:r>
                        <a:rPr lang="en-US" sz="12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or acceptance.</a:t>
                      </a:r>
                      <a:endParaRPr lang="en-US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010590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 way</a:t>
                      </a: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 tell someone that</a:t>
                      </a:r>
                      <a:r>
                        <a:rPr lang="en-US" sz="12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something is impossible or to say “No” in a forceful way.</a:t>
                      </a:r>
                      <a:endParaRPr lang="en-US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A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059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973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EF5E6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Descriptive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6" y="1139429"/>
            <a:ext cx="8229600" cy="1203721"/>
          </a:xfrm>
          <a:prstGeom prst="roundRect">
            <a:avLst/>
          </a:prstGeom>
          <a:solidFill>
            <a:srgbClr val="EF5E6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200" dirty="0"/>
              <a:t>A descriptive text describes the characteristics of a place or a thing. It consists of identification (introducing an object that will be described) and description (the characteristics of the object being described.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956" y="2571750"/>
            <a:ext cx="8229600" cy="19776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>
                <a:solidFill>
                  <a:srgbClr val="EF5E6C"/>
                </a:solidFill>
              </a:rPr>
              <a:t>In a descriptive text, we often find facts and opinions.</a:t>
            </a:r>
          </a:p>
          <a:p>
            <a:pPr marL="225425" indent="-225425"/>
            <a:r>
              <a:rPr lang="en-US" sz="2000" b="1" dirty="0">
                <a:solidFill>
                  <a:srgbClr val="EF5E6C"/>
                </a:solidFill>
              </a:rPr>
              <a:t>Facts </a:t>
            </a:r>
            <a:r>
              <a:rPr lang="en-US" sz="2000" dirty="0">
                <a:solidFill>
                  <a:srgbClr val="EF5E6C"/>
                </a:solidFill>
              </a:rPr>
              <a:t>tell us what happens and can be proven right or wrong.</a:t>
            </a:r>
          </a:p>
          <a:p>
            <a:pPr marL="225425" indent="0">
              <a:buNone/>
            </a:pPr>
            <a:r>
              <a:rPr lang="en-US" sz="2000" i="1" dirty="0">
                <a:solidFill>
                  <a:srgbClr val="EF5E6C"/>
                </a:solidFill>
              </a:rPr>
              <a:t>e.g.: George Washington was the first President of the United States.</a:t>
            </a:r>
          </a:p>
          <a:p>
            <a:pPr marL="225425" indent="-225425"/>
            <a:r>
              <a:rPr lang="en-US" sz="2000" b="1" dirty="0">
                <a:solidFill>
                  <a:srgbClr val="EF5E6C"/>
                </a:solidFill>
              </a:rPr>
              <a:t>Opinions </a:t>
            </a:r>
            <a:r>
              <a:rPr lang="en-US" sz="2000" dirty="0">
                <a:solidFill>
                  <a:srgbClr val="EF5E6C"/>
                </a:solidFill>
              </a:rPr>
              <a:t>refer to a personal assumption, belief, or feeling about something.</a:t>
            </a:r>
          </a:p>
          <a:p>
            <a:pPr marL="225425" indent="0">
              <a:buNone/>
            </a:pPr>
            <a:r>
              <a:rPr lang="en-US" sz="2000" i="1" dirty="0">
                <a:solidFill>
                  <a:srgbClr val="EF5E6C"/>
                </a:solidFill>
              </a:rPr>
              <a:t>e.g.: Michael Jordan is the greatest basketball player of all time.</a:t>
            </a:r>
          </a:p>
        </p:txBody>
      </p:sp>
    </p:spTree>
    <p:extLst>
      <p:ext uri="{BB962C8B-B14F-4D97-AF65-F5344CB8AC3E}">
        <p14:creationId xmlns:p14="http://schemas.microsoft.com/office/powerpoint/2010/main" val="2748300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EF5E6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Descriptive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6" y="1101329"/>
            <a:ext cx="8229600" cy="1508521"/>
          </a:xfrm>
          <a:prstGeom prst="roundRect">
            <a:avLst/>
          </a:prstGeom>
          <a:solidFill>
            <a:srgbClr val="EF5E6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In a descriptive text, we also often find passive sentences.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A passive sentence often occurs when we make the object of an action into the subject of a sentence. The purpose is </a:t>
            </a:r>
            <a:r>
              <a:rPr lang="en-US" sz="2000" b="1" dirty="0">
                <a:solidFill>
                  <a:srgbClr val="FFFFFF"/>
                </a:solidFill>
              </a:rPr>
              <a:t>to show interest in the objects </a:t>
            </a:r>
            <a:r>
              <a:rPr lang="en-US" sz="2000" dirty="0">
                <a:solidFill>
                  <a:srgbClr val="FFFFFF"/>
                </a:solidFill>
              </a:rPr>
              <a:t>rather than the subjects that perform the action.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956" y="2800350"/>
            <a:ext cx="8229600" cy="17490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>
                <a:solidFill>
                  <a:srgbClr val="EF5E6C"/>
                </a:solidFill>
              </a:rPr>
              <a:t>When the tenses of the events changes, the patterns will change in the “to be”. For example:</a:t>
            </a:r>
          </a:p>
          <a:p>
            <a:pPr marL="225425" indent="-225425"/>
            <a:r>
              <a:rPr lang="en-US" sz="1800" dirty="0">
                <a:solidFill>
                  <a:srgbClr val="EF5E6C"/>
                </a:solidFill>
              </a:rPr>
              <a:t>This unique building was built on the coastal area. (</a:t>
            </a:r>
            <a:r>
              <a:rPr lang="en-US" sz="1800" i="1" dirty="0">
                <a:solidFill>
                  <a:srgbClr val="EF5E6C"/>
                </a:solidFill>
              </a:rPr>
              <a:t>Simple Past</a:t>
            </a:r>
            <a:r>
              <a:rPr lang="en-US" sz="1800" dirty="0">
                <a:solidFill>
                  <a:srgbClr val="EF5E6C"/>
                </a:solidFill>
              </a:rPr>
              <a:t>)</a:t>
            </a:r>
          </a:p>
          <a:p>
            <a:pPr marL="225425" indent="-225425"/>
            <a:r>
              <a:rPr lang="en-US" sz="1800" dirty="0">
                <a:solidFill>
                  <a:srgbClr val="EF5E6C"/>
                </a:solidFill>
              </a:rPr>
              <a:t>This building is expected to attract tourists around the world. (</a:t>
            </a:r>
            <a:r>
              <a:rPr lang="en-US" sz="1800" i="1" dirty="0">
                <a:solidFill>
                  <a:srgbClr val="EF5E6C"/>
                </a:solidFill>
              </a:rPr>
              <a:t>Simple Present</a:t>
            </a:r>
            <a:r>
              <a:rPr lang="en-US" sz="1800" dirty="0">
                <a:solidFill>
                  <a:srgbClr val="EF5E6C"/>
                </a:solidFill>
              </a:rPr>
              <a:t>)</a:t>
            </a:r>
          </a:p>
          <a:p>
            <a:pPr marL="225425" indent="-225425"/>
            <a:r>
              <a:rPr lang="en-US" sz="1800" dirty="0">
                <a:solidFill>
                  <a:srgbClr val="EF5E6C"/>
                </a:solidFill>
              </a:rPr>
              <a:t>The building will be developed into a wedding feast venue. (</a:t>
            </a:r>
            <a:r>
              <a:rPr lang="en-US" sz="1800" i="1" dirty="0">
                <a:solidFill>
                  <a:srgbClr val="EF5E6C"/>
                </a:solidFill>
              </a:rPr>
              <a:t>Present Future</a:t>
            </a:r>
            <a:r>
              <a:rPr lang="en-US" sz="1800" dirty="0">
                <a:solidFill>
                  <a:srgbClr val="EF5E6C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50067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372</Words>
  <Application>Microsoft Office PowerPoint</Application>
  <PresentationFormat>On-screen Show (16:9)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BACK-CHANNELING</vt:lpstr>
      <vt:lpstr>Descriptive Text</vt:lpstr>
      <vt:lpstr>Descriptive Text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MutiaRKinasih</dc:creator>
  <cp:lastModifiedBy>Risanti Intan</cp:lastModifiedBy>
  <cp:revision>92</cp:revision>
  <dcterms:created xsi:type="dcterms:W3CDTF">2020-01-31T07:09:35Z</dcterms:created>
  <dcterms:modified xsi:type="dcterms:W3CDTF">2022-06-16T01:27:23Z</dcterms:modified>
</cp:coreProperties>
</file>