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35"/>
  </p:notesMasterIdLst>
  <p:sldIdLst>
    <p:sldId id="258" r:id="rId3"/>
    <p:sldId id="283" r:id="rId4"/>
    <p:sldId id="301" r:id="rId5"/>
    <p:sldId id="300" r:id="rId6"/>
    <p:sldId id="303" r:id="rId7"/>
    <p:sldId id="286" r:id="rId8"/>
    <p:sldId id="304" r:id="rId9"/>
    <p:sldId id="308" r:id="rId10"/>
    <p:sldId id="336" r:id="rId11"/>
    <p:sldId id="337" r:id="rId12"/>
    <p:sldId id="338" r:id="rId13"/>
    <p:sldId id="339" r:id="rId14"/>
    <p:sldId id="340" r:id="rId15"/>
    <p:sldId id="305" r:id="rId16"/>
    <p:sldId id="341" r:id="rId17"/>
    <p:sldId id="306" r:id="rId18"/>
    <p:sldId id="343" r:id="rId19"/>
    <p:sldId id="345" r:id="rId20"/>
    <p:sldId id="346" r:id="rId21"/>
    <p:sldId id="347" r:id="rId22"/>
    <p:sldId id="348" r:id="rId23"/>
    <p:sldId id="351" r:id="rId24"/>
    <p:sldId id="383" r:id="rId25"/>
    <p:sldId id="384" r:id="rId26"/>
    <p:sldId id="329" r:id="rId27"/>
    <p:sldId id="385" r:id="rId28"/>
    <p:sldId id="309" r:id="rId29"/>
    <p:sldId id="312" r:id="rId30"/>
    <p:sldId id="307" r:id="rId31"/>
    <p:sldId id="298" r:id="rId32"/>
    <p:sldId id="319" r:id="rId33"/>
    <p:sldId id="387" r:id="rId3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47">
          <p15:clr>
            <a:srgbClr val="A4A3A4"/>
          </p15:clr>
        </p15:guide>
        <p15:guide id="2" pos="287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F4D1"/>
    <a:srgbClr val="A7C9E9"/>
    <a:srgbClr val="000000"/>
    <a:srgbClr val="E5F2DD"/>
    <a:srgbClr val="CBE3BC"/>
    <a:srgbClr val="E2EDF8"/>
    <a:srgbClr val="FFF2C7"/>
    <a:srgbClr val="A5C267"/>
    <a:srgbClr val="EBEF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FABFCF23-3B69-468F-B69F-88F6DE6A72F2}" styleName="中度样式 1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8856" autoAdjust="0"/>
  </p:normalViewPr>
  <p:slideViewPr>
    <p:cSldViewPr>
      <p:cViewPr varScale="1">
        <p:scale>
          <a:sx n="102" d="100"/>
          <a:sy n="102" d="100"/>
        </p:scale>
        <p:origin x="293" y="72"/>
      </p:cViewPr>
      <p:guideLst>
        <p:guide orient="horz" pos="1547"/>
        <p:guide pos="28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FB6CB9-FC61-42C7-AB0E-E239B60C3C51}" type="datetimeFigureOut">
              <a:rPr lang="en-US" smtClean="0"/>
              <a:t>7/27/2022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8EA237-A359-4CC0-951A-F3A14D13DA2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dirty="0" err="1"/>
              <a:t>Teks</a:t>
            </a:r>
            <a:r>
              <a:rPr lang="en-US" dirty="0"/>
              <a:t> </a:t>
            </a:r>
            <a:r>
              <a:rPr lang="en-US" dirty="0" err="1"/>
              <a:t>warna</a:t>
            </a:r>
            <a:r>
              <a:rPr lang="en-US" dirty="0"/>
              <a:t> “IPA” </a:t>
            </a:r>
            <a:r>
              <a:rPr lang="en-US" dirty="0" err="1"/>
              <a:t>diubah</a:t>
            </a:r>
            <a:r>
              <a:rPr lang="en-US" baseline="0" dirty="0"/>
              <a:t> </a:t>
            </a:r>
            <a:r>
              <a:rPr lang="en-US" baseline="0" dirty="0" err="1"/>
              <a:t>sesuai</a:t>
            </a:r>
            <a:r>
              <a:rPr lang="en-US" baseline="0" dirty="0"/>
              <a:t> cover </a:t>
            </a:r>
            <a:r>
              <a:rPr lang="en-US" baseline="0" dirty="0" err="1"/>
              <a:t>dan</a:t>
            </a:r>
            <a:r>
              <a:rPr lang="en-US" baseline="0" dirty="0"/>
              <a:t> </a:t>
            </a:r>
            <a:r>
              <a:rPr lang="en-US" baseline="0" dirty="0" err="1"/>
              <a:t>tingkat</a:t>
            </a:r>
            <a:r>
              <a:rPr lang="en-US" baseline="0" dirty="0"/>
              <a:t> </a:t>
            </a:r>
            <a:r>
              <a:rPr lang="en-US" baseline="0" dirty="0" err="1"/>
              <a:t>kelas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5213A-4ED7-47A6-A565-1B82D2F9D783}" type="datetimeFigureOut">
              <a:rPr lang="en-ID" smtClean="0"/>
              <a:t>27/07/2022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3D877-703A-458F-8A92-9E00601063FC}" type="slidenum">
              <a:rPr lang="en-ID" smtClean="0"/>
              <a:t>‹#›</a:t>
            </a:fld>
            <a:endParaRPr lang="en-ID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7/27/2022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7/27/2022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7/27/2022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4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9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164" y="4668051"/>
            <a:ext cx="9143244" cy="47544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9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6.jpeg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199" y="0"/>
            <a:ext cx="9214682" cy="5143500"/>
          </a:xfrm>
          <a:prstGeom prst="rect">
            <a:avLst/>
          </a:prstGeom>
        </p:spPr>
      </p:pic>
      <p:cxnSp>
        <p:nvCxnSpPr>
          <p:cNvPr id="9" name="直線コネクタ 9"/>
          <p:cNvCxnSpPr/>
          <p:nvPr/>
        </p:nvCxnSpPr>
        <p:spPr>
          <a:xfrm>
            <a:off x="3810025" y="2876550"/>
            <a:ext cx="4495775" cy="0"/>
          </a:xfrm>
          <a:prstGeom prst="line">
            <a:avLst/>
          </a:prstGeom>
          <a:noFill/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oval"/>
          </a:ln>
          <a:effectLst/>
        </p:spPr>
      </p:cxnSp>
      <p:sp>
        <p:nvSpPr>
          <p:cNvPr id="10" name="タイトル 1"/>
          <p:cNvSpPr txBox="1"/>
          <p:nvPr/>
        </p:nvSpPr>
        <p:spPr>
          <a:xfrm>
            <a:off x="3451356" y="1203766"/>
            <a:ext cx="5073868" cy="469019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585">
              <a:defRPr/>
            </a:pPr>
            <a:r>
              <a:rPr kumimoji="1" lang="en-US" altLang="ja-JP" sz="3200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90204" pitchFamily="34" charset="0"/>
                <a:cs typeface="Arial" panose="020B0604020202090204" pitchFamily="34" charset="0"/>
              </a:rPr>
              <a:t>MEDIA MENGAJAR</a:t>
            </a:r>
            <a:endParaRPr kumimoji="1" lang="ja-JP" altLang="en-US" sz="3200" b="1" spc="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90204" pitchFamily="34" charset="0"/>
              <a:cs typeface="Arial" panose="020B060402020209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827159" y="2977351"/>
            <a:ext cx="2461508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UNTUK SMP/MTs KELAS VII</a:t>
            </a:r>
            <a:endParaRPr lang="id-ID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Cube 12"/>
          <p:cNvSpPr/>
          <p:nvPr/>
        </p:nvSpPr>
        <p:spPr>
          <a:xfrm>
            <a:off x="1251549" y="895351"/>
            <a:ext cx="2177451" cy="2971800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テキスト プレースホルダー 11"/>
          <p:cNvSpPr txBox="1"/>
          <p:nvPr/>
        </p:nvSpPr>
        <p:spPr>
          <a:xfrm>
            <a:off x="3810024" y="1875116"/>
            <a:ext cx="4495775" cy="718215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sz="3200" b="1" dirty="0" err="1">
                <a:solidFill>
                  <a:srgbClr val="F05120"/>
                </a:solidFill>
                <a:cs typeface="Arial" panose="020B0604020202090204" pitchFamily="34" charset="0"/>
              </a:rPr>
              <a:t>Ilmu</a:t>
            </a:r>
            <a:r>
              <a:rPr lang="en-US" sz="3200" b="1" dirty="0">
                <a:solidFill>
                  <a:srgbClr val="F05120"/>
                </a:solidFill>
                <a:cs typeface="Arial" panose="020B0604020202090204" pitchFamily="34" charset="0"/>
              </a:rPr>
              <a:t> </a:t>
            </a:r>
            <a:r>
              <a:rPr lang="en-US" sz="3200" b="1" dirty="0" err="1">
                <a:solidFill>
                  <a:srgbClr val="F05120"/>
                </a:solidFill>
                <a:cs typeface="Arial" panose="020B0604020202090204" pitchFamily="34" charset="0"/>
              </a:rPr>
              <a:t>Pengatahuan</a:t>
            </a:r>
            <a:r>
              <a:rPr lang="en-US" sz="3200" b="1" dirty="0">
                <a:solidFill>
                  <a:srgbClr val="F05120"/>
                </a:solidFill>
                <a:cs typeface="Arial" panose="020B0604020202090204" pitchFamily="34" charset="0"/>
              </a:rPr>
              <a:t> </a:t>
            </a:r>
            <a:r>
              <a:rPr lang="en-US" sz="3200" b="1" dirty="0" err="1">
                <a:solidFill>
                  <a:srgbClr val="F05120"/>
                </a:solidFill>
                <a:cs typeface="Arial" panose="020B0604020202090204" pitchFamily="34" charset="0"/>
              </a:rPr>
              <a:t>Alam</a:t>
            </a:r>
            <a:endParaRPr lang="en-US" sz="3200" b="1" dirty="0">
              <a:solidFill>
                <a:srgbClr val="F05120"/>
              </a:solidFill>
              <a:cs typeface="Arial" panose="020B060402020209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3905" y="997529"/>
            <a:ext cx="2021710" cy="286962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entagon 13"/>
          <p:cNvSpPr/>
          <p:nvPr/>
        </p:nvSpPr>
        <p:spPr>
          <a:xfrm>
            <a:off x="26035" y="581025"/>
            <a:ext cx="1691640" cy="423545"/>
          </a:xfrm>
          <a:prstGeom prst="homePlat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952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24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c. Waktu</a:t>
            </a:r>
            <a:endParaRPr kumimoji="0" lang="en-US" sz="2400" b="1" i="0" u="none" strike="noStrike" kern="1200" cap="none" spc="0" normalizeH="0" baseline="0" noProof="0" dirty="0" err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</p:txBody>
      </p:sp>
      <p:sp>
        <p:nvSpPr>
          <p:cNvPr id="15" name="Text Box 14"/>
          <p:cNvSpPr txBox="1"/>
          <p:nvPr/>
        </p:nvSpPr>
        <p:spPr>
          <a:xfrm>
            <a:off x="533400" y="1123950"/>
            <a:ext cx="7467600" cy="461665"/>
          </a:xfrm>
          <a:prstGeom prst="rect">
            <a:avLst/>
          </a:prstGeom>
          <a:solidFill>
            <a:srgbClr val="FFF4D1"/>
          </a:solidFill>
        </p:spPr>
        <p:txBody>
          <a:bodyPr wrap="square" rtlCol="0" anchor="t">
            <a:spAutoFit/>
          </a:bodyPr>
          <a:lstStyle/>
          <a:p>
            <a:pPr marL="0" lvl="0" indent="0" algn="just">
              <a:spcBef>
                <a:spcPct val="0"/>
              </a:spcBef>
              <a:buNone/>
            </a:pPr>
            <a:r>
              <a:rPr lang="en-US" altLang="en-US" sz="2400" dirty="0">
                <a:sym typeface="+mn-ea"/>
              </a:rPr>
              <a:t>Satuan waktu dinyatakan dalam </a:t>
            </a:r>
            <a:r>
              <a:rPr lang="en-US" altLang="en-US" sz="2400" b="1" dirty="0">
                <a:sym typeface="+mn-ea"/>
              </a:rPr>
              <a:t>sekon</a:t>
            </a:r>
            <a:r>
              <a:rPr lang="en-US" altLang="en-US" sz="2400" dirty="0">
                <a:sym typeface="+mn-ea"/>
              </a:rPr>
              <a:t> atau </a:t>
            </a:r>
            <a:r>
              <a:rPr lang="en-US" altLang="en-US" sz="2400" b="1" dirty="0">
                <a:sym typeface="+mn-ea"/>
              </a:rPr>
              <a:t>detik</a:t>
            </a:r>
            <a:r>
              <a:rPr lang="en-US" altLang="en-US" sz="2400" dirty="0">
                <a:sym typeface="+mn-ea"/>
              </a:rPr>
              <a:t>.</a:t>
            </a:r>
            <a:endParaRPr lang="en-US" altLang="en-US" sz="2400" b="1" dirty="0">
              <a:sym typeface="+mn-ea"/>
            </a:endParaRPr>
          </a:p>
        </p:txBody>
      </p:sp>
      <p:sp>
        <p:nvSpPr>
          <p:cNvPr id="16" name="Text Box 15"/>
          <p:cNvSpPr txBox="1"/>
          <p:nvPr/>
        </p:nvSpPr>
        <p:spPr>
          <a:xfrm>
            <a:off x="533400" y="1704995"/>
            <a:ext cx="7467600" cy="2308324"/>
          </a:xfrm>
          <a:prstGeom prst="rect">
            <a:avLst/>
          </a:prstGeom>
          <a:solidFill>
            <a:srgbClr val="E5F2DD"/>
          </a:solidFill>
        </p:spPr>
        <p:txBody>
          <a:bodyPr wrap="square" rtlCol="0" anchor="t">
            <a:spAutoFit/>
          </a:bodyPr>
          <a:lstStyle/>
          <a:p>
            <a:pPr marL="0" lvl="0" indent="0">
              <a:spcBef>
                <a:spcPct val="0"/>
              </a:spcBef>
              <a:buNone/>
            </a:pPr>
            <a:r>
              <a:rPr lang="en-US" altLang="en-US" sz="2400" dirty="0">
                <a:sym typeface="+mn-ea"/>
              </a:rPr>
              <a:t>Satu sekon standar adalah waktu yang diperlukan oleh atom S</a:t>
            </a:r>
            <a:r>
              <a:rPr lang="en-US" altLang="en-US" sz="2400" dirty="0" smtClean="0">
                <a:sym typeface="+mn-ea"/>
              </a:rPr>
              <a:t>esium-133 </a:t>
            </a:r>
            <a:r>
              <a:rPr lang="en-US" altLang="en-US" sz="2400" dirty="0">
                <a:sym typeface="+mn-ea"/>
              </a:rPr>
              <a:t>untuk bergetar </a:t>
            </a:r>
            <a:r>
              <a:rPr lang="en-US" altLang="en-US" sz="2400" dirty="0" err="1">
                <a:sym typeface="+mn-ea"/>
              </a:rPr>
              <a:t>sebanyak</a:t>
            </a:r>
            <a:r>
              <a:rPr lang="en-US" altLang="en-US" sz="2400" dirty="0">
                <a:sym typeface="+mn-ea"/>
              </a:rPr>
              <a:t> </a:t>
            </a:r>
            <a:r>
              <a:rPr lang="en-US" altLang="en-US" sz="2400" dirty="0" smtClean="0">
                <a:sym typeface="+mn-ea"/>
              </a:rPr>
              <a:t>9.192.631.770 </a:t>
            </a:r>
            <a:r>
              <a:rPr lang="en-US" altLang="en-US" sz="2400" dirty="0">
                <a:sym typeface="+mn-ea"/>
              </a:rPr>
              <a:t>kali dalam transisi antara dua </a:t>
            </a:r>
            <a:r>
              <a:rPr lang="en-US" altLang="en-US" sz="2400" dirty="0" err="1">
                <a:sym typeface="+mn-ea"/>
              </a:rPr>
              <a:t>tingkat</a:t>
            </a:r>
            <a:r>
              <a:rPr lang="en-US" altLang="en-US" sz="2400" dirty="0">
                <a:sym typeface="+mn-ea"/>
              </a:rPr>
              <a:t> </a:t>
            </a:r>
            <a:r>
              <a:rPr lang="en-US" altLang="en-US" sz="2400" dirty="0" err="1" smtClean="0">
                <a:sym typeface="+mn-ea"/>
              </a:rPr>
              <a:t>energi</a:t>
            </a:r>
            <a:r>
              <a:rPr lang="en-US" altLang="en-US" sz="2400" dirty="0" smtClean="0">
                <a:sym typeface="+mn-ea"/>
              </a:rPr>
              <a:t>.</a:t>
            </a:r>
            <a:endParaRPr lang="en-US" altLang="en-US" sz="2400" dirty="0"/>
          </a:p>
          <a:p>
            <a:pPr marL="0" lvl="0" indent="0">
              <a:spcBef>
                <a:spcPct val="0"/>
              </a:spcBef>
              <a:buNone/>
            </a:pPr>
            <a:r>
              <a:rPr lang="en-US" altLang="en-US" sz="2400" dirty="0">
                <a:sym typeface="+mn-ea"/>
              </a:rPr>
              <a:t>Satuan waktu lain yang digunakan dalam kehidupan sehari-hari antara lain; menit, jam, hari, minggu, dan tahun.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entagon 13"/>
          <p:cNvSpPr/>
          <p:nvPr/>
        </p:nvSpPr>
        <p:spPr>
          <a:xfrm>
            <a:off x="26035" y="428625"/>
            <a:ext cx="1691640" cy="423545"/>
          </a:xfrm>
          <a:prstGeom prst="homePlat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952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24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d. Suhu</a:t>
            </a:r>
            <a:endParaRPr kumimoji="0" lang="en-US" sz="2400" b="1" i="0" u="none" strike="noStrike" kern="1200" cap="none" spc="0" normalizeH="0" baseline="0" noProof="0" dirty="0" err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</p:txBody>
      </p:sp>
      <p:sp>
        <p:nvSpPr>
          <p:cNvPr id="15" name="Text Box 14"/>
          <p:cNvSpPr txBox="1"/>
          <p:nvPr/>
        </p:nvSpPr>
        <p:spPr>
          <a:xfrm>
            <a:off x="533400" y="971550"/>
            <a:ext cx="8153400" cy="923330"/>
          </a:xfrm>
          <a:prstGeom prst="rect">
            <a:avLst/>
          </a:prstGeom>
          <a:solidFill>
            <a:srgbClr val="FFF4D1"/>
          </a:solidFill>
        </p:spPr>
        <p:txBody>
          <a:bodyPr wrap="square" rtlCol="0" anchor="t">
            <a:spAutoFit/>
          </a:bodyPr>
          <a:lstStyle/>
          <a:p>
            <a:pPr marL="0" lvl="0" indent="0">
              <a:spcBef>
                <a:spcPct val="0"/>
              </a:spcBef>
              <a:buNone/>
            </a:pPr>
            <a:r>
              <a:rPr lang="en-US" altLang="en-US" dirty="0">
                <a:sym typeface="+mn-ea"/>
              </a:rPr>
              <a:t>Suhu dan panas merupakan dua hal yang berbeda. </a:t>
            </a:r>
            <a:r>
              <a:rPr lang="en-US" altLang="en-US" b="1" dirty="0">
                <a:sym typeface="+mn-ea"/>
              </a:rPr>
              <a:t>Suhu</a:t>
            </a:r>
            <a:r>
              <a:rPr lang="en-US" altLang="en-US" dirty="0">
                <a:sym typeface="+mn-ea"/>
              </a:rPr>
              <a:t> merupakan derajat panas, sedangkan panas merupakan salah satu bentuk energi. Satuan suhu dalam SI dinyatakan </a:t>
            </a:r>
            <a:r>
              <a:rPr lang="en-US" altLang="en-US" dirty="0" err="1">
                <a:sym typeface="+mn-ea"/>
              </a:rPr>
              <a:t>dalam</a:t>
            </a:r>
            <a:r>
              <a:rPr lang="en-US" altLang="en-US" dirty="0">
                <a:sym typeface="+mn-ea"/>
              </a:rPr>
              <a:t> </a:t>
            </a:r>
            <a:r>
              <a:rPr lang="en-US" altLang="en-US" b="1" dirty="0" smtClean="0">
                <a:sym typeface="+mn-ea"/>
              </a:rPr>
              <a:t>Kelvin</a:t>
            </a:r>
            <a:r>
              <a:rPr lang="en-US" altLang="en-US" dirty="0">
                <a:sym typeface="+mn-ea"/>
              </a:rPr>
              <a:t>.</a:t>
            </a:r>
            <a:endParaRPr lang="en-US" altLang="en-US" b="1" dirty="0">
              <a:sym typeface="+mn-ea"/>
            </a:endParaRPr>
          </a:p>
        </p:txBody>
      </p:sp>
      <p:sp>
        <p:nvSpPr>
          <p:cNvPr id="16" name="Text Box 15"/>
          <p:cNvSpPr txBox="1"/>
          <p:nvPr/>
        </p:nvSpPr>
        <p:spPr>
          <a:xfrm>
            <a:off x="533400" y="1976322"/>
            <a:ext cx="8153400" cy="1200329"/>
          </a:xfrm>
          <a:prstGeom prst="rect">
            <a:avLst/>
          </a:prstGeom>
          <a:solidFill>
            <a:srgbClr val="E5F2DD"/>
          </a:solidFill>
        </p:spPr>
        <p:txBody>
          <a:bodyPr wrap="square" rtlCol="0" anchor="t">
            <a:spAutoFit/>
          </a:bodyPr>
          <a:lstStyle/>
          <a:p>
            <a:pPr lvl="0">
              <a:spcBef>
                <a:spcPct val="0"/>
              </a:spcBef>
            </a:pPr>
            <a:r>
              <a:rPr lang="en-US" altLang="en-US" dirty="0">
                <a:sym typeface="+mn-ea"/>
              </a:rPr>
              <a:t>Suhu </a:t>
            </a:r>
            <a:r>
              <a:rPr lang="en-US" altLang="en-US" dirty="0" err="1">
                <a:sym typeface="+mn-ea"/>
              </a:rPr>
              <a:t>diukur</a:t>
            </a:r>
            <a:r>
              <a:rPr lang="en-US" altLang="en-US" dirty="0">
                <a:sym typeface="+mn-ea"/>
              </a:rPr>
              <a:t> </a:t>
            </a:r>
            <a:r>
              <a:rPr lang="en-US" altLang="en-US" dirty="0" err="1" smtClean="0">
                <a:sym typeface="+mn-ea"/>
              </a:rPr>
              <a:t>dengan</a:t>
            </a:r>
            <a:r>
              <a:rPr lang="en-US" altLang="en-US" dirty="0" smtClean="0">
                <a:sym typeface="+mn-ea"/>
              </a:rPr>
              <a:t> </a:t>
            </a:r>
            <a:r>
              <a:rPr lang="en-US" altLang="en-US" dirty="0" err="1" smtClean="0">
                <a:sym typeface="+mn-ea"/>
              </a:rPr>
              <a:t>alat</a:t>
            </a:r>
            <a:r>
              <a:rPr lang="en-US" altLang="en-US" dirty="0" smtClean="0">
                <a:sym typeface="+mn-ea"/>
              </a:rPr>
              <a:t> yang </a:t>
            </a:r>
            <a:r>
              <a:rPr lang="en-US" altLang="en-US" dirty="0" err="1" smtClean="0">
                <a:sym typeface="+mn-ea"/>
              </a:rPr>
              <a:t>bernama</a:t>
            </a:r>
            <a:r>
              <a:rPr lang="en-US" altLang="en-US" dirty="0" smtClean="0">
                <a:sym typeface="+mn-ea"/>
              </a:rPr>
              <a:t> </a:t>
            </a:r>
            <a:r>
              <a:rPr lang="en-US" altLang="en-US" b="1" dirty="0" err="1">
                <a:sym typeface="+mn-ea"/>
              </a:rPr>
              <a:t>termometer</a:t>
            </a:r>
            <a:r>
              <a:rPr lang="en-US" altLang="en-US" dirty="0" smtClean="0">
                <a:sym typeface="+mn-ea"/>
              </a:rPr>
              <a:t>. </a:t>
            </a:r>
            <a:r>
              <a:rPr lang="en-US" altLang="en-US" dirty="0" err="1" smtClean="0">
                <a:sym typeface="+mn-ea"/>
              </a:rPr>
              <a:t>Termometer</a:t>
            </a:r>
            <a:r>
              <a:rPr lang="en-US" altLang="en-US" dirty="0" smtClean="0">
                <a:sym typeface="+mn-ea"/>
              </a:rPr>
              <a:t> </a:t>
            </a:r>
            <a:r>
              <a:rPr lang="en-US" altLang="en-US" dirty="0">
                <a:sym typeface="+mn-ea"/>
              </a:rPr>
              <a:t>yang digunakan dalam kehidupan sehari-hari menggunakan raksa atau alkohol. Kelebihan termometer raksa adalah dapat mengukur suhu di </a:t>
            </a:r>
            <a:r>
              <a:rPr lang="en-US" altLang="en-US" dirty="0" err="1">
                <a:sym typeface="+mn-ea"/>
              </a:rPr>
              <a:t>atas</a:t>
            </a:r>
            <a:r>
              <a:rPr lang="en-US" altLang="en-US" dirty="0">
                <a:sym typeface="+mn-ea"/>
              </a:rPr>
              <a:t> </a:t>
            </a:r>
            <a:r>
              <a:rPr lang="en-US" altLang="en-US" dirty="0" smtClean="0">
                <a:sym typeface="+mn-ea"/>
              </a:rPr>
              <a:t>100</a:t>
            </a:r>
            <a:r>
              <a:rPr lang="en-US" altLang="en-US" dirty="0" smtClean="0">
                <a:sym typeface="Symbol" panose="05050102010706020507" pitchFamily="18" charset="2"/>
              </a:rPr>
              <a:t></a:t>
            </a:r>
            <a:r>
              <a:rPr lang="en-US" altLang="en-US" dirty="0" smtClean="0">
                <a:sym typeface="+mn-ea"/>
              </a:rPr>
              <a:t>C</a:t>
            </a:r>
            <a:r>
              <a:rPr lang="en-US" altLang="en-US" dirty="0">
                <a:sym typeface="+mn-ea"/>
              </a:rPr>
              <a:t>. Termometer alkohol memiliki kelebihan dapat mengukur suhu </a:t>
            </a:r>
            <a:r>
              <a:rPr lang="en-US" altLang="en-US" dirty="0" err="1">
                <a:sym typeface="+mn-ea"/>
              </a:rPr>
              <a:t>hingga</a:t>
            </a:r>
            <a:r>
              <a:rPr lang="en-US" altLang="en-US" dirty="0">
                <a:sym typeface="+mn-ea"/>
              </a:rPr>
              <a:t> </a:t>
            </a:r>
            <a:r>
              <a:rPr lang="en-US" altLang="en-US" dirty="0" smtClean="0">
                <a:sym typeface="Symbol" panose="05050102010706020507" pitchFamily="18" charset="2"/>
              </a:rPr>
              <a:t></a:t>
            </a:r>
            <a:r>
              <a:rPr lang="en-US" altLang="en-US" dirty="0" smtClean="0">
                <a:sym typeface="+mn-ea"/>
              </a:rPr>
              <a:t>72</a:t>
            </a:r>
            <a:r>
              <a:rPr lang="en-US" altLang="en-US" dirty="0" smtClean="0">
                <a:sym typeface="Symbol" panose="05050102010706020507" pitchFamily="18" charset="2"/>
              </a:rPr>
              <a:t></a:t>
            </a:r>
            <a:r>
              <a:rPr lang="en-US" altLang="en-US" dirty="0" smtClean="0">
                <a:sym typeface="+mn-ea"/>
              </a:rPr>
              <a:t>C</a:t>
            </a:r>
            <a:r>
              <a:rPr lang="en-US" altLang="en-US" dirty="0">
                <a:sym typeface="+mn-ea"/>
              </a:rPr>
              <a:t>. </a:t>
            </a:r>
          </a:p>
        </p:txBody>
      </p:sp>
      <p:sp>
        <p:nvSpPr>
          <p:cNvPr id="17" name="Text Box 16"/>
          <p:cNvSpPr txBox="1"/>
          <p:nvPr/>
        </p:nvSpPr>
        <p:spPr>
          <a:xfrm>
            <a:off x="537028" y="3258093"/>
            <a:ext cx="8149771" cy="1354217"/>
          </a:xfrm>
          <a:prstGeom prst="rect">
            <a:avLst/>
          </a:prstGeom>
          <a:ln>
            <a:solidFill>
              <a:srgbClr val="E5F2DD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marL="0" lvl="0" indent="0" algn="just">
              <a:spcBef>
                <a:spcPct val="0"/>
              </a:spcBef>
              <a:buNone/>
            </a:pPr>
            <a:r>
              <a:rPr lang="en-US" altLang="en-US" sz="1600" dirty="0">
                <a:sym typeface="+mn-ea"/>
              </a:rPr>
              <a:t>Hubungan antara </a:t>
            </a:r>
            <a:r>
              <a:rPr lang="en-US" altLang="en-US" sz="1600" dirty="0" err="1">
                <a:sym typeface="+mn-ea"/>
              </a:rPr>
              <a:t>satuan</a:t>
            </a:r>
            <a:r>
              <a:rPr lang="en-US" altLang="en-US" sz="1600" dirty="0">
                <a:sym typeface="+mn-ea"/>
              </a:rPr>
              <a:t> </a:t>
            </a:r>
            <a:r>
              <a:rPr lang="en-US" altLang="en-US" sz="1600" dirty="0" smtClean="0">
                <a:sym typeface="+mn-ea"/>
              </a:rPr>
              <a:t>Kelvin </a:t>
            </a:r>
            <a:r>
              <a:rPr lang="en-US" altLang="en-US" sz="1600" dirty="0">
                <a:sym typeface="+mn-ea"/>
              </a:rPr>
              <a:t>dan </a:t>
            </a:r>
            <a:r>
              <a:rPr lang="en-US" altLang="en-US" sz="1600" dirty="0" err="1">
                <a:sym typeface="+mn-ea"/>
              </a:rPr>
              <a:t>derajat</a:t>
            </a:r>
            <a:r>
              <a:rPr lang="en-US" altLang="en-US" sz="1600" dirty="0">
                <a:sym typeface="+mn-ea"/>
              </a:rPr>
              <a:t> C</a:t>
            </a:r>
            <a:r>
              <a:rPr lang="en-US" altLang="en-US" sz="1600" dirty="0" smtClean="0">
                <a:sym typeface="+mn-ea"/>
              </a:rPr>
              <a:t>elsius</a:t>
            </a:r>
            <a:r>
              <a:rPr lang="en-US" altLang="en-US" sz="1600" dirty="0">
                <a:sym typeface="+mn-ea"/>
              </a:rPr>
              <a:t>:</a:t>
            </a:r>
            <a:endParaRPr lang="en-US" altLang="en-US" sz="1600" dirty="0"/>
          </a:p>
          <a:p>
            <a:pPr marL="0" lvl="0" indent="0" algn="just">
              <a:spcBef>
                <a:spcPct val="0"/>
              </a:spcBef>
              <a:buNone/>
            </a:pPr>
            <a:r>
              <a:rPr lang="en-US" altLang="en-US" sz="1600" dirty="0">
                <a:sym typeface="+mn-ea"/>
              </a:rPr>
              <a:t>	</a:t>
            </a:r>
          </a:p>
          <a:p>
            <a:pPr marL="0" lvl="0" indent="0" algn="just">
              <a:spcBef>
                <a:spcPct val="0"/>
              </a:spcBef>
              <a:buNone/>
            </a:pPr>
            <a:endParaRPr lang="en-US" altLang="en-US" sz="1600" dirty="0"/>
          </a:p>
          <a:p>
            <a:pPr marL="0" lvl="0" indent="0" algn="just">
              <a:spcBef>
                <a:spcPct val="0"/>
              </a:spcBef>
              <a:buNone/>
            </a:pPr>
            <a:r>
              <a:rPr lang="en-US" altLang="en-US" sz="1600" i="1" dirty="0">
                <a:sym typeface="+mn-ea"/>
              </a:rPr>
              <a:t>T</a:t>
            </a:r>
            <a:r>
              <a:rPr lang="en-US" altLang="en-US" sz="1600" dirty="0">
                <a:sym typeface="+mn-ea"/>
              </a:rPr>
              <a:t> = suhu </a:t>
            </a:r>
            <a:r>
              <a:rPr lang="en-US" altLang="en-US" sz="1600" dirty="0" err="1">
                <a:sym typeface="+mn-ea"/>
              </a:rPr>
              <a:t>dalam</a:t>
            </a:r>
            <a:r>
              <a:rPr lang="en-US" altLang="en-US" sz="1600" dirty="0">
                <a:sym typeface="+mn-ea"/>
              </a:rPr>
              <a:t> </a:t>
            </a:r>
            <a:r>
              <a:rPr lang="en-US" altLang="en-US" sz="1600" dirty="0" smtClean="0">
                <a:sym typeface="+mn-ea"/>
              </a:rPr>
              <a:t>Kelvin </a:t>
            </a:r>
            <a:r>
              <a:rPr lang="en-US" altLang="en-US" sz="1600" dirty="0">
                <a:sym typeface="+mn-ea"/>
              </a:rPr>
              <a:t>(K)</a:t>
            </a:r>
            <a:endParaRPr lang="en-US" altLang="en-US" sz="1600" dirty="0"/>
          </a:p>
          <a:p>
            <a:pPr lvl="0" algn="just">
              <a:spcBef>
                <a:spcPct val="0"/>
              </a:spcBef>
            </a:pPr>
            <a:r>
              <a:rPr lang="en-US" altLang="en-US" sz="1600" i="1" dirty="0">
                <a:sym typeface="+mn-ea"/>
              </a:rPr>
              <a:t>t</a:t>
            </a:r>
            <a:r>
              <a:rPr lang="en-US" altLang="en-US" sz="1600" dirty="0" smtClean="0">
                <a:sym typeface="+mn-ea"/>
              </a:rPr>
              <a:t> </a:t>
            </a:r>
            <a:r>
              <a:rPr lang="en-US" altLang="en-US" sz="1600" dirty="0">
                <a:sym typeface="+mn-ea"/>
              </a:rPr>
              <a:t>= suhu dalam </a:t>
            </a:r>
            <a:r>
              <a:rPr lang="en-US" altLang="en-US" sz="1600" dirty="0" err="1">
                <a:sym typeface="+mn-ea"/>
              </a:rPr>
              <a:t>derajat</a:t>
            </a:r>
            <a:r>
              <a:rPr lang="en-US" altLang="en-US" sz="1600" dirty="0">
                <a:sym typeface="+mn-ea"/>
              </a:rPr>
              <a:t> </a:t>
            </a:r>
            <a:r>
              <a:rPr lang="en-US" altLang="en-US" sz="1600" dirty="0" smtClean="0">
                <a:sym typeface="+mn-ea"/>
              </a:rPr>
              <a:t>Celsius (</a:t>
            </a:r>
            <a:r>
              <a:rPr lang="en-US" altLang="en-US" sz="1600" dirty="0">
                <a:sym typeface="Symbol" panose="05050102010706020507" pitchFamily="18" charset="2"/>
              </a:rPr>
              <a:t></a:t>
            </a:r>
            <a:r>
              <a:rPr lang="en-US" altLang="en-US" sz="1600" dirty="0">
                <a:sym typeface="+mn-ea"/>
              </a:rPr>
              <a:t>C)</a:t>
            </a:r>
            <a:endParaRPr lang="en-US" sz="1600" dirty="0">
              <a:cs typeface="+mn-lt"/>
              <a:sym typeface="+mn-ea"/>
            </a:endParaRPr>
          </a:p>
        </p:txBody>
      </p:sp>
      <p:sp>
        <p:nvSpPr>
          <p:cNvPr id="3" name="Text Box 2"/>
          <p:cNvSpPr txBox="1"/>
          <p:nvPr/>
        </p:nvSpPr>
        <p:spPr>
          <a:xfrm>
            <a:off x="3198314" y="3607343"/>
            <a:ext cx="1481496" cy="369332"/>
          </a:xfrm>
          <a:prstGeom prst="rect">
            <a:avLst/>
          </a:prstGeom>
          <a:solidFill>
            <a:srgbClr val="E2EDF8"/>
          </a:solidFill>
        </p:spPr>
        <p:txBody>
          <a:bodyPr wrap="none" rtlCol="0" anchor="t">
            <a:spAutoFit/>
          </a:bodyPr>
          <a:lstStyle/>
          <a:p>
            <a:r>
              <a:rPr lang="en-US" altLang="en-US" i="1" dirty="0">
                <a:sym typeface="+mn-ea"/>
              </a:rPr>
              <a:t>T</a:t>
            </a:r>
            <a:r>
              <a:rPr lang="en-US" altLang="en-US" dirty="0">
                <a:sym typeface="+mn-ea"/>
              </a:rPr>
              <a:t> = (</a:t>
            </a:r>
            <a:r>
              <a:rPr lang="en-US" altLang="en-US" i="1" dirty="0" smtClean="0">
                <a:sym typeface="+mn-ea"/>
              </a:rPr>
              <a:t>t </a:t>
            </a:r>
            <a:r>
              <a:rPr lang="en-US" altLang="en-US" dirty="0" smtClean="0">
                <a:sym typeface="+mn-ea"/>
              </a:rPr>
              <a:t>+ 273) K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6"/>
          <p:cNvGrpSpPr/>
          <p:nvPr/>
        </p:nvGrpSpPr>
        <p:grpSpPr>
          <a:xfrm>
            <a:off x="-94615" y="309880"/>
            <a:ext cx="7583170" cy="623570"/>
            <a:chOff x="-76200" y="308937"/>
            <a:chExt cx="5606487" cy="685800"/>
          </a:xfrm>
        </p:grpSpPr>
        <p:sp>
          <p:nvSpPr>
            <p:cNvPr id="11" name="Pentagon 10"/>
            <p:cNvSpPr/>
            <p:nvPr/>
          </p:nvSpPr>
          <p:spPr>
            <a:xfrm>
              <a:off x="-76200" y="308937"/>
              <a:ext cx="4735038" cy="685800"/>
            </a:xfrm>
            <a:prstGeom prst="homePlat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Rectangle 3"/>
            <p:cNvSpPr/>
            <p:nvPr/>
          </p:nvSpPr>
          <p:spPr>
            <a:xfrm>
              <a:off x="36482" y="383906"/>
              <a:ext cx="5493805" cy="506319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l"/>
              <a:r>
                <a:rPr lang="en-US" sz="24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libri" panose="020F0502020204030204" pitchFamily="34" charset="0"/>
                  <a:cs typeface="Calibri" panose="020F0502020204030204" pitchFamily="34" charset="0"/>
                  <a:sym typeface="+mn-ea"/>
                </a:rPr>
                <a:t>2.Besaran Turunan</a:t>
              </a:r>
              <a:endParaRPr kumimoji="0" lang="en-US" sz="2400" b="1" i="0" u="none" strike="noStrike" kern="1200" cap="none" spc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+mn-ea"/>
              </a:endParaRPr>
            </a:p>
          </p:txBody>
        </p:sp>
        <p:sp>
          <p:nvSpPr>
            <p:cNvPr id="13" name="Chevron 12"/>
            <p:cNvSpPr/>
            <p:nvPr/>
          </p:nvSpPr>
          <p:spPr>
            <a:xfrm>
              <a:off x="4500103" y="308937"/>
              <a:ext cx="604776" cy="685800"/>
            </a:xfrm>
            <a:prstGeom prst="chevron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Chevron 18"/>
            <p:cNvSpPr/>
            <p:nvPr/>
          </p:nvSpPr>
          <p:spPr>
            <a:xfrm>
              <a:off x="4923923" y="308937"/>
              <a:ext cx="606364" cy="685800"/>
            </a:xfrm>
            <a:prstGeom prst="chevron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7172" name="TextBox 5"/>
          <p:cNvSpPr txBox="1"/>
          <p:nvPr/>
        </p:nvSpPr>
        <p:spPr>
          <a:xfrm>
            <a:off x="381000" y="1125389"/>
            <a:ext cx="8305800" cy="1015663"/>
          </a:xfrm>
          <a:prstGeom prst="rect">
            <a:avLst/>
          </a:prstGeom>
          <a:solidFill>
            <a:srgbClr val="FFF4D1"/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sz="2000" b="1" noProof="0" dirty="0" err="1">
                <a:ln>
                  <a:noFill/>
                </a:ln>
                <a:effectLst/>
                <a:uLnTx/>
                <a:uFillTx/>
                <a:latin typeface="Arial Bold" panose="020B0604020202090204" charset="0"/>
                <a:cs typeface="Arial Bold" panose="020B0604020202090204" charset="0"/>
                <a:sym typeface="+mn-ea"/>
              </a:rPr>
              <a:t>Besaran</a:t>
            </a:r>
            <a:r>
              <a:rPr lang="en-US" sz="2000" b="1" noProof="0" dirty="0">
                <a:ln>
                  <a:noFill/>
                </a:ln>
                <a:effectLst/>
                <a:uLnTx/>
                <a:uFillTx/>
                <a:latin typeface="Arial Bold" panose="020B0604020202090204" charset="0"/>
                <a:cs typeface="Arial Bold" panose="020B0604020202090204" charset="0"/>
                <a:sym typeface="+mn-ea"/>
              </a:rPr>
              <a:t> </a:t>
            </a:r>
            <a:r>
              <a:rPr lang="en-US" sz="2000" b="1" noProof="0" dirty="0" err="1">
                <a:ln>
                  <a:noFill/>
                </a:ln>
                <a:effectLst/>
                <a:uLnTx/>
                <a:uFillTx/>
                <a:latin typeface="Arial Bold" panose="020B0604020202090204" charset="0"/>
                <a:cs typeface="Arial Bold" panose="020B0604020202090204" charset="0"/>
                <a:sym typeface="+mn-ea"/>
              </a:rPr>
              <a:t>turunan</a:t>
            </a:r>
            <a:r>
              <a:rPr lang="en-US" sz="20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sz="2000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adalah</a:t>
            </a:r>
            <a:r>
              <a:rPr lang="en-US" sz="20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sz="2000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besaran</a:t>
            </a:r>
            <a:r>
              <a:rPr lang="en-US" sz="20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yang </a:t>
            </a:r>
            <a:r>
              <a:rPr lang="en-US" sz="2000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satuannya</a:t>
            </a:r>
            <a:r>
              <a:rPr lang="en-US" sz="20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sz="2000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diturunkan</a:t>
            </a:r>
            <a:r>
              <a:rPr lang="en-US" sz="20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sz="2000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dari</a:t>
            </a:r>
            <a:r>
              <a:rPr lang="en-US" sz="20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sz="2000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besaran</a:t>
            </a:r>
            <a:r>
              <a:rPr lang="en-US" sz="20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sz="2000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pokok</a:t>
            </a:r>
            <a:r>
              <a:rPr lang="en-US" sz="20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. </a:t>
            </a:r>
            <a:r>
              <a:rPr lang="en-US" sz="2000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Besaran-besaran</a:t>
            </a:r>
            <a:r>
              <a:rPr lang="en-US" sz="20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yang </a:t>
            </a:r>
            <a:r>
              <a:rPr lang="en-US" sz="2000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bukan</a:t>
            </a:r>
            <a:r>
              <a:rPr lang="en-US" sz="20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sz="2000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besaran</a:t>
            </a:r>
            <a:r>
              <a:rPr lang="en-US" sz="20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sz="2000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pokok</a:t>
            </a:r>
            <a:r>
              <a:rPr lang="en-US" sz="20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sz="2000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termasuk</a:t>
            </a:r>
            <a:r>
              <a:rPr lang="en-US" sz="20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sz="2000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besaran</a:t>
            </a:r>
            <a:r>
              <a:rPr lang="en-US" sz="20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sz="2000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turunan</a:t>
            </a:r>
            <a:r>
              <a:rPr lang="en-US" sz="20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. </a:t>
            </a:r>
            <a:endParaRPr lang="en-US" altLang="en-US" sz="2000" dirty="0"/>
          </a:p>
        </p:txBody>
      </p:sp>
      <p:sp>
        <p:nvSpPr>
          <p:cNvPr id="4" name="Rectangles 3"/>
          <p:cNvSpPr/>
          <p:nvPr/>
        </p:nvSpPr>
        <p:spPr>
          <a:xfrm>
            <a:off x="1091835" y="2682875"/>
            <a:ext cx="1351280" cy="719455"/>
          </a:xfrm>
          <a:prstGeom prst="rect">
            <a:avLst/>
          </a:prstGeom>
          <a:solidFill>
            <a:srgbClr val="CBE3BC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schemeClr val="tx1"/>
              </a:solidFill>
            </a:endParaRPr>
          </a:p>
        </p:txBody>
      </p:sp>
      <p:sp>
        <p:nvSpPr>
          <p:cNvPr id="5" name="Cube 4"/>
          <p:cNvSpPr/>
          <p:nvPr/>
        </p:nvSpPr>
        <p:spPr>
          <a:xfrm>
            <a:off x="5109480" y="2647950"/>
            <a:ext cx="1558925" cy="789305"/>
          </a:xfrm>
          <a:prstGeom prst="cube">
            <a:avLst/>
          </a:prstGeom>
          <a:solidFill>
            <a:srgbClr val="CBE3BC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schemeClr val="tx1"/>
              </a:solidFill>
            </a:endParaRPr>
          </a:p>
        </p:txBody>
      </p:sp>
      <p:sp>
        <p:nvSpPr>
          <p:cNvPr id="6" name="Text Box 5"/>
          <p:cNvSpPr txBox="1"/>
          <p:nvPr/>
        </p:nvSpPr>
        <p:spPr>
          <a:xfrm>
            <a:off x="2780968" y="3923562"/>
            <a:ext cx="3321685" cy="521970"/>
          </a:xfrm>
          <a:prstGeom prst="rect">
            <a:avLst/>
          </a:prstGeom>
          <a:solidFill>
            <a:srgbClr val="FFF4D1"/>
          </a:solidFill>
        </p:spPr>
        <p:txBody>
          <a:bodyPr wrap="square" rtlCol="0" anchor="t">
            <a:spAutoFit/>
          </a:bodyPr>
          <a:lstStyle/>
          <a:p>
            <a:pPr marL="22860" marR="0" lvl="0" indent="-2286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sz="1400" b="1" noProof="0" dirty="0">
                <a:ln>
                  <a:noFill/>
                </a:ln>
                <a:effectLst/>
                <a:uLnTx/>
                <a:uFillTx/>
                <a:latin typeface="Arial Bold" panose="020B0604020202090204" charset="0"/>
                <a:cs typeface="Arial Bold" panose="020B0604020202090204" charset="0"/>
                <a:sym typeface="+mn-ea"/>
              </a:rPr>
              <a:t>Luas dan Volume </a:t>
            </a:r>
            <a:r>
              <a:rPr lang="en-US" sz="1400" b="1" noProof="0" dirty="0" err="1">
                <a:ln>
                  <a:noFill/>
                </a:ln>
                <a:effectLst/>
                <a:uLnTx/>
                <a:uFillTx/>
                <a:latin typeface="Arial Bold" panose="020B0604020202090204" charset="0"/>
                <a:cs typeface="Arial Bold" panose="020B0604020202090204" charset="0"/>
                <a:sym typeface="+mn-ea"/>
              </a:rPr>
              <a:t>diturunkan</a:t>
            </a:r>
            <a:r>
              <a:rPr lang="en-US" sz="1400" b="1" noProof="0" dirty="0">
                <a:ln>
                  <a:noFill/>
                </a:ln>
                <a:effectLst/>
                <a:uLnTx/>
                <a:uFillTx/>
                <a:latin typeface="Arial Bold" panose="020B0604020202090204" charset="0"/>
                <a:cs typeface="Arial Bold" panose="020B0604020202090204" charset="0"/>
                <a:sym typeface="+mn-ea"/>
              </a:rPr>
              <a:t> </a:t>
            </a:r>
            <a:r>
              <a:rPr lang="en-US" sz="1400" b="1" noProof="0" dirty="0" err="1">
                <a:ln>
                  <a:noFill/>
                </a:ln>
                <a:effectLst/>
                <a:uLnTx/>
                <a:uFillTx/>
                <a:latin typeface="Arial Bold" panose="020B0604020202090204" charset="0"/>
                <a:cs typeface="Arial Bold" panose="020B0604020202090204" charset="0"/>
                <a:sym typeface="+mn-ea"/>
              </a:rPr>
              <a:t>dari besaran</a:t>
            </a:r>
            <a:r>
              <a:rPr lang="en-US" sz="1400" b="1" noProof="0" dirty="0">
                <a:ln>
                  <a:noFill/>
                </a:ln>
                <a:effectLst/>
                <a:uLnTx/>
                <a:uFillTx/>
                <a:latin typeface="Arial Bold" panose="020B0604020202090204" charset="0"/>
                <a:cs typeface="Arial Bold" panose="020B0604020202090204" charset="0"/>
                <a:sym typeface="+mn-ea"/>
              </a:rPr>
              <a:t> </a:t>
            </a:r>
            <a:r>
              <a:rPr lang="en-US" sz="1400" b="1" noProof="0" dirty="0" err="1">
                <a:ln>
                  <a:noFill/>
                </a:ln>
                <a:effectLst/>
                <a:uLnTx/>
                <a:uFillTx/>
                <a:latin typeface="Arial Bold" panose="020B0604020202090204" charset="0"/>
                <a:cs typeface="Arial Bold" panose="020B0604020202090204" charset="0"/>
                <a:sym typeface="+mn-ea"/>
              </a:rPr>
              <a:t>pokok</a:t>
            </a:r>
            <a:r>
              <a:rPr lang="en-US" sz="1400" b="1" noProof="0" dirty="0">
                <a:ln>
                  <a:noFill/>
                </a:ln>
                <a:effectLst/>
                <a:uLnTx/>
                <a:uFillTx/>
                <a:latin typeface="Arial Bold" panose="020B0604020202090204" charset="0"/>
                <a:cs typeface="Arial Bold" panose="020B0604020202090204" charset="0"/>
                <a:sym typeface="+mn-ea"/>
              </a:rPr>
              <a:t> </a:t>
            </a:r>
            <a:r>
              <a:rPr lang="en-US" sz="1400" b="1" noProof="0" dirty="0" err="1">
                <a:ln>
                  <a:noFill/>
                </a:ln>
                <a:effectLst/>
                <a:uLnTx/>
                <a:uFillTx/>
                <a:latin typeface="Arial Bold" panose="020B0604020202090204" charset="0"/>
                <a:cs typeface="Arial Bold" panose="020B0604020202090204" charset="0"/>
                <a:sym typeface="+mn-ea"/>
              </a:rPr>
              <a:t>panjang</a:t>
            </a:r>
          </a:p>
        </p:txBody>
      </p:sp>
      <p:sp>
        <p:nvSpPr>
          <p:cNvPr id="7" name="Text Box 6"/>
          <p:cNvSpPr txBox="1"/>
          <p:nvPr/>
        </p:nvSpPr>
        <p:spPr>
          <a:xfrm>
            <a:off x="2819670" y="2665095"/>
            <a:ext cx="991235" cy="737235"/>
          </a:xfrm>
          <a:prstGeom prst="rect">
            <a:avLst/>
          </a:prstGeom>
          <a:solidFill>
            <a:srgbClr val="E2EDF8"/>
          </a:solidFill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sz="1400" i="1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L</a:t>
            </a:r>
            <a:r>
              <a:rPr lang="en-US" sz="14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= </a:t>
            </a:r>
            <a:r>
              <a:rPr lang="en-US" sz="1400" i="1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p</a:t>
            </a:r>
            <a:r>
              <a:rPr lang="en-US" sz="14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sz="1400" noProof="0" dirty="0" smtClean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×</a:t>
            </a:r>
            <a:r>
              <a:rPr lang="en-US" sz="1400" i="1" noProof="0" dirty="0" smtClean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sz="1400" i="1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l</a:t>
            </a:r>
            <a:endParaRPr kumimoji="0" lang="en-US" sz="1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cs typeface="Arial" panose="020B0604020202090204" pitchFamily="34" charset="0"/>
            </a:endParaRPr>
          </a:p>
          <a:p>
            <a:pPr marL="443230" lvl="0" indent="-44323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4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  = m </a:t>
            </a:r>
            <a:r>
              <a:rPr lang="en-US" sz="1400" dirty="0"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× </a:t>
            </a:r>
            <a:r>
              <a:rPr lang="en-US" sz="14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m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+mn-ea"/>
              <a:cs typeface="Arial" panose="020B0604020202090204" pitchFamily="34" charset="0"/>
            </a:endParaRPr>
          </a:p>
          <a:p>
            <a:pPr marL="443230" marR="0" lvl="0" indent="-44323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sz="14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  = m</a:t>
            </a:r>
            <a:r>
              <a:rPr lang="en-US" sz="1400" i="1" baseline="300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2</a:t>
            </a:r>
          </a:p>
        </p:txBody>
      </p:sp>
      <p:sp>
        <p:nvSpPr>
          <p:cNvPr id="8" name="Text Box 7"/>
          <p:cNvSpPr txBox="1"/>
          <p:nvPr/>
        </p:nvSpPr>
        <p:spPr>
          <a:xfrm>
            <a:off x="7046865" y="2670175"/>
            <a:ext cx="1297305" cy="737235"/>
          </a:xfrm>
          <a:prstGeom prst="rect">
            <a:avLst/>
          </a:prstGeom>
          <a:solidFill>
            <a:srgbClr val="E2EDF8"/>
          </a:solidFill>
        </p:spPr>
        <p:txBody>
          <a:bodyPr wrap="square" rtlCol="0" anchor="t">
            <a:spAutoFit/>
          </a:bodyPr>
          <a:lstStyle/>
          <a:p>
            <a:pPr marL="443230" lvl="0" indent="-44323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400" i="1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V</a:t>
            </a:r>
            <a:r>
              <a:rPr lang="en-US" sz="14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= </a:t>
            </a:r>
            <a:r>
              <a:rPr lang="en-US" sz="1400" i="1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p </a:t>
            </a:r>
            <a:r>
              <a:rPr lang="en-US" sz="1400" dirty="0"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× </a:t>
            </a:r>
            <a:r>
              <a:rPr lang="en-US" sz="1400" i="1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l</a:t>
            </a:r>
            <a:r>
              <a:rPr lang="en-US" sz="14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sz="1400" dirty="0"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× </a:t>
            </a:r>
            <a:r>
              <a:rPr lang="en-US" sz="1400" i="1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t</a:t>
            </a:r>
            <a:endParaRPr kumimoji="0" lang="en-US" sz="1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cs typeface="Arial" panose="020B0604020202090204" pitchFamily="34" charset="0"/>
            </a:endParaRPr>
          </a:p>
          <a:p>
            <a:pPr marL="443230" lvl="0" indent="-44323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4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 = m </a:t>
            </a:r>
            <a:r>
              <a:rPr lang="en-US" sz="1400" dirty="0"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× </a:t>
            </a:r>
            <a:r>
              <a:rPr lang="en-US" sz="14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m </a:t>
            </a:r>
            <a:r>
              <a:rPr lang="en-US" sz="1400" dirty="0"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× </a:t>
            </a:r>
            <a:r>
              <a:rPr lang="en-US" sz="14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m</a:t>
            </a:r>
          </a:p>
          <a:p>
            <a:pPr marL="443230" marR="0" lvl="0" indent="-44323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sz="14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 = m</a:t>
            </a:r>
            <a:r>
              <a:rPr lang="en-US" sz="1400" i="1" baseline="300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3</a:t>
            </a:r>
          </a:p>
        </p:txBody>
      </p:sp>
      <p:sp>
        <p:nvSpPr>
          <p:cNvPr id="2" name="Text Box 1"/>
          <p:cNvSpPr txBox="1"/>
          <p:nvPr/>
        </p:nvSpPr>
        <p:spPr>
          <a:xfrm>
            <a:off x="1091835" y="2313940"/>
            <a:ext cx="6781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Luas</a:t>
            </a:r>
            <a:endParaRPr lang="en-US"/>
          </a:p>
        </p:txBody>
      </p:sp>
      <p:sp>
        <p:nvSpPr>
          <p:cNvPr id="9" name="Text Box 8"/>
          <p:cNvSpPr txBox="1"/>
          <p:nvPr/>
        </p:nvSpPr>
        <p:spPr>
          <a:xfrm>
            <a:off x="5218065" y="2279650"/>
            <a:ext cx="9575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Volume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animBg="1"/>
      <p:bldP spid="4" grpId="0" animBg="1"/>
      <p:bldP spid="5" grpId="0" animBg="1"/>
      <p:bldP spid="6" grpId="0" animBg="1"/>
      <p:bldP spid="7" grpId="0" animBg="1"/>
      <p:bldP spid="8" grpId="0" animBg="1"/>
      <p:bldP spid="2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3352800" y="870041"/>
            <a:ext cx="1954103" cy="645160"/>
          </a:xfrm>
          <a:prstGeom prst="rect">
            <a:avLst/>
          </a:prstGeom>
          <a:solidFill>
            <a:srgbClr val="E2EDF8"/>
          </a:solidFill>
          <a:ln>
            <a:noFill/>
          </a:ln>
        </p:spPr>
        <p:txBody>
          <a:bodyPr wrap="squar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9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b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w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 = </a:t>
            </a:r>
            <a:r>
              <a:rPr kumimoji="0" lang="en-US" b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m </a:t>
            </a:r>
            <a:r>
              <a:rPr lang="en-US" dirty="0">
                <a:sym typeface="+mn-ea"/>
              </a:rPr>
              <a:t>×</a:t>
            </a: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 </a:t>
            </a:r>
            <a:r>
              <a:rPr kumimoji="0" lang="en-US" b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g</a:t>
            </a:r>
          </a:p>
          <a:p>
            <a:pPr marL="443230" lvl="0" indent="-44323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    = kg </a:t>
            </a:r>
            <a:r>
              <a:rPr lang="en-US" dirty="0">
                <a:sym typeface="+mn-ea"/>
              </a:rPr>
              <a:t>×</a:t>
            </a: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 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m/s</a:t>
            </a:r>
            <a:r>
              <a:rPr kumimoji="0" lang="en-US" b="0" i="1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2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+mn-ea"/>
              <a:cs typeface="Arial" panose="020B060402020209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345" y="752475"/>
            <a:ext cx="2618740" cy="1617980"/>
          </a:xfrm>
          <a:prstGeom prst="rect">
            <a:avLst/>
          </a:prstGeom>
        </p:spPr>
      </p:pic>
      <p:sp>
        <p:nvSpPr>
          <p:cNvPr id="4" name="Text Box 3"/>
          <p:cNvSpPr txBox="1"/>
          <p:nvPr/>
        </p:nvSpPr>
        <p:spPr>
          <a:xfrm>
            <a:off x="784860" y="441325"/>
            <a:ext cx="7289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Berat</a:t>
            </a:r>
            <a:endParaRPr lang="en-US"/>
          </a:p>
        </p:txBody>
      </p:sp>
      <p:sp>
        <p:nvSpPr>
          <p:cNvPr id="5" name="Text Box 4"/>
          <p:cNvSpPr txBox="1"/>
          <p:nvPr/>
        </p:nvSpPr>
        <p:spPr>
          <a:xfrm>
            <a:off x="3298189" y="1540091"/>
            <a:ext cx="2063323" cy="7386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2860" marR="0" lvl="0" indent="-2286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sz="1400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Berat</a:t>
            </a:r>
            <a:r>
              <a:rPr lang="en-US" sz="14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sz="1400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diturunkan</a:t>
            </a:r>
            <a:r>
              <a:rPr lang="en-US" sz="14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sz="1400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dari</a:t>
            </a:r>
            <a:r>
              <a:rPr lang="en-US" sz="14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sz="1400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besaran pokok</a:t>
            </a:r>
            <a:r>
              <a:rPr lang="en-US" sz="14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sz="1400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massa</a:t>
            </a:r>
            <a:r>
              <a:rPr lang="en-US" sz="14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, </a:t>
            </a:r>
            <a:r>
              <a:rPr lang="en-US" sz="1400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panjang</a:t>
            </a:r>
            <a:r>
              <a:rPr lang="en-US" sz="14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, </a:t>
            </a:r>
            <a:r>
              <a:rPr lang="en-US" sz="1400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dan</a:t>
            </a:r>
            <a:r>
              <a:rPr lang="en-US" sz="14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sz="1400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waktu</a:t>
            </a:r>
            <a:r>
              <a:rPr lang="en-US" sz="14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.</a:t>
            </a:r>
          </a:p>
        </p:txBody>
      </p:sp>
      <p:sp>
        <p:nvSpPr>
          <p:cNvPr id="6" name="Text Box 5"/>
          <p:cNvSpPr txBox="1"/>
          <p:nvPr/>
        </p:nvSpPr>
        <p:spPr>
          <a:xfrm>
            <a:off x="826239" y="2510646"/>
            <a:ext cx="7924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Gaya</a:t>
            </a:r>
            <a:endParaRPr lang="en-US"/>
          </a:p>
        </p:txBody>
      </p:sp>
      <p:sp>
        <p:nvSpPr>
          <p:cNvPr id="7" name="Text Box 6"/>
          <p:cNvSpPr txBox="1"/>
          <p:nvPr/>
        </p:nvSpPr>
        <p:spPr>
          <a:xfrm>
            <a:off x="3074253" y="2943751"/>
            <a:ext cx="1842135" cy="645160"/>
          </a:xfrm>
          <a:prstGeom prst="rect">
            <a:avLst/>
          </a:prstGeom>
          <a:solidFill>
            <a:srgbClr val="E2EDF8"/>
          </a:solidFill>
        </p:spPr>
        <p:txBody>
          <a:bodyPr wrap="square" rtlCol="0" anchor="t">
            <a:spAutoFit/>
          </a:bodyPr>
          <a:lstStyle/>
          <a:p>
            <a:pPr marL="443230" lvl="0" indent="-44323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i="1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F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= </a:t>
            </a:r>
            <a:r>
              <a:rPr lang="en-US" i="1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m </a:t>
            </a:r>
            <a:r>
              <a:rPr lang="en-US" dirty="0"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×</a:t>
            </a:r>
            <a:r>
              <a:rPr lang="en-US" noProof="0" dirty="0" smtClean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i="1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a</a:t>
            </a:r>
            <a:endParaRPr kumimoji="0" lang="en-US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cs typeface="Arial" panose="020B0604020202090204" pitchFamily="34" charset="0"/>
            </a:endParaRPr>
          </a:p>
          <a:p>
            <a:pPr marL="443230" lvl="0" indent="-44323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  = kg </a:t>
            </a:r>
            <a:r>
              <a:rPr lang="en-US" dirty="0"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×</a:t>
            </a:r>
            <a:r>
              <a:rPr lang="en-US" noProof="0" dirty="0" smtClean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m/s</a:t>
            </a:r>
            <a:r>
              <a:rPr lang="en-US" i="1" baseline="300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2</a:t>
            </a:r>
            <a:endParaRPr lang="en-US" dirty="0"/>
          </a:p>
        </p:txBody>
      </p:sp>
      <p:sp>
        <p:nvSpPr>
          <p:cNvPr id="8" name="Text Box 7"/>
          <p:cNvSpPr txBox="1"/>
          <p:nvPr/>
        </p:nvSpPr>
        <p:spPr>
          <a:xfrm>
            <a:off x="3011170" y="3623483"/>
            <a:ext cx="2295733" cy="7386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Gaya </a:t>
            </a:r>
            <a:r>
              <a:rPr lang="en-US" sz="1400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diturunkan</a:t>
            </a:r>
            <a:r>
              <a:rPr lang="en-US" sz="14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sz="1400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dari</a:t>
            </a:r>
            <a:r>
              <a:rPr lang="en-US" sz="14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sz="1400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besaran</a:t>
            </a:r>
            <a:r>
              <a:rPr lang="en-US" sz="14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sz="1400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pokok</a:t>
            </a:r>
            <a:r>
              <a:rPr lang="en-US" sz="14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sz="1400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massa</a:t>
            </a:r>
            <a:r>
              <a:rPr lang="en-US" sz="14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, </a:t>
            </a:r>
            <a:r>
              <a:rPr lang="en-US" sz="1400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panjang</a:t>
            </a:r>
            <a:r>
              <a:rPr lang="en-US" sz="14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, </a:t>
            </a:r>
            <a:r>
              <a:rPr lang="en-US" sz="1400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dan</a:t>
            </a:r>
            <a:r>
              <a:rPr lang="en-US" sz="14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sz="1400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waktu</a:t>
            </a:r>
          </a:p>
        </p:txBody>
      </p:sp>
      <p:sp>
        <p:nvSpPr>
          <p:cNvPr id="9" name="Rectangle 28"/>
          <p:cNvSpPr/>
          <p:nvPr/>
        </p:nvSpPr>
        <p:spPr>
          <a:xfrm>
            <a:off x="1852087" y="2072563"/>
            <a:ext cx="1175322" cy="2308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lang="en-US" sz="900" i="1" dirty="0" err="1">
                <a:sym typeface="+mn-ea"/>
              </a:rPr>
              <a:t>Sumber</a:t>
            </a:r>
            <a:r>
              <a:rPr lang="en-US" sz="900" i="1" dirty="0">
                <a:sym typeface="+mn-ea"/>
              </a:rPr>
              <a:t>: </a:t>
            </a:r>
            <a:r>
              <a:rPr lang="en-US" sz="900" i="1" dirty="0" smtClean="0">
                <a:sym typeface="+mn-ea"/>
              </a:rPr>
              <a:t>freepik.com</a:t>
            </a:r>
            <a:r>
              <a:rPr lang="en-US" sz="900" i="1" dirty="0" smtClean="0"/>
              <a:t> </a:t>
            </a:r>
            <a:endParaRPr lang="id-ID" sz="900" i="1" dirty="0"/>
          </a:p>
        </p:txBody>
      </p:sp>
      <p:grpSp>
        <p:nvGrpSpPr>
          <p:cNvPr id="10" name="Group 10"/>
          <p:cNvGrpSpPr/>
          <p:nvPr/>
        </p:nvGrpSpPr>
        <p:grpSpPr>
          <a:xfrm>
            <a:off x="556364" y="2878946"/>
            <a:ext cx="2135505" cy="1252855"/>
            <a:chOff x="1720767" y="2500145"/>
            <a:chExt cx="4149239" cy="2652869"/>
          </a:xfrm>
        </p:grpSpPr>
        <p:pic>
          <p:nvPicPr>
            <p:cNvPr id="11" name="Picture 6"/>
            <p:cNvPicPr>
              <a:picLocks noChangeAspect="1"/>
            </p:cNvPicPr>
            <p:nvPr/>
          </p:nvPicPr>
          <p:blipFill>
            <a:blip r:embed="rId3"/>
            <a:srcRect l="43124" t="25754"/>
            <a:stretch>
              <a:fillRect/>
            </a:stretch>
          </p:blipFill>
          <p:spPr>
            <a:xfrm flipH="1">
              <a:off x="1720767" y="2500145"/>
              <a:ext cx="4149239" cy="265286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" name="Picture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79765" y="3113965"/>
              <a:ext cx="1477835" cy="2025749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3" name="Rectangle 26"/>
          <p:cNvSpPr/>
          <p:nvPr/>
        </p:nvSpPr>
        <p:spPr>
          <a:xfrm>
            <a:off x="1387613" y="4115926"/>
            <a:ext cx="1249060" cy="24622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4572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1000" i="1" dirty="0" err="1"/>
              <a:t>Sumber</a:t>
            </a:r>
            <a:r>
              <a:rPr lang="en-US" altLang="en-US" sz="1000" i="1" dirty="0" smtClean="0"/>
              <a:t>: freepik.com</a:t>
            </a:r>
            <a:endParaRPr lang="en-US" altLang="en-US" sz="1000" i="1" dirty="0"/>
          </a:p>
        </p:txBody>
      </p:sp>
      <p:sp>
        <p:nvSpPr>
          <p:cNvPr id="14" name="TextBox 2"/>
          <p:cNvSpPr txBox="1">
            <a:spLocks noChangeArrowheads="1"/>
          </p:cNvSpPr>
          <p:nvPr/>
        </p:nvSpPr>
        <p:spPr bwMode="auto">
          <a:xfrm>
            <a:off x="6400800" y="441325"/>
            <a:ext cx="1421130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Massa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jenis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+mn-ea"/>
              <a:cs typeface="Arial" panose="020B0604020202090204" pitchFamily="34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23285" y="808036"/>
            <a:ext cx="1449070" cy="1678305"/>
          </a:xfrm>
          <a:prstGeom prst="rect">
            <a:avLst/>
          </a:prstGeom>
        </p:spPr>
      </p:pic>
      <p:sp>
        <p:nvSpPr>
          <p:cNvPr id="17" name="Text Box 16"/>
          <p:cNvSpPr txBox="1"/>
          <p:nvPr/>
        </p:nvSpPr>
        <p:spPr>
          <a:xfrm>
            <a:off x="6324600" y="2647950"/>
            <a:ext cx="2188846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195" marR="0" lvl="0" indent="-36195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sz="14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Massa </a:t>
            </a:r>
            <a:r>
              <a:rPr lang="en-US" sz="1400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jenis</a:t>
            </a:r>
            <a:r>
              <a:rPr lang="en-US" sz="14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sz="1400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diturunkan</a:t>
            </a:r>
            <a:r>
              <a:rPr lang="en-US" sz="14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sz="1400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dari</a:t>
            </a:r>
            <a:r>
              <a:rPr lang="en-US" sz="14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sz="1400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besaran</a:t>
            </a:r>
            <a:r>
              <a:rPr lang="en-US" sz="14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sz="1400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pokok</a:t>
            </a:r>
            <a:r>
              <a:rPr lang="en-US" sz="14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sz="1400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massa</a:t>
            </a:r>
            <a:r>
              <a:rPr lang="en-US" sz="14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, </a:t>
            </a:r>
            <a:r>
              <a:rPr lang="en-US" sz="1400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dan</a:t>
            </a:r>
            <a:r>
              <a:rPr lang="en-US" sz="14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sz="1400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panjang</a:t>
            </a:r>
            <a:r>
              <a:rPr lang="en-US" sz="14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.</a:t>
            </a:r>
          </a:p>
        </p:txBody>
      </p:sp>
      <p:sp>
        <p:nvSpPr>
          <p:cNvPr id="18" name="Rectangle 26"/>
          <p:cNvSpPr/>
          <p:nvPr/>
        </p:nvSpPr>
        <p:spPr>
          <a:xfrm>
            <a:off x="6522972" y="2310575"/>
            <a:ext cx="1249060" cy="24622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4572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1000" i="1" dirty="0" err="1" smtClean="0"/>
              <a:t>Sumber</a:t>
            </a:r>
            <a:r>
              <a:rPr lang="en-US" altLang="en-US" sz="1000" i="1" dirty="0" smtClean="0"/>
              <a:t>: freepik.com</a:t>
            </a:r>
            <a:endParaRPr lang="en-US" altLang="en-US" sz="1000" i="1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9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6" grpId="0"/>
      <p:bldP spid="7" grpId="1" animBg="1"/>
      <p:bldP spid="8" grpId="0"/>
      <p:bldP spid="9" grpId="0"/>
      <p:bldP spid="13" grpId="0"/>
      <p:bldP spid="14" grpId="0"/>
      <p:bldP spid="17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91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7315200" y="4552950"/>
            <a:ext cx="1149674" cy="2308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lang="en-US" sz="900" i="1" dirty="0" err="1">
                <a:solidFill>
                  <a:schemeClr val="bg1"/>
                </a:solidFill>
                <a:sym typeface="+mn-ea"/>
              </a:rPr>
              <a:t>Sumber</a:t>
            </a:r>
            <a:r>
              <a:rPr lang="en-US" sz="900" i="1" dirty="0">
                <a:solidFill>
                  <a:schemeClr val="bg1"/>
                </a:solidFill>
                <a:sym typeface="+mn-ea"/>
              </a:rPr>
              <a:t>: </a:t>
            </a:r>
            <a:r>
              <a:rPr lang="en-US" sz="900" i="1" dirty="0" smtClean="0">
                <a:solidFill>
                  <a:schemeClr val="bg1"/>
                </a:solidFill>
                <a:sym typeface="+mn-ea"/>
              </a:rPr>
              <a:t>freepik.com</a:t>
            </a:r>
            <a:endParaRPr lang="en-US" sz="900" i="1" dirty="0">
              <a:solidFill>
                <a:schemeClr val="bg1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775970" y="573405"/>
            <a:ext cx="2512695" cy="741045"/>
            <a:chOff x="1616183" y="684081"/>
            <a:chExt cx="6400800" cy="1125669"/>
          </a:xfrm>
        </p:grpSpPr>
        <p:grpSp>
          <p:nvGrpSpPr>
            <p:cNvPr id="3" name="Group 2"/>
            <p:cNvGrpSpPr/>
            <p:nvPr/>
          </p:nvGrpSpPr>
          <p:grpSpPr>
            <a:xfrm>
              <a:off x="1616183" y="684081"/>
              <a:ext cx="6400800" cy="1125669"/>
              <a:chOff x="1388302" y="545950"/>
              <a:chExt cx="4168663" cy="89029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" name="Rectangle 32"/>
              <p:cNvSpPr/>
              <p:nvPr/>
            </p:nvSpPr>
            <p:spPr>
              <a:xfrm>
                <a:off x="1388494" y="545950"/>
                <a:ext cx="3909927" cy="89029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6" name="TextBox 33"/>
              <p:cNvSpPr txBox="1"/>
              <p:nvPr/>
            </p:nvSpPr>
            <p:spPr>
              <a:xfrm>
                <a:off x="1388302" y="690830"/>
                <a:ext cx="4168663" cy="6270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lvl="0" indent="173990" algn="l" eaLnBrk="1" hangingPunct="1">
                  <a:spcBef>
                    <a:spcPct val="0"/>
                  </a:spcBef>
                  <a:buNone/>
                </a:pPr>
                <a:r>
                  <a:rPr lang="en-US" altLang="en-US" sz="2800" b="1" dirty="0">
                    <a:sym typeface="+mn-ea"/>
                  </a:rPr>
                  <a:t>B. SATUAN</a:t>
                </a:r>
                <a:endParaRPr lang="en-US" altLang="en-US" sz="2800" b="1" dirty="0">
                  <a:latin typeface="Calibri" panose="020F0502020204030204" pitchFamily="34" charset="0"/>
                  <a:cs typeface="Calibri" panose="020F0502020204030204" pitchFamily="34" charset="0"/>
                  <a:sym typeface="+mn-ea"/>
                </a:endParaRPr>
              </a:p>
            </p:txBody>
          </p:sp>
        </p:grpSp>
        <p:sp>
          <p:nvSpPr>
            <p:cNvPr id="7" name="Rectangle 31"/>
            <p:cNvSpPr/>
            <p:nvPr/>
          </p:nvSpPr>
          <p:spPr>
            <a:xfrm>
              <a:off x="7623294" y="723716"/>
              <a:ext cx="58272" cy="1080000"/>
            </a:xfrm>
            <a:prstGeom prst="rect">
              <a:avLst/>
            </a:prstGeom>
            <a:gradFill>
              <a:gsLst>
                <a:gs pos="100000">
                  <a:schemeClr val="accent5">
                    <a:lumMod val="50000"/>
                  </a:schemeClr>
                </a:gs>
                <a:gs pos="100000">
                  <a:schemeClr val="accent6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6"/>
          <p:cNvGrpSpPr/>
          <p:nvPr/>
        </p:nvGrpSpPr>
        <p:grpSpPr>
          <a:xfrm>
            <a:off x="-94615" y="309880"/>
            <a:ext cx="7583170" cy="623570"/>
            <a:chOff x="-76200" y="308937"/>
            <a:chExt cx="5606487" cy="685800"/>
          </a:xfrm>
        </p:grpSpPr>
        <p:sp>
          <p:nvSpPr>
            <p:cNvPr id="11" name="Pentagon 10"/>
            <p:cNvSpPr/>
            <p:nvPr/>
          </p:nvSpPr>
          <p:spPr>
            <a:xfrm>
              <a:off x="-76200" y="308937"/>
              <a:ext cx="4735038" cy="685800"/>
            </a:xfrm>
            <a:prstGeom prst="homePlat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Rectangle 3"/>
            <p:cNvSpPr/>
            <p:nvPr/>
          </p:nvSpPr>
          <p:spPr>
            <a:xfrm>
              <a:off x="36482" y="383906"/>
              <a:ext cx="5493805" cy="506319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l"/>
              <a:r>
                <a:rPr lang="en-US" sz="24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libri" panose="020F0502020204030204" pitchFamily="34" charset="0"/>
                  <a:cs typeface="Calibri" panose="020F0502020204030204" pitchFamily="34" charset="0"/>
                  <a:sym typeface="+mn-ea"/>
                </a:rPr>
                <a:t>1. Satuan Baku dan Satuan Takbaku</a:t>
              </a:r>
              <a:endParaRPr kumimoji="0" lang="en-US" sz="2400" b="1" i="0" u="none" strike="noStrike" kern="1200" cap="none" spc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+mn-ea"/>
              </a:endParaRPr>
            </a:p>
          </p:txBody>
        </p:sp>
        <p:sp>
          <p:nvSpPr>
            <p:cNvPr id="13" name="Chevron 12"/>
            <p:cNvSpPr/>
            <p:nvPr/>
          </p:nvSpPr>
          <p:spPr>
            <a:xfrm>
              <a:off x="4500103" y="308937"/>
              <a:ext cx="604776" cy="685800"/>
            </a:xfrm>
            <a:prstGeom prst="chevron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Chevron 18"/>
            <p:cNvSpPr/>
            <p:nvPr/>
          </p:nvSpPr>
          <p:spPr>
            <a:xfrm>
              <a:off x="4923923" y="308937"/>
              <a:ext cx="606364" cy="685800"/>
            </a:xfrm>
            <a:prstGeom prst="chevron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TextBox 3"/>
          <p:cNvSpPr txBox="1"/>
          <p:nvPr/>
        </p:nvSpPr>
        <p:spPr>
          <a:xfrm>
            <a:off x="320856" y="1179512"/>
            <a:ext cx="4958080" cy="829945"/>
          </a:xfrm>
          <a:prstGeom prst="rect">
            <a:avLst/>
          </a:prstGeom>
          <a:solidFill>
            <a:srgbClr val="FFF4D1"/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en-US" sz="1600" dirty="0"/>
              <a:t>Satuan baku adalah satuan yang bila digunakan untuk mengukur hasil pengukurannya selalu tetap untuk semua orang yang menggunakannya.</a:t>
            </a:r>
          </a:p>
        </p:txBody>
      </p:sp>
      <p:sp>
        <p:nvSpPr>
          <p:cNvPr id="3" name="Text Box 2"/>
          <p:cNvSpPr txBox="1"/>
          <p:nvPr/>
        </p:nvSpPr>
        <p:spPr>
          <a:xfrm>
            <a:off x="3345775" y="3359649"/>
            <a:ext cx="5303520" cy="829945"/>
          </a:xfrm>
          <a:prstGeom prst="rect">
            <a:avLst/>
          </a:prstGeom>
          <a:solidFill>
            <a:srgbClr val="E5F2DD"/>
          </a:solidFill>
        </p:spPr>
        <p:txBody>
          <a:bodyPr wrap="square" rtlCol="0" anchor="t">
            <a:spAutoFit/>
          </a:bodyPr>
          <a:lstStyle/>
          <a:p>
            <a:pPr marL="0" lvl="0" indent="0">
              <a:spcBef>
                <a:spcPct val="0"/>
              </a:spcBef>
              <a:buNone/>
            </a:pPr>
            <a:r>
              <a:rPr lang="en-US" altLang="en-US" sz="1600" dirty="0">
                <a:sym typeface="+mn-ea"/>
              </a:rPr>
              <a:t>Satuan tak baku adalah satuan nilainya tidak tetap. Contoh satuan tak baku untuk panjang misalnya; jengkal, hasta,  depa, kaki, dan langkah. </a:t>
            </a:r>
          </a:p>
        </p:txBody>
      </p:sp>
      <p:pic>
        <p:nvPicPr>
          <p:cNvPr id="14" name="Picture 13" descr="span measuring length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707" y="2263828"/>
            <a:ext cx="1983740" cy="1448435"/>
          </a:xfrm>
          <a:prstGeom prst="rect">
            <a:avLst/>
          </a:prstGeom>
          <a:noFill/>
          <a:ln>
            <a:noFill/>
          </a:ln>
        </p:spPr>
      </p:pic>
      <p:sp>
        <p:nvSpPr>
          <p:cNvPr id="15367" name="TextBox 1"/>
          <p:cNvSpPr txBox="1"/>
          <p:nvPr/>
        </p:nvSpPr>
        <p:spPr>
          <a:xfrm>
            <a:off x="320856" y="3867014"/>
            <a:ext cx="293846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en-US" altLang="en-US" sz="1200" dirty="0"/>
              <a:t>Pengukuran dengan satuan tak baku menghasilkan data yang berbeda, jika dilakukan orang yang berbeda.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5374048" y="931386"/>
            <a:ext cx="3095625" cy="1798320"/>
            <a:chOff x="5280025" y="1050290"/>
            <a:chExt cx="3095625" cy="179832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380000">
              <a:off x="5280025" y="1394460"/>
              <a:ext cx="2183130" cy="1454150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/>
            <a:srcRect b="18993"/>
            <a:stretch>
              <a:fillRect/>
            </a:stretch>
          </p:blipFill>
          <p:spPr>
            <a:xfrm>
              <a:off x="5502275" y="1050290"/>
              <a:ext cx="1715135" cy="858520"/>
            </a:xfrm>
            <a:prstGeom prst="rect">
              <a:avLst/>
            </a:prstGeom>
          </p:spPr>
        </p:pic>
        <p:pic>
          <p:nvPicPr>
            <p:cNvPr id="7174" name="Picture 6" descr="Elegant watch with a silver and golden chain isolated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067"/>
            <a:stretch>
              <a:fillRect/>
            </a:stretch>
          </p:blipFill>
          <p:spPr bwMode="auto">
            <a:xfrm>
              <a:off x="7462520" y="1131570"/>
              <a:ext cx="913130" cy="11506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9" name="Rectangle 28"/>
            <p:cNvSpPr/>
            <p:nvPr/>
          </p:nvSpPr>
          <p:spPr>
            <a:xfrm>
              <a:off x="6772275" y="2272184"/>
              <a:ext cx="1175322" cy="2308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l"/>
              <a:r>
                <a:rPr lang="en-US" sz="900" i="1" dirty="0" err="1">
                  <a:solidFill>
                    <a:schemeClr val="tx1"/>
                  </a:solidFill>
                  <a:sym typeface="+mn-ea"/>
                </a:rPr>
                <a:t>Sumber</a:t>
              </a:r>
              <a:r>
                <a:rPr lang="en-US" sz="900" i="1" dirty="0">
                  <a:solidFill>
                    <a:schemeClr val="tx1"/>
                  </a:solidFill>
                  <a:sym typeface="+mn-ea"/>
                </a:rPr>
                <a:t>: </a:t>
              </a:r>
              <a:r>
                <a:rPr lang="en-US" sz="900" i="1" dirty="0" smtClean="0">
                  <a:solidFill>
                    <a:schemeClr val="tx1"/>
                  </a:solidFill>
                  <a:sym typeface="+mn-ea"/>
                </a:rPr>
                <a:t>freepik.com</a:t>
              </a:r>
              <a:r>
                <a:rPr lang="en-US" sz="900" i="1" dirty="0" smtClean="0">
                  <a:solidFill>
                    <a:schemeClr val="tx1"/>
                  </a:solidFill>
                </a:rPr>
                <a:t> </a:t>
              </a:r>
              <a:endParaRPr lang="en-US" sz="900" i="1" dirty="0">
                <a:solidFill>
                  <a:schemeClr val="tx1"/>
                </a:solidFill>
              </a:endParaRPr>
            </a:p>
          </p:txBody>
        </p:sp>
      </p:grpSp>
      <p:sp>
        <p:nvSpPr>
          <p:cNvPr id="7" name="Rectangle 28"/>
          <p:cNvSpPr/>
          <p:nvPr/>
        </p:nvSpPr>
        <p:spPr>
          <a:xfrm>
            <a:off x="1219200" y="3659205"/>
            <a:ext cx="1404552" cy="2308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lang="en-US" sz="900" i="1" dirty="0" err="1">
                <a:solidFill>
                  <a:schemeClr val="tx1"/>
                </a:solidFill>
                <a:sym typeface="+mn-ea"/>
              </a:rPr>
              <a:t>Sumber</a:t>
            </a:r>
            <a:r>
              <a:rPr lang="en-US" sz="900" i="1" dirty="0">
                <a:solidFill>
                  <a:schemeClr val="tx1"/>
                </a:solidFill>
                <a:sym typeface="+mn-ea"/>
              </a:rPr>
              <a:t>: </a:t>
            </a:r>
            <a:r>
              <a:rPr lang="en-US" sz="900" i="1" dirty="0" smtClean="0">
                <a:solidFill>
                  <a:schemeClr val="tx1"/>
                </a:solidFill>
                <a:sym typeface="+mn-ea"/>
              </a:rPr>
              <a:t>shutterstock.com</a:t>
            </a:r>
            <a:endParaRPr lang="en-US" sz="900" i="1" dirty="0">
              <a:solidFill>
                <a:schemeClr val="tx1"/>
              </a:solidFill>
            </a:endParaRPr>
          </a:p>
        </p:txBody>
      </p:sp>
      <p:sp>
        <p:nvSpPr>
          <p:cNvPr id="18" name="Text Box 16"/>
          <p:cNvSpPr txBox="1"/>
          <p:nvPr/>
        </p:nvSpPr>
        <p:spPr>
          <a:xfrm>
            <a:off x="5410200" y="2370307"/>
            <a:ext cx="283019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0" indent="0" algn="ctr">
              <a:spcBef>
                <a:spcPct val="0"/>
              </a:spcBef>
              <a:buNone/>
            </a:pPr>
            <a:r>
              <a:rPr lang="en-US" altLang="en-US" sz="1200" dirty="0">
                <a:sym typeface="+mn-ea"/>
              </a:rPr>
              <a:t>Pengukuran dengan satuan baku menghasilkan data yang sama, walaupun dilakukan orang yang berbeda.</a:t>
            </a:r>
            <a:endParaRPr lang="en-US" altLang="en-US" sz="1200" noProof="0" dirty="0">
              <a:ln>
                <a:noFill/>
              </a:ln>
              <a:effectLst/>
              <a:uLnTx/>
              <a:uFillTx/>
              <a:latin typeface="Arial" panose="020B0604020202090204" pitchFamily="34" charset="0"/>
              <a:cs typeface="Arial" panose="020B060402020209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5367" grpId="0"/>
      <p:bldP spid="7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91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7315200" y="4552950"/>
            <a:ext cx="1175322" cy="2308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900" i="1" dirty="0" err="1"/>
              <a:t>Sumber</a:t>
            </a:r>
            <a:r>
              <a:rPr lang="en-US" sz="900" i="1" dirty="0"/>
              <a:t>: </a:t>
            </a:r>
            <a:r>
              <a:rPr lang="en-US" sz="900" i="1" dirty="0" smtClean="0"/>
              <a:t>freepik.com </a:t>
            </a:r>
            <a:endParaRPr lang="id-ID" sz="900" i="1" dirty="0"/>
          </a:p>
        </p:txBody>
      </p:sp>
      <p:grpSp>
        <p:nvGrpSpPr>
          <p:cNvPr id="2" name="Group 1"/>
          <p:cNvGrpSpPr/>
          <p:nvPr/>
        </p:nvGrpSpPr>
        <p:grpSpPr>
          <a:xfrm>
            <a:off x="415925" y="573405"/>
            <a:ext cx="7041515" cy="741045"/>
            <a:chOff x="1616183" y="684081"/>
            <a:chExt cx="6322420" cy="1125669"/>
          </a:xfrm>
        </p:grpSpPr>
        <p:grpSp>
          <p:nvGrpSpPr>
            <p:cNvPr id="3" name="Group 2"/>
            <p:cNvGrpSpPr/>
            <p:nvPr/>
          </p:nvGrpSpPr>
          <p:grpSpPr>
            <a:xfrm>
              <a:off x="1616183" y="684081"/>
              <a:ext cx="6322420" cy="1125669"/>
              <a:chOff x="1388302" y="545950"/>
              <a:chExt cx="4117616" cy="89029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" name="Rectangle 32"/>
              <p:cNvSpPr/>
              <p:nvPr/>
            </p:nvSpPr>
            <p:spPr>
              <a:xfrm>
                <a:off x="1388494" y="545950"/>
                <a:ext cx="3909927" cy="89029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6" name="TextBox 33"/>
              <p:cNvSpPr txBox="1"/>
              <p:nvPr/>
            </p:nvSpPr>
            <p:spPr>
              <a:xfrm>
                <a:off x="1388302" y="690899"/>
                <a:ext cx="4117616" cy="6270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lvl="0" indent="173990" algn="l" eaLnBrk="1" hangingPunct="1">
                  <a:spcBef>
                    <a:spcPct val="0"/>
                  </a:spcBef>
                  <a:buNone/>
                </a:pPr>
                <a:r>
                  <a:rPr lang="en-US" altLang="en-US" sz="2800" b="1" dirty="0">
                    <a:latin typeface="Calibri" panose="020F0502020204030204" pitchFamily="34" charset="0"/>
                    <a:cs typeface="Calibri" panose="020F0502020204030204" pitchFamily="34" charset="0"/>
                    <a:sym typeface="+mn-ea"/>
                  </a:rPr>
                  <a:t>C. PENGUKURAN BESARAN POKOK</a:t>
                </a:r>
              </a:p>
            </p:txBody>
          </p:sp>
        </p:grpSp>
        <p:sp>
          <p:nvSpPr>
            <p:cNvPr id="7" name="Rectangle 31"/>
            <p:cNvSpPr/>
            <p:nvPr/>
          </p:nvSpPr>
          <p:spPr>
            <a:xfrm>
              <a:off x="7623294" y="723716"/>
              <a:ext cx="58272" cy="1080000"/>
            </a:xfrm>
            <a:prstGeom prst="rect">
              <a:avLst/>
            </a:prstGeom>
            <a:gradFill>
              <a:gsLst>
                <a:gs pos="100000">
                  <a:schemeClr val="accent5">
                    <a:lumMod val="50000"/>
                  </a:schemeClr>
                </a:gs>
                <a:gs pos="100000">
                  <a:schemeClr val="accent6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6"/>
          <p:cNvGrpSpPr/>
          <p:nvPr/>
        </p:nvGrpSpPr>
        <p:grpSpPr>
          <a:xfrm>
            <a:off x="-94615" y="309880"/>
            <a:ext cx="5816600" cy="625475"/>
            <a:chOff x="-76200" y="308937"/>
            <a:chExt cx="5606487" cy="685800"/>
          </a:xfrm>
        </p:grpSpPr>
        <p:sp>
          <p:nvSpPr>
            <p:cNvPr id="11" name="Pentagon 10"/>
            <p:cNvSpPr/>
            <p:nvPr/>
          </p:nvSpPr>
          <p:spPr>
            <a:xfrm>
              <a:off x="-76200" y="308937"/>
              <a:ext cx="4735038" cy="685800"/>
            </a:xfrm>
            <a:prstGeom prst="homePlat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Rectangle 3"/>
            <p:cNvSpPr/>
            <p:nvPr/>
          </p:nvSpPr>
          <p:spPr>
            <a:xfrm>
              <a:off x="36482" y="383906"/>
              <a:ext cx="5493805" cy="504777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l"/>
              <a:r>
                <a:rPr lang="en-US" sz="24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libri" panose="020F0502020204030204" pitchFamily="34" charset="0"/>
                  <a:cs typeface="Calibri" panose="020F0502020204030204" pitchFamily="34" charset="0"/>
                  <a:sym typeface="+mn-ea"/>
                </a:rPr>
                <a:t>1. Pengukuran Panjang</a:t>
              </a:r>
              <a:endParaRPr kumimoji="0" lang="en-US" sz="2400" b="1" i="0" u="none" strike="noStrike" kern="1200" cap="none" spc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+mn-ea"/>
              </a:endParaRPr>
            </a:p>
          </p:txBody>
        </p:sp>
        <p:sp>
          <p:nvSpPr>
            <p:cNvPr id="13" name="Chevron 12"/>
            <p:cNvSpPr/>
            <p:nvPr/>
          </p:nvSpPr>
          <p:spPr>
            <a:xfrm>
              <a:off x="4500103" y="308937"/>
              <a:ext cx="604776" cy="685800"/>
            </a:xfrm>
            <a:prstGeom prst="chevron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Chevron 18"/>
            <p:cNvSpPr/>
            <p:nvPr/>
          </p:nvSpPr>
          <p:spPr>
            <a:xfrm>
              <a:off x="4923923" y="308937"/>
              <a:ext cx="606364" cy="685800"/>
            </a:xfrm>
            <a:prstGeom prst="chevron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209431" y="2090841"/>
            <a:ext cx="2611455" cy="2050348"/>
            <a:chOff x="3209431" y="2090841"/>
            <a:chExt cx="2611455" cy="2050348"/>
          </a:xfrm>
        </p:grpSpPr>
        <p:sp>
          <p:nvSpPr>
            <p:cNvPr id="8" name="Text Box 7"/>
            <p:cNvSpPr txBox="1"/>
            <p:nvPr/>
          </p:nvSpPr>
          <p:spPr>
            <a:xfrm>
              <a:off x="3314541" y="3403954"/>
              <a:ext cx="2506345" cy="73723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sz="1400" dirty="0" err="1">
                  <a:latin typeface="Arial" panose="020B0604020202090204" pitchFamily="34" charset="0"/>
                  <a:cs typeface="Arial" panose="020B0604020202090204" pitchFamily="34" charset="0"/>
                  <a:sym typeface="+mn-ea"/>
                </a:rPr>
                <a:t>J</a:t>
              </a:r>
              <a:r>
                <a:rPr lang="en-US" sz="1400" noProof="0" dirty="0" err="1" smtClean="0">
                  <a:ln>
                    <a:noFill/>
                  </a:ln>
                  <a:effectLst/>
                  <a:uLnTx/>
                  <a:uFillTx/>
                  <a:latin typeface="Arial" panose="020B0604020202090204" pitchFamily="34" charset="0"/>
                  <a:cs typeface="Arial" panose="020B0604020202090204" pitchFamily="34" charset="0"/>
                  <a:sym typeface="+mn-ea"/>
                </a:rPr>
                <a:t>angka</a:t>
              </a:r>
              <a:r>
                <a:rPr lang="en-US" sz="1400" noProof="0" dirty="0" smtClean="0">
                  <a:ln>
                    <a:noFill/>
                  </a:ln>
                  <a:effectLst/>
                  <a:uLnTx/>
                  <a:uFillTx/>
                  <a:latin typeface="Arial" panose="020B0604020202090204" pitchFamily="34" charset="0"/>
                  <a:cs typeface="Arial" panose="020B0604020202090204" pitchFamily="34" charset="0"/>
                  <a:sym typeface="+mn-ea"/>
                </a:rPr>
                <a:t> </a:t>
              </a:r>
              <a:r>
                <a:rPr lang="en-US" sz="1400" noProof="0" dirty="0" err="1">
                  <a:ln>
                    <a:noFill/>
                  </a:ln>
                  <a:effectLst/>
                  <a:uLnTx/>
                  <a:uFillTx/>
                  <a:latin typeface="Arial" panose="020B0604020202090204" pitchFamily="34" charset="0"/>
                  <a:cs typeface="Arial" panose="020B0604020202090204" pitchFamily="34" charset="0"/>
                  <a:sym typeface="+mn-ea"/>
                </a:rPr>
                <a:t>sorong</a:t>
              </a:r>
              <a:r>
                <a:rPr lang="en-US" sz="1400" noProof="0" dirty="0">
                  <a:ln>
                    <a:noFill/>
                  </a:ln>
                  <a:effectLst/>
                  <a:uLnTx/>
                  <a:uFillTx/>
                  <a:latin typeface="Arial" panose="020B0604020202090204" pitchFamily="34" charset="0"/>
                  <a:cs typeface="Arial" panose="020B0604020202090204" pitchFamily="34" charset="0"/>
                  <a:sym typeface="+mn-ea"/>
                </a:rPr>
                <a:t> </a:t>
              </a:r>
              <a:r>
                <a:rPr lang="en-US" sz="1400" noProof="0" dirty="0" err="1">
                  <a:ln>
                    <a:noFill/>
                  </a:ln>
                  <a:effectLst/>
                  <a:uLnTx/>
                  <a:uFillTx/>
                  <a:latin typeface="Arial" panose="020B0604020202090204" pitchFamily="34" charset="0"/>
                  <a:cs typeface="Arial" panose="020B0604020202090204" pitchFamily="34" charset="0"/>
                  <a:sym typeface="+mn-ea"/>
                </a:rPr>
                <a:t>digunakan</a:t>
              </a:r>
              <a:r>
                <a:rPr lang="en-US" sz="1400" noProof="0" dirty="0">
                  <a:ln>
                    <a:noFill/>
                  </a:ln>
                  <a:effectLst/>
                  <a:uLnTx/>
                  <a:uFillTx/>
                  <a:latin typeface="Arial" panose="020B0604020202090204" pitchFamily="34" charset="0"/>
                  <a:cs typeface="Arial" panose="020B0604020202090204" pitchFamily="34" charset="0"/>
                  <a:sym typeface="+mn-ea"/>
                </a:rPr>
                <a:t> untuk </a:t>
              </a:r>
              <a:r>
                <a:rPr lang="en-US" sz="1400" noProof="0" dirty="0" err="1">
                  <a:ln>
                    <a:noFill/>
                  </a:ln>
                  <a:effectLst/>
                  <a:uLnTx/>
                  <a:uFillTx/>
                  <a:latin typeface="Arial" panose="020B0604020202090204" pitchFamily="34" charset="0"/>
                  <a:cs typeface="Arial" panose="020B0604020202090204" pitchFamily="34" charset="0"/>
                  <a:sym typeface="+mn-ea"/>
                </a:rPr>
                <a:t>mengukur</a:t>
              </a:r>
              <a:r>
                <a:rPr lang="en-US" sz="1400" noProof="0" dirty="0">
                  <a:ln>
                    <a:noFill/>
                  </a:ln>
                  <a:effectLst/>
                  <a:uLnTx/>
                  <a:uFillTx/>
                  <a:latin typeface="Arial" panose="020B0604020202090204" pitchFamily="34" charset="0"/>
                  <a:cs typeface="Arial" panose="020B0604020202090204" pitchFamily="34" charset="0"/>
                  <a:sym typeface="+mn-ea"/>
                </a:rPr>
                <a:t> </a:t>
              </a:r>
              <a:r>
                <a:rPr lang="en-US" sz="1400" noProof="0" dirty="0" err="1">
                  <a:ln>
                    <a:noFill/>
                  </a:ln>
                  <a:effectLst/>
                  <a:uLnTx/>
                  <a:uFillTx/>
                  <a:latin typeface="Arial" panose="020B0604020202090204" pitchFamily="34" charset="0"/>
                  <a:cs typeface="Arial" panose="020B0604020202090204" pitchFamily="34" charset="0"/>
                  <a:sym typeface="+mn-ea"/>
                </a:rPr>
                <a:t>benda</a:t>
              </a:r>
              <a:r>
                <a:rPr lang="en-US" sz="1400" noProof="0" dirty="0">
                  <a:ln>
                    <a:noFill/>
                  </a:ln>
                  <a:effectLst/>
                  <a:uLnTx/>
                  <a:uFillTx/>
                  <a:latin typeface="Arial" panose="020B0604020202090204" pitchFamily="34" charset="0"/>
                  <a:cs typeface="Arial" panose="020B0604020202090204" pitchFamily="34" charset="0"/>
                  <a:sym typeface="+mn-ea"/>
                </a:rPr>
                <a:t> yang </a:t>
              </a:r>
              <a:r>
                <a:rPr lang="en-US" sz="1400" noProof="0" dirty="0" err="1">
                  <a:ln>
                    <a:noFill/>
                  </a:ln>
                  <a:effectLst/>
                  <a:uLnTx/>
                  <a:uFillTx/>
                  <a:latin typeface="Arial" panose="020B0604020202090204" pitchFamily="34" charset="0"/>
                  <a:cs typeface="Arial" panose="020B0604020202090204" pitchFamily="34" charset="0"/>
                  <a:sym typeface="+mn-ea"/>
                </a:rPr>
                <a:t>berukuran</a:t>
              </a:r>
              <a:r>
                <a:rPr lang="en-US" sz="1400" noProof="0" dirty="0">
                  <a:ln>
                    <a:noFill/>
                  </a:ln>
                  <a:effectLst/>
                  <a:uLnTx/>
                  <a:uFillTx/>
                  <a:latin typeface="Arial" panose="020B0604020202090204" pitchFamily="34" charset="0"/>
                  <a:cs typeface="Arial" panose="020B0604020202090204" pitchFamily="34" charset="0"/>
                  <a:sym typeface="+mn-ea"/>
                </a:rPr>
                <a:t> </a:t>
              </a:r>
              <a:r>
                <a:rPr lang="en-US" sz="1400" noProof="0" dirty="0" err="1" smtClean="0">
                  <a:ln>
                    <a:noFill/>
                  </a:ln>
                  <a:effectLst/>
                  <a:uLnTx/>
                  <a:uFillTx/>
                  <a:latin typeface="Arial" panose="020B0604020202090204" pitchFamily="34" charset="0"/>
                  <a:cs typeface="Arial" panose="020B0604020202090204" pitchFamily="34" charset="0"/>
                  <a:sym typeface="+mn-ea"/>
                </a:rPr>
                <a:t>kecil</a:t>
              </a:r>
              <a:r>
                <a:rPr lang="en-US" sz="1400" noProof="0" dirty="0" smtClean="0">
                  <a:ln>
                    <a:noFill/>
                  </a:ln>
                  <a:effectLst/>
                  <a:uLnTx/>
                  <a:uFillTx/>
                  <a:latin typeface="Arial" panose="020B0604020202090204" pitchFamily="34" charset="0"/>
                  <a:cs typeface="Arial" panose="020B0604020202090204" pitchFamily="34" charset="0"/>
                  <a:sym typeface="+mn-ea"/>
                </a:rPr>
                <a:t>.</a:t>
              </a:r>
              <a:endParaRPr lang="en-US" sz="14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endParaRPr>
            </a:p>
          </p:txBody>
        </p:sp>
        <p:grpSp>
          <p:nvGrpSpPr>
            <p:cNvPr id="15" name="Group 14"/>
            <p:cNvGrpSpPr/>
            <p:nvPr/>
          </p:nvGrpSpPr>
          <p:grpSpPr>
            <a:xfrm>
              <a:off x="3209431" y="2090841"/>
              <a:ext cx="2183130" cy="1137138"/>
              <a:chOff x="3449320" y="2151373"/>
              <a:chExt cx="2183130" cy="1137138"/>
            </a:xfrm>
          </p:grpSpPr>
          <p:pic>
            <p:nvPicPr>
              <p:cNvPr id="3" name="Picture 2" descr="Calipers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1538" b="13045"/>
              <a:stretch>
                <a:fillRect/>
              </a:stretch>
            </p:blipFill>
            <p:spPr bwMode="auto">
              <a:xfrm>
                <a:off x="3449320" y="2151373"/>
                <a:ext cx="2183130" cy="109410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9" name="Rectangle 28"/>
              <p:cNvSpPr/>
              <p:nvPr/>
            </p:nvSpPr>
            <p:spPr>
              <a:xfrm>
                <a:off x="4351784" y="3057679"/>
                <a:ext cx="1149674" cy="2308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l"/>
                <a:r>
                  <a:rPr lang="en-US" sz="900" i="1" dirty="0" err="1">
                    <a:solidFill>
                      <a:schemeClr val="tx1"/>
                    </a:solidFill>
                    <a:sym typeface="+mn-ea"/>
                  </a:rPr>
                  <a:t>Sumber</a:t>
                </a:r>
                <a:r>
                  <a:rPr lang="en-US" sz="900" i="1" dirty="0">
                    <a:solidFill>
                      <a:schemeClr val="tx1"/>
                    </a:solidFill>
                    <a:sym typeface="+mn-ea"/>
                  </a:rPr>
                  <a:t>: </a:t>
                </a:r>
                <a:r>
                  <a:rPr lang="en-US" sz="900" i="1" dirty="0" smtClean="0">
                    <a:solidFill>
                      <a:schemeClr val="tx1"/>
                    </a:solidFill>
                    <a:sym typeface="+mn-ea"/>
                  </a:rPr>
                  <a:t>freepik.com</a:t>
                </a:r>
                <a:endParaRPr lang="en-US" sz="900" i="1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2" name="Group 21"/>
          <p:cNvGrpSpPr/>
          <p:nvPr/>
        </p:nvGrpSpPr>
        <p:grpSpPr>
          <a:xfrm>
            <a:off x="5783389" y="1945676"/>
            <a:ext cx="2884805" cy="2195513"/>
            <a:chOff x="5783389" y="1945676"/>
            <a:chExt cx="2884805" cy="2195513"/>
          </a:xfrm>
        </p:grpSpPr>
        <p:sp>
          <p:nvSpPr>
            <p:cNvPr id="4" name="TextBox 3"/>
            <p:cNvSpPr txBox="1">
              <a:spLocks noChangeArrowheads="1"/>
            </p:cNvSpPr>
            <p:nvPr/>
          </p:nvSpPr>
          <p:spPr bwMode="auto">
            <a:xfrm>
              <a:off x="5902134" y="3403954"/>
              <a:ext cx="2766060" cy="73723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9pPr>
            </a:lstStyle>
            <a:p>
              <a:pPr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90204" pitchFamily="34" charset="0"/>
                  <a:ea typeface="+mn-ea"/>
                  <a:cs typeface="Arial" panose="020B0604020202090204" pitchFamily="34" charset="0"/>
                </a:rPr>
                <a:t>Mikrometer</a:t>
              </a:r>
              <a:r>
                <a:rPr kumimoji="0" 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90204" pitchFamily="34" charset="0"/>
                  <a:ea typeface="+mn-ea"/>
                  <a:cs typeface="Arial" panose="020B0604020202090204" pitchFamily="34" charset="0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90204" pitchFamily="34" charset="0"/>
                  <a:ea typeface="+mn-ea"/>
                  <a:cs typeface="Arial" panose="020B0604020202090204" pitchFamily="34" charset="0"/>
                </a:rPr>
                <a:t>sekrup</a:t>
              </a:r>
              <a:r>
                <a:rPr kumimoji="0" 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90204" pitchFamily="34" charset="0"/>
                  <a:ea typeface="+mn-ea"/>
                  <a:cs typeface="Arial" panose="020B0604020202090204" pitchFamily="34" charset="0"/>
                </a:rPr>
                <a:t> 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90204" pitchFamily="34" charset="0"/>
                  <a:ea typeface="+mn-ea"/>
                  <a:cs typeface="Arial" panose="020B0604020202090204" pitchFamily="34" charset="0"/>
                </a:rPr>
                <a:t>untuk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90204" pitchFamily="34" charset="0"/>
                  <a:ea typeface="+mn-ea"/>
                  <a:cs typeface="Arial" panose="020B0604020202090204" pitchFamily="34" charset="0"/>
                </a:rPr>
                <a:t>mengukur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90204" pitchFamily="34" charset="0"/>
                  <a:ea typeface="+mn-ea"/>
                  <a:cs typeface="Arial" panose="020B0604020202090204" pitchFamily="34" charset="0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90204" pitchFamily="34" charset="0"/>
                  <a:ea typeface="+mn-ea"/>
                  <a:cs typeface="Arial" panose="020B0604020202090204" pitchFamily="34" charset="0"/>
                </a:rPr>
                <a:t>benda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90204" pitchFamily="34" charset="0"/>
                  <a:ea typeface="+mn-ea"/>
                  <a:cs typeface="Arial" panose="020B0604020202090204" pitchFamily="34" charset="0"/>
                </a:rPr>
                <a:t> yang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90204" pitchFamily="34" charset="0"/>
                  <a:ea typeface="+mn-ea"/>
                  <a:cs typeface="Arial" panose="020B0604020202090204" pitchFamily="34" charset="0"/>
                </a:rPr>
                <a:t>sangat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90204" pitchFamily="34" charset="0"/>
                  <a:ea typeface="+mn-ea"/>
                  <a:cs typeface="Arial" panose="020B0604020202090204" pitchFamily="34" charset="0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90204" pitchFamily="34" charset="0"/>
                  <a:ea typeface="+mn-ea"/>
                  <a:cs typeface="Arial" panose="020B0604020202090204" pitchFamily="34" charset="0"/>
                </a:rPr>
                <a:t>kecil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90204" pitchFamily="34" charset="0"/>
                  <a:ea typeface="+mn-ea"/>
                  <a:cs typeface="Arial" panose="020B0604020202090204" pitchFamily="34" charset="0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90204" pitchFamily="34" charset="0"/>
                  <a:ea typeface="+mn-ea"/>
                  <a:cs typeface="Arial" panose="020B0604020202090204" pitchFamily="34" charset="0"/>
                </a:rPr>
                <a:t>atau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90204" pitchFamily="34" charset="0"/>
                  <a:ea typeface="+mn-ea"/>
                  <a:cs typeface="Arial" panose="020B0604020202090204" pitchFamily="34" charset="0"/>
                </a:rPr>
                <a:t> tipis.</a:t>
              </a:r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5783389" y="1945676"/>
              <a:ext cx="2561918" cy="1459064"/>
              <a:chOff x="6172200" y="2007552"/>
              <a:chExt cx="2561918" cy="1459064"/>
            </a:xfrm>
          </p:grpSpPr>
          <p:pic>
            <p:nvPicPr>
              <p:cNvPr id="6" name="Picture 5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72200" y="2007552"/>
                <a:ext cx="2561918" cy="1280959"/>
              </a:xfrm>
              <a:prstGeom prst="rect">
                <a:avLst/>
              </a:prstGeom>
            </p:spPr>
          </p:pic>
          <p:sp>
            <p:nvSpPr>
              <p:cNvPr id="10" name="Rectangle 28"/>
              <p:cNvSpPr/>
              <p:nvPr/>
            </p:nvSpPr>
            <p:spPr>
              <a:xfrm>
                <a:off x="6537365" y="3235784"/>
                <a:ext cx="1749197" cy="2308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l"/>
                <a:r>
                  <a:rPr lang="en-US" sz="900" i="1" dirty="0" err="1">
                    <a:solidFill>
                      <a:schemeClr val="tx1"/>
                    </a:solidFill>
                    <a:sym typeface="+mn-ea"/>
                  </a:rPr>
                  <a:t>Sumber</a:t>
                </a:r>
                <a:r>
                  <a:rPr lang="en-US" sz="900" i="1" dirty="0">
                    <a:solidFill>
                      <a:schemeClr val="tx1"/>
                    </a:solidFill>
                    <a:sym typeface="+mn-ea"/>
                  </a:rPr>
                  <a:t>: </a:t>
                </a:r>
                <a:r>
                  <a:rPr lang="en-US" sz="900" i="1" dirty="0" smtClean="0">
                    <a:solidFill>
                      <a:schemeClr val="tx1"/>
                    </a:solidFill>
                    <a:sym typeface="+mn-ea"/>
                  </a:rPr>
                  <a:t>commons.wikimedia.org</a:t>
                </a:r>
                <a:endParaRPr lang="en-US" sz="900" i="1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7" name="Group 16"/>
          <p:cNvGrpSpPr/>
          <p:nvPr/>
        </p:nvGrpSpPr>
        <p:grpSpPr>
          <a:xfrm>
            <a:off x="493215" y="1914810"/>
            <a:ext cx="2589075" cy="2225817"/>
            <a:chOff x="493215" y="1914810"/>
            <a:chExt cx="2589075" cy="2225817"/>
          </a:xfrm>
        </p:grpSpPr>
        <p:grpSp>
          <p:nvGrpSpPr>
            <p:cNvPr id="14" name="Group 13"/>
            <p:cNvGrpSpPr/>
            <p:nvPr/>
          </p:nvGrpSpPr>
          <p:grpSpPr>
            <a:xfrm>
              <a:off x="493215" y="1914810"/>
              <a:ext cx="2533634" cy="1687615"/>
              <a:chOff x="503175" y="1551857"/>
              <a:chExt cx="2533634" cy="1687615"/>
            </a:xfrm>
          </p:grpSpPr>
          <p:pic>
            <p:nvPicPr>
              <p:cNvPr id="5" name="Picture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1380000">
                <a:off x="503175" y="1551857"/>
                <a:ext cx="2533634" cy="1687615"/>
              </a:xfrm>
              <a:prstGeom prst="rect">
                <a:avLst/>
              </a:prstGeom>
            </p:spPr>
          </p:pic>
          <p:sp>
            <p:nvSpPr>
              <p:cNvPr id="29" name="Rectangle 28"/>
              <p:cNvSpPr/>
              <p:nvPr/>
            </p:nvSpPr>
            <p:spPr>
              <a:xfrm>
                <a:off x="1633052" y="2572938"/>
                <a:ext cx="1149674" cy="2308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l"/>
                <a:r>
                  <a:rPr lang="en-US" sz="900" i="1" dirty="0" err="1">
                    <a:solidFill>
                      <a:schemeClr val="tx1"/>
                    </a:solidFill>
                    <a:sym typeface="+mn-ea"/>
                  </a:rPr>
                  <a:t>Sumber</a:t>
                </a:r>
                <a:r>
                  <a:rPr lang="en-US" sz="900" i="1" dirty="0">
                    <a:solidFill>
                      <a:schemeClr val="tx1"/>
                    </a:solidFill>
                    <a:sym typeface="+mn-ea"/>
                  </a:rPr>
                  <a:t>: </a:t>
                </a:r>
                <a:r>
                  <a:rPr lang="en-US" sz="900" i="1" dirty="0" smtClean="0">
                    <a:solidFill>
                      <a:schemeClr val="tx1"/>
                    </a:solidFill>
                    <a:sym typeface="+mn-ea"/>
                  </a:rPr>
                  <a:t>freepik.com</a:t>
                </a:r>
                <a:endParaRPr lang="en-US" sz="900" i="1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0" name="Text Box 6"/>
            <p:cNvSpPr txBox="1"/>
            <p:nvPr/>
          </p:nvSpPr>
          <p:spPr>
            <a:xfrm>
              <a:off x="504190" y="3403392"/>
              <a:ext cx="2578100" cy="73723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sz="1400" noProof="0" dirty="0" err="1">
                  <a:ln>
                    <a:noFill/>
                  </a:ln>
                  <a:effectLst/>
                  <a:uLnTx/>
                  <a:uFillTx/>
                  <a:latin typeface="Arial" panose="020B0604020202090204" pitchFamily="34" charset="0"/>
                  <a:cs typeface="Arial" panose="020B0604020202090204" pitchFamily="34" charset="0"/>
                  <a:sym typeface="+mn-ea"/>
                </a:rPr>
                <a:t>Mistar</a:t>
              </a:r>
              <a:r>
                <a:rPr lang="en-US" sz="1400" noProof="0" dirty="0">
                  <a:ln>
                    <a:noFill/>
                  </a:ln>
                  <a:effectLst/>
                  <a:uLnTx/>
                  <a:uFillTx/>
                  <a:latin typeface="Arial" panose="020B0604020202090204" pitchFamily="34" charset="0"/>
                  <a:cs typeface="Arial" panose="020B0604020202090204" pitchFamily="34" charset="0"/>
                  <a:sym typeface="+mn-ea"/>
                </a:rPr>
                <a:t> </a:t>
              </a:r>
              <a:r>
                <a:rPr lang="en-US" sz="1400" noProof="0" dirty="0" err="1">
                  <a:ln>
                    <a:noFill/>
                  </a:ln>
                  <a:effectLst/>
                  <a:uLnTx/>
                  <a:uFillTx/>
                  <a:latin typeface="Arial" panose="020B0604020202090204" pitchFamily="34" charset="0"/>
                  <a:cs typeface="Arial" panose="020B0604020202090204" pitchFamily="34" charset="0"/>
                  <a:sym typeface="+mn-ea"/>
                </a:rPr>
                <a:t>digunakan</a:t>
              </a:r>
              <a:r>
                <a:rPr lang="en-US" sz="1400" noProof="0" dirty="0">
                  <a:ln>
                    <a:noFill/>
                  </a:ln>
                  <a:effectLst/>
                  <a:uLnTx/>
                  <a:uFillTx/>
                  <a:latin typeface="Arial" panose="020B0604020202090204" pitchFamily="34" charset="0"/>
                  <a:cs typeface="Arial" panose="020B0604020202090204" pitchFamily="34" charset="0"/>
                  <a:sym typeface="+mn-ea"/>
                </a:rPr>
                <a:t> untuk </a:t>
              </a:r>
              <a:r>
                <a:rPr lang="en-US" sz="1400" noProof="0" dirty="0" err="1">
                  <a:ln>
                    <a:noFill/>
                  </a:ln>
                  <a:effectLst/>
                  <a:uLnTx/>
                  <a:uFillTx/>
                  <a:latin typeface="Arial" panose="020B0604020202090204" pitchFamily="34" charset="0"/>
                  <a:cs typeface="Arial" panose="020B0604020202090204" pitchFamily="34" charset="0"/>
                  <a:sym typeface="+mn-ea"/>
                </a:rPr>
                <a:t>mengukur</a:t>
              </a:r>
              <a:r>
                <a:rPr lang="en-US" sz="1400" noProof="0" dirty="0">
                  <a:ln>
                    <a:noFill/>
                  </a:ln>
                  <a:effectLst/>
                  <a:uLnTx/>
                  <a:uFillTx/>
                  <a:latin typeface="Arial" panose="020B0604020202090204" pitchFamily="34" charset="0"/>
                  <a:cs typeface="Arial" panose="020B0604020202090204" pitchFamily="34" charset="0"/>
                  <a:sym typeface="+mn-ea"/>
                </a:rPr>
                <a:t> </a:t>
              </a:r>
              <a:r>
                <a:rPr lang="en-US" sz="1400" noProof="0" dirty="0" err="1">
                  <a:ln>
                    <a:noFill/>
                  </a:ln>
                  <a:effectLst/>
                  <a:uLnTx/>
                  <a:uFillTx/>
                  <a:latin typeface="Arial" panose="020B0604020202090204" pitchFamily="34" charset="0"/>
                  <a:cs typeface="Arial" panose="020B0604020202090204" pitchFamily="34" charset="0"/>
                  <a:sym typeface="+mn-ea"/>
                </a:rPr>
                <a:t>benda</a:t>
              </a:r>
              <a:r>
                <a:rPr lang="en-US" sz="1400" noProof="0" dirty="0">
                  <a:ln>
                    <a:noFill/>
                  </a:ln>
                  <a:effectLst/>
                  <a:uLnTx/>
                  <a:uFillTx/>
                  <a:latin typeface="Arial" panose="020B0604020202090204" pitchFamily="34" charset="0"/>
                  <a:cs typeface="Arial" panose="020B0604020202090204" pitchFamily="34" charset="0"/>
                  <a:sym typeface="+mn-ea"/>
                </a:rPr>
                <a:t> yang </a:t>
              </a:r>
              <a:r>
                <a:rPr lang="en-US" sz="1400" noProof="0" dirty="0" err="1">
                  <a:ln>
                    <a:noFill/>
                  </a:ln>
                  <a:effectLst/>
                  <a:uLnTx/>
                  <a:uFillTx/>
                  <a:latin typeface="Arial" panose="020B0604020202090204" pitchFamily="34" charset="0"/>
                  <a:cs typeface="Arial" panose="020B0604020202090204" pitchFamily="34" charset="0"/>
                  <a:sym typeface="+mn-ea"/>
                </a:rPr>
                <a:t>memiliki</a:t>
              </a:r>
              <a:r>
                <a:rPr lang="en-US" sz="1400" noProof="0" dirty="0">
                  <a:ln>
                    <a:noFill/>
                  </a:ln>
                  <a:effectLst/>
                  <a:uLnTx/>
                  <a:uFillTx/>
                  <a:latin typeface="Arial" panose="020B0604020202090204" pitchFamily="34" charset="0"/>
                  <a:cs typeface="Arial" panose="020B0604020202090204" pitchFamily="34" charset="0"/>
                  <a:sym typeface="+mn-ea"/>
                </a:rPr>
                <a:t> </a:t>
              </a:r>
              <a:r>
                <a:rPr lang="en-US" sz="1400" noProof="0" dirty="0" err="1">
                  <a:ln>
                    <a:noFill/>
                  </a:ln>
                  <a:effectLst/>
                  <a:uLnTx/>
                  <a:uFillTx/>
                  <a:latin typeface="Arial" panose="020B0604020202090204" pitchFamily="34" charset="0"/>
                  <a:cs typeface="Arial" panose="020B0604020202090204" pitchFamily="34" charset="0"/>
                  <a:sym typeface="+mn-ea"/>
                </a:rPr>
                <a:t>ukuran</a:t>
              </a:r>
              <a:r>
                <a:rPr lang="en-US" sz="1400" noProof="0" dirty="0">
                  <a:ln>
                    <a:noFill/>
                  </a:ln>
                  <a:effectLst/>
                  <a:uLnTx/>
                  <a:uFillTx/>
                  <a:latin typeface="Arial" panose="020B0604020202090204" pitchFamily="34" charset="0"/>
                  <a:cs typeface="Arial" panose="020B0604020202090204" pitchFamily="34" charset="0"/>
                  <a:sym typeface="+mn-ea"/>
                </a:rPr>
                <a:t> </a:t>
              </a:r>
              <a:r>
                <a:rPr lang="en-US" sz="1400" noProof="0" dirty="0" err="1">
                  <a:ln>
                    <a:noFill/>
                  </a:ln>
                  <a:effectLst/>
                  <a:uLnTx/>
                  <a:uFillTx/>
                  <a:latin typeface="Arial" panose="020B0604020202090204" pitchFamily="34" charset="0"/>
                  <a:cs typeface="Arial" panose="020B0604020202090204" pitchFamily="34" charset="0"/>
                  <a:sym typeface="+mn-ea"/>
                </a:rPr>
                <a:t>relatif</a:t>
              </a:r>
              <a:r>
                <a:rPr lang="en-US" sz="1400" noProof="0" dirty="0">
                  <a:ln>
                    <a:noFill/>
                  </a:ln>
                  <a:effectLst/>
                  <a:uLnTx/>
                  <a:uFillTx/>
                  <a:latin typeface="Arial" panose="020B0604020202090204" pitchFamily="34" charset="0"/>
                  <a:cs typeface="Arial" panose="020B0604020202090204" pitchFamily="34" charset="0"/>
                  <a:sym typeface="+mn-ea"/>
                </a:rPr>
                <a:t> </a:t>
              </a:r>
              <a:r>
                <a:rPr lang="en-US" sz="1400" noProof="0" dirty="0" err="1" smtClean="0">
                  <a:ln>
                    <a:noFill/>
                  </a:ln>
                  <a:effectLst/>
                  <a:uLnTx/>
                  <a:uFillTx/>
                  <a:latin typeface="Arial" panose="020B0604020202090204" pitchFamily="34" charset="0"/>
                  <a:cs typeface="Arial" panose="020B0604020202090204" pitchFamily="34" charset="0"/>
                  <a:sym typeface="+mn-ea"/>
                </a:rPr>
                <a:t>besar</a:t>
              </a:r>
              <a:r>
                <a:rPr lang="en-US" sz="1400" noProof="0" dirty="0" smtClean="0">
                  <a:ln>
                    <a:noFill/>
                  </a:ln>
                  <a:effectLst/>
                  <a:uLnTx/>
                  <a:uFillTx/>
                  <a:latin typeface="Arial" panose="020B0604020202090204" pitchFamily="34" charset="0"/>
                  <a:cs typeface="Arial" panose="020B0604020202090204" pitchFamily="34" charset="0"/>
                  <a:sym typeface="+mn-ea"/>
                </a:rPr>
                <a:t>.</a:t>
              </a:r>
              <a:endParaRPr lang="en-US" sz="14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endParaRPr>
            </a:p>
          </p:txBody>
        </p:sp>
      </p:grpSp>
      <p:sp>
        <p:nvSpPr>
          <p:cNvPr id="23" name="Text Box 1"/>
          <p:cNvSpPr txBox="1"/>
          <p:nvPr/>
        </p:nvSpPr>
        <p:spPr>
          <a:xfrm>
            <a:off x="475458" y="1169924"/>
            <a:ext cx="7906541" cy="645160"/>
          </a:xfrm>
          <a:prstGeom prst="rect">
            <a:avLst/>
          </a:prstGeom>
          <a:solidFill>
            <a:srgbClr val="FFF2C7"/>
          </a:solidFill>
        </p:spPr>
        <p:txBody>
          <a:bodyPr wrap="square" rtlCol="0" anchor="t">
            <a:spAutoFit/>
          </a:bodyPr>
          <a:lstStyle/>
          <a:p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Panjang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suatu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benda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dapat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diukur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dengan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menggunakan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mistar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,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jangka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sorong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, </a:t>
            </a:r>
            <a:r>
              <a:rPr lang="en-US" noProof="0" dirty="0" err="1" smtClean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dan</a:t>
            </a:r>
            <a:r>
              <a:rPr lang="en-US" noProof="0" dirty="0" smtClean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 smtClean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mikrometer</a:t>
            </a:r>
            <a:r>
              <a:rPr lang="en-US" noProof="0" dirty="0" smtClean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 smtClean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sekrup</a:t>
            </a:r>
            <a:r>
              <a:rPr lang="en-US" noProof="0" dirty="0" smtClean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.</a:t>
            </a:r>
            <a:endParaRPr lang="en-US" noProof="0" dirty="0">
              <a:ln>
                <a:noFill/>
              </a:ln>
              <a:effectLst/>
              <a:uLnTx/>
              <a:uFillTx/>
              <a:latin typeface="Arial" panose="020B0604020202090204" pitchFamily="34" charset="0"/>
              <a:cs typeface="Arial" panose="020B060402020209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entagon 13"/>
          <p:cNvSpPr/>
          <p:nvPr/>
        </p:nvSpPr>
        <p:spPr>
          <a:xfrm>
            <a:off x="22225" y="467995"/>
            <a:ext cx="5400675" cy="569595"/>
          </a:xfrm>
          <a:prstGeom prst="homePlat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952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a. Pengukuran</a:t>
            </a:r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Panjang</a:t>
            </a:r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dengan</a:t>
            </a:r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Penggaris</a:t>
            </a:r>
            <a:endParaRPr kumimoji="0" lang="en-US" b="1" i="0" u="none" strike="noStrike" kern="1200" cap="none" spc="0" normalizeH="0" baseline="0" noProof="0" dirty="0" err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  <a:sym typeface="+mn-ea"/>
            </a:endParaRPr>
          </a:p>
        </p:txBody>
      </p:sp>
      <p:sp>
        <p:nvSpPr>
          <p:cNvPr id="3" name="Text Box 2"/>
          <p:cNvSpPr txBox="1"/>
          <p:nvPr/>
        </p:nvSpPr>
        <p:spPr>
          <a:xfrm>
            <a:off x="457200" y="1903714"/>
            <a:ext cx="7696200" cy="645160"/>
          </a:xfrm>
          <a:prstGeom prst="rect">
            <a:avLst/>
          </a:prstGeom>
          <a:solidFill>
            <a:srgbClr val="E5F2DD"/>
          </a:solidFill>
        </p:spPr>
        <p:txBody>
          <a:bodyPr wrap="square" rtlCol="0" anchor="t">
            <a:spAutoFit/>
          </a:bodyPr>
          <a:lstStyle/>
          <a:p>
            <a:r>
              <a:rPr lang="en-US" altLang="en-US" dirty="0" err="1" smtClean="0">
                <a:sym typeface="+mn-ea"/>
              </a:rPr>
              <a:t>Skala</a:t>
            </a:r>
            <a:r>
              <a:rPr lang="en-US" altLang="en-US" dirty="0" smtClean="0">
                <a:sym typeface="+mn-ea"/>
              </a:rPr>
              <a:t> </a:t>
            </a:r>
            <a:r>
              <a:rPr lang="en-US" altLang="en-US" dirty="0">
                <a:sym typeface="+mn-ea"/>
              </a:rPr>
              <a:t>terkecil pada penggaris adalah 1 mm, sehingga ketelitian penggaris adalah 1 mm.</a:t>
            </a:r>
          </a:p>
        </p:txBody>
      </p:sp>
      <p:sp>
        <p:nvSpPr>
          <p:cNvPr id="8" name="Text Box 7"/>
          <p:cNvSpPr txBox="1"/>
          <p:nvPr/>
        </p:nvSpPr>
        <p:spPr>
          <a:xfrm>
            <a:off x="457200" y="1143330"/>
            <a:ext cx="7696200" cy="645160"/>
          </a:xfrm>
          <a:prstGeom prst="rect">
            <a:avLst/>
          </a:prstGeom>
          <a:solidFill>
            <a:srgbClr val="FFF4D1"/>
          </a:solidFill>
        </p:spPr>
        <p:txBody>
          <a:bodyPr wrap="square" rtlCol="0" anchor="t">
            <a:spAutoFit/>
          </a:bodyPr>
          <a:lstStyle/>
          <a:p>
            <a:pPr marL="0" lvl="0" indent="0">
              <a:spcBef>
                <a:spcPct val="0"/>
              </a:spcBef>
              <a:buNone/>
            </a:pPr>
            <a:r>
              <a:rPr lang="en-US" altLang="en-US" b="1" dirty="0" err="1" smtClean="0">
                <a:sym typeface="+mn-ea"/>
              </a:rPr>
              <a:t>Ketelitian</a:t>
            </a:r>
            <a:r>
              <a:rPr lang="en-US" altLang="en-US" b="1" dirty="0" smtClean="0">
                <a:sym typeface="+mn-ea"/>
              </a:rPr>
              <a:t> </a:t>
            </a:r>
            <a:r>
              <a:rPr lang="en-US" altLang="en-US" b="1" dirty="0">
                <a:sym typeface="+mn-ea"/>
              </a:rPr>
              <a:t>alat ukur</a:t>
            </a:r>
            <a:r>
              <a:rPr lang="en-US" altLang="en-US" dirty="0">
                <a:sym typeface="+mn-ea"/>
              </a:rPr>
              <a:t> adalah skala terkecil yang masih dapat diukur oleh alat ukur tersebut.</a:t>
            </a:r>
            <a:endParaRPr lang="en-US" dirty="0"/>
          </a:p>
        </p:txBody>
      </p:sp>
      <p:grpSp>
        <p:nvGrpSpPr>
          <p:cNvPr id="18" name="Group 17"/>
          <p:cNvGrpSpPr/>
          <p:nvPr/>
        </p:nvGrpSpPr>
        <p:grpSpPr>
          <a:xfrm>
            <a:off x="846106" y="3148304"/>
            <a:ext cx="1873218" cy="1370577"/>
            <a:chOff x="846106" y="3148304"/>
            <a:chExt cx="1873218" cy="1370577"/>
          </a:xfrm>
        </p:grpSpPr>
        <p:grpSp>
          <p:nvGrpSpPr>
            <p:cNvPr id="5" name="Group 4"/>
            <p:cNvGrpSpPr/>
            <p:nvPr/>
          </p:nvGrpSpPr>
          <p:grpSpPr>
            <a:xfrm>
              <a:off x="846106" y="3148304"/>
              <a:ext cx="1873218" cy="1072785"/>
              <a:chOff x="1684081" y="3277289"/>
              <a:chExt cx="1873218" cy="1072785"/>
            </a:xfrm>
          </p:grpSpPr>
          <p:pic>
            <p:nvPicPr>
              <p:cNvPr id="9" name="Picture 8"/>
              <p:cNvPicPr>
                <a:picLocks noChangeAspect="1"/>
              </p:cNvPicPr>
              <p:nvPr/>
            </p:nvPicPr>
            <p:blipFill rotWithShape="1">
              <a:blip r:embed="rId2"/>
              <a:srcRect l="11067" t="23540"/>
              <a:stretch/>
            </p:blipFill>
            <p:spPr>
              <a:xfrm rot="1380000">
                <a:off x="1684081" y="3277289"/>
                <a:ext cx="1873218" cy="1072785"/>
              </a:xfrm>
              <a:prstGeom prst="rect">
                <a:avLst/>
              </a:prstGeom>
            </p:spPr>
          </p:pic>
          <p:sp>
            <p:nvSpPr>
              <p:cNvPr id="29" name="Rectangle 28"/>
              <p:cNvSpPr/>
              <p:nvPr/>
            </p:nvSpPr>
            <p:spPr>
              <a:xfrm>
                <a:off x="1892288" y="3813681"/>
                <a:ext cx="1257935" cy="22987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en-US" sz="900" i="1" dirty="0" err="1">
                    <a:solidFill>
                      <a:schemeClr val="tx1"/>
                    </a:solidFill>
                    <a:sym typeface="+mn-ea"/>
                  </a:rPr>
                  <a:t>Sumber</a:t>
                </a:r>
                <a:r>
                  <a:rPr lang="en-US" sz="900" i="1" dirty="0">
                    <a:solidFill>
                      <a:schemeClr val="tx1"/>
                    </a:solidFill>
                    <a:sym typeface="+mn-ea"/>
                  </a:rPr>
                  <a:t>: </a:t>
                </a:r>
                <a:r>
                  <a:rPr lang="en-US" sz="900" i="1" dirty="0" smtClean="0">
                    <a:solidFill>
                      <a:schemeClr val="tx1"/>
                    </a:solidFill>
                    <a:sym typeface="+mn-ea"/>
                  </a:rPr>
                  <a:t>freepik.com</a:t>
                </a:r>
                <a:endParaRPr lang="en-US" sz="900" i="1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3" name="Text Box 12"/>
            <p:cNvSpPr txBox="1"/>
            <p:nvPr/>
          </p:nvSpPr>
          <p:spPr>
            <a:xfrm>
              <a:off x="931835" y="4180327"/>
              <a:ext cx="1443472" cy="338554"/>
            </a:xfrm>
            <a:prstGeom prst="rect">
              <a:avLst/>
            </a:prstGeom>
            <a:solidFill>
              <a:srgbClr val="E2EDF8"/>
            </a:solidFill>
          </p:spPr>
          <p:txBody>
            <a:bodyPr wrap="none" rtlCol="0" anchor="t">
              <a:spAutoFit/>
            </a:bodyPr>
            <a:lstStyle/>
            <a:p>
              <a:r>
                <a:rPr lang="en-US" altLang="en-US" sz="1600" dirty="0">
                  <a:sym typeface="+mn-ea"/>
                </a:rPr>
                <a:t>Penggaris lurus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558045" y="2995127"/>
            <a:ext cx="1734460" cy="1554474"/>
            <a:chOff x="3558045" y="2995127"/>
            <a:chExt cx="1734460" cy="1554474"/>
          </a:xfrm>
        </p:grpSpPr>
        <p:grpSp>
          <p:nvGrpSpPr>
            <p:cNvPr id="12" name="Group 11"/>
            <p:cNvGrpSpPr/>
            <p:nvPr/>
          </p:nvGrpSpPr>
          <p:grpSpPr>
            <a:xfrm>
              <a:off x="3558045" y="2995127"/>
              <a:ext cx="1734460" cy="1188419"/>
              <a:chOff x="3558045" y="2995127"/>
              <a:chExt cx="1734460" cy="1188419"/>
            </a:xfrm>
          </p:grpSpPr>
          <p:pic>
            <p:nvPicPr>
              <p:cNvPr id="4" name="Picture 2" descr="Ruler and triangle. measuring, tools, geometry.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58045" y="2995127"/>
                <a:ext cx="1734460" cy="112985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6" name="Rectangle 5"/>
              <p:cNvSpPr/>
              <p:nvPr/>
            </p:nvSpPr>
            <p:spPr>
              <a:xfrm>
                <a:off x="3975899" y="3952714"/>
                <a:ext cx="1175322" cy="2308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en-US" sz="900" i="1" dirty="0" err="1"/>
                  <a:t>Sumber</a:t>
                </a:r>
                <a:r>
                  <a:rPr lang="en-US" sz="900" i="1" dirty="0"/>
                  <a:t>: </a:t>
                </a:r>
                <a:r>
                  <a:rPr lang="en-US" sz="900" i="1" dirty="0" smtClean="0"/>
                  <a:t>freepik.com </a:t>
                </a:r>
                <a:endParaRPr lang="id-ID" sz="900" i="1" dirty="0"/>
              </a:p>
            </p:txBody>
          </p:sp>
        </p:grpSp>
        <p:sp>
          <p:nvSpPr>
            <p:cNvPr id="15" name="Text Box 14"/>
            <p:cNvSpPr txBox="1"/>
            <p:nvPr/>
          </p:nvSpPr>
          <p:spPr>
            <a:xfrm>
              <a:off x="3599938" y="4211047"/>
              <a:ext cx="1354282" cy="338554"/>
            </a:xfrm>
            <a:prstGeom prst="rect">
              <a:avLst/>
            </a:prstGeom>
            <a:solidFill>
              <a:srgbClr val="E2EDF8"/>
            </a:solidFill>
          </p:spPr>
          <p:txBody>
            <a:bodyPr wrap="none" rtlCol="0" anchor="t">
              <a:spAutoFit/>
            </a:bodyPr>
            <a:lstStyle/>
            <a:p>
              <a:r>
                <a:rPr lang="en-US" altLang="en-US" sz="1600" dirty="0">
                  <a:sym typeface="+mn-ea"/>
                </a:rPr>
                <a:t>Penggaris siku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5645942" y="2687431"/>
            <a:ext cx="2349500" cy="1831450"/>
            <a:chOff x="5645942" y="2687431"/>
            <a:chExt cx="2349500" cy="1831450"/>
          </a:xfrm>
        </p:grpSpPr>
        <p:grpSp>
          <p:nvGrpSpPr>
            <p:cNvPr id="7" name="Group 6"/>
            <p:cNvGrpSpPr/>
            <p:nvPr/>
          </p:nvGrpSpPr>
          <p:grpSpPr>
            <a:xfrm>
              <a:off x="5645942" y="2687431"/>
              <a:ext cx="2349500" cy="1565910"/>
              <a:chOff x="5751830" y="2851150"/>
              <a:chExt cx="2349500" cy="1565910"/>
            </a:xfrm>
          </p:grpSpPr>
          <p:pic>
            <p:nvPicPr>
              <p:cNvPr id="10" name="Picture 9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751830" y="2851150"/>
                <a:ext cx="2349500" cy="1565910"/>
              </a:xfrm>
              <a:prstGeom prst="rect">
                <a:avLst/>
              </a:prstGeom>
            </p:spPr>
          </p:pic>
          <p:sp>
            <p:nvSpPr>
              <p:cNvPr id="11" name="Rectangle 5"/>
              <p:cNvSpPr/>
              <p:nvPr/>
            </p:nvSpPr>
            <p:spPr>
              <a:xfrm>
                <a:off x="6477000" y="4114734"/>
                <a:ext cx="1149674" cy="2308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en-US" sz="900" i="1" dirty="0" err="1"/>
                  <a:t>Sumber</a:t>
                </a:r>
                <a:r>
                  <a:rPr lang="en-US" sz="900" i="1" dirty="0"/>
                  <a:t>: </a:t>
                </a:r>
                <a:r>
                  <a:rPr lang="en-US" sz="900" i="1" dirty="0" smtClean="0"/>
                  <a:t>freepik</a:t>
                </a:r>
                <a:r>
                  <a:rPr lang="en-US" sz="900" i="1" dirty="0" smtClean="0"/>
                  <a:t>.com</a:t>
                </a:r>
                <a:endParaRPr lang="id-ID" sz="900" i="1" dirty="0"/>
              </a:p>
            </p:txBody>
          </p:sp>
        </p:grpSp>
        <p:sp>
          <p:nvSpPr>
            <p:cNvPr id="16" name="Text Box 15"/>
            <p:cNvSpPr txBox="1"/>
            <p:nvPr/>
          </p:nvSpPr>
          <p:spPr>
            <a:xfrm>
              <a:off x="6376075" y="4211104"/>
              <a:ext cx="1351524" cy="307777"/>
            </a:xfrm>
            <a:prstGeom prst="rect">
              <a:avLst/>
            </a:prstGeom>
            <a:solidFill>
              <a:srgbClr val="E2EDF8"/>
            </a:solidFill>
          </p:spPr>
          <p:txBody>
            <a:bodyPr wrap="none" rtlCol="0" anchor="t">
              <a:spAutoFit/>
            </a:bodyPr>
            <a:lstStyle/>
            <a:p>
              <a:r>
                <a:rPr lang="en-US" altLang="en-US" sz="1400" dirty="0" err="1" smtClean="0">
                  <a:sym typeface="+mn-ea"/>
                </a:rPr>
                <a:t>Meteran</a:t>
              </a:r>
              <a:r>
                <a:rPr lang="en-US" altLang="en-US" sz="1400" dirty="0" smtClean="0">
                  <a:sym typeface="+mn-ea"/>
                </a:rPr>
                <a:t> </a:t>
              </a:r>
              <a:r>
                <a:rPr lang="en-US" altLang="en-US" sz="1400" dirty="0" err="1" smtClean="0">
                  <a:sym typeface="+mn-ea"/>
                </a:rPr>
                <a:t>gulung</a:t>
              </a:r>
              <a:endParaRPr lang="en-US" altLang="en-US" sz="1400" dirty="0">
                <a:sym typeface="+mn-ea"/>
              </a:endParaRPr>
            </a:p>
          </p:txBody>
        </p:sp>
      </p:grpSp>
      <p:sp>
        <p:nvSpPr>
          <p:cNvPr id="17" name="Text Box 1"/>
          <p:cNvSpPr txBox="1"/>
          <p:nvPr/>
        </p:nvSpPr>
        <p:spPr>
          <a:xfrm>
            <a:off x="228600" y="2687431"/>
            <a:ext cx="7696200" cy="36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2C7"/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 algn="just"/>
            <a:r>
              <a:rPr lang="en-US" altLang="en-US" dirty="0">
                <a:sym typeface="+mn-ea"/>
              </a:rPr>
              <a:t>   Penggaris yang digunakan untuk mengukur panjang suatu benda antara lain; 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3" grpId="0" animBg="1"/>
      <p:bldP spid="8" grpId="0" animBg="1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entagon 13"/>
          <p:cNvSpPr/>
          <p:nvPr/>
        </p:nvSpPr>
        <p:spPr>
          <a:xfrm>
            <a:off x="22225" y="467995"/>
            <a:ext cx="5690870" cy="569595"/>
          </a:xfrm>
          <a:prstGeom prst="homePlat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952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20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b. Pengukuran Panjang dengan Jangka Sorong</a:t>
            </a:r>
            <a:endParaRPr kumimoji="0" lang="en-US" sz="2000" b="1" i="0" u="none" strike="noStrike" kern="1200" cap="none" spc="0" normalizeH="0" baseline="0" noProof="0" dirty="0" err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4508754" y="1737651"/>
            <a:ext cx="4278630" cy="2143760"/>
            <a:chOff x="4508754" y="1737651"/>
            <a:chExt cx="4278630" cy="2143760"/>
          </a:xfrm>
        </p:grpSpPr>
        <p:pic>
          <p:nvPicPr>
            <p:cNvPr id="4" name="Picture 2" descr="Calipers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38" b="13045"/>
            <a:stretch>
              <a:fillRect/>
            </a:stretch>
          </p:blipFill>
          <p:spPr bwMode="auto">
            <a:xfrm>
              <a:off x="4508754" y="1737651"/>
              <a:ext cx="4278630" cy="21437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Rectangle 4"/>
            <p:cNvSpPr/>
            <p:nvPr/>
          </p:nvSpPr>
          <p:spPr>
            <a:xfrm>
              <a:off x="6935169" y="3486150"/>
              <a:ext cx="1175322" cy="2308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sz="900" i="1" dirty="0" err="1"/>
                <a:t>Sumber</a:t>
              </a:r>
              <a:r>
                <a:rPr lang="en-US" sz="900" i="1" dirty="0"/>
                <a:t>: </a:t>
              </a:r>
              <a:r>
                <a:rPr lang="en-US" sz="900" i="1" dirty="0" smtClean="0"/>
                <a:t>freepik.com </a:t>
              </a:r>
              <a:endParaRPr lang="id-ID" sz="900" i="1" dirty="0"/>
            </a:p>
          </p:txBody>
        </p:sp>
      </p:grpSp>
      <p:sp>
        <p:nvSpPr>
          <p:cNvPr id="2" name="Text Box 1"/>
          <p:cNvSpPr txBox="1"/>
          <p:nvPr/>
        </p:nvSpPr>
        <p:spPr>
          <a:xfrm>
            <a:off x="446748" y="1173112"/>
            <a:ext cx="7821244" cy="400110"/>
          </a:xfrm>
          <a:prstGeom prst="rect">
            <a:avLst/>
          </a:prstGeom>
          <a:solidFill>
            <a:srgbClr val="FFF2C7"/>
          </a:solidFill>
        </p:spPr>
        <p:txBody>
          <a:bodyPr wrap="none" rtlCol="0" anchor="t">
            <a:spAutoFit/>
          </a:bodyPr>
          <a:lstStyle/>
          <a:p>
            <a:pPr algn="just"/>
            <a:r>
              <a:rPr lang="en-US" altLang="en-US" sz="2000" dirty="0">
                <a:sym typeface="+mn-ea"/>
              </a:rPr>
              <a:t>Jangka sorong memiliki ketelitian yang lebih tinggi hingga 0,02 millimeter.</a:t>
            </a:r>
          </a:p>
        </p:txBody>
      </p:sp>
      <p:sp>
        <p:nvSpPr>
          <p:cNvPr id="3" name="Text Box 2"/>
          <p:cNvSpPr txBox="1"/>
          <p:nvPr/>
        </p:nvSpPr>
        <p:spPr>
          <a:xfrm>
            <a:off x="446748" y="1737651"/>
            <a:ext cx="4353852" cy="1323439"/>
          </a:xfrm>
          <a:prstGeom prst="rect">
            <a:avLst/>
          </a:prstGeom>
          <a:solidFill>
            <a:srgbClr val="CBE3BC"/>
          </a:solidFill>
        </p:spPr>
        <p:txBody>
          <a:bodyPr wrap="square" rtlCol="0" anchor="t">
            <a:spAutoFit/>
          </a:bodyPr>
          <a:lstStyle/>
          <a:p>
            <a:pPr marL="0" lvl="0" indent="0">
              <a:spcBef>
                <a:spcPct val="0"/>
              </a:spcBef>
              <a:buNone/>
            </a:pPr>
            <a:r>
              <a:rPr lang="en-US" altLang="en-US" sz="2000" dirty="0">
                <a:sym typeface="+mn-ea"/>
              </a:rPr>
              <a:t>Jangka sorong dapat digunakan untuk mengukur panjang, diameter luar, diameter dalam, dan </a:t>
            </a:r>
            <a:r>
              <a:rPr lang="en-US" altLang="en-US" sz="2000" dirty="0" err="1">
                <a:sym typeface="+mn-ea"/>
              </a:rPr>
              <a:t>kedalaman</a:t>
            </a:r>
            <a:r>
              <a:rPr lang="en-US" altLang="en-US" sz="2000" dirty="0">
                <a:sym typeface="+mn-ea"/>
              </a:rPr>
              <a:t> </a:t>
            </a:r>
            <a:r>
              <a:rPr lang="en-US" altLang="en-US" sz="2000" dirty="0" err="1" smtClean="0">
                <a:sym typeface="+mn-ea"/>
              </a:rPr>
              <a:t>suatu</a:t>
            </a:r>
            <a:r>
              <a:rPr lang="en-US" altLang="en-US" sz="2000" dirty="0" smtClean="0">
                <a:sym typeface="+mn-ea"/>
              </a:rPr>
              <a:t> </a:t>
            </a:r>
            <a:r>
              <a:rPr lang="en-US" altLang="en-US" sz="2000" dirty="0">
                <a:sym typeface="+mn-ea"/>
              </a:rPr>
              <a:t>benda.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" grpId="0" animBg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7467600" y="4552950"/>
            <a:ext cx="1056700" cy="2308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lang="en-US" sz="900" i="1" dirty="0" err="1">
                <a:solidFill>
                  <a:schemeClr val="bg1"/>
                </a:solidFill>
                <a:sym typeface="+mn-ea"/>
              </a:rPr>
              <a:t>Sumber</a:t>
            </a:r>
            <a:r>
              <a:rPr lang="en-US" sz="900" i="1" dirty="0">
                <a:solidFill>
                  <a:schemeClr val="bg1"/>
                </a:solidFill>
                <a:sym typeface="+mn-ea"/>
              </a:rPr>
              <a:t>: </a:t>
            </a:r>
            <a:r>
              <a:rPr lang="en-US" sz="900" i="1" dirty="0" smtClean="0">
                <a:solidFill>
                  <a:schemeClr val="bg1"/>
                </a:solidFill>
                <a:sym typeface="+mn-ea"/>
              </a:rPr>
              <a:t>flickr.com</a:t>
            </a:r>
            <a:endParaRPr lang="en-US" sz="900" i="1" dirty="0">
              <a:solidFill>
                <a:schemeClr val="bg1"/>
              </a:solidFill>
              <a:sym typeface="+mn-ea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283492" y="266213"/>
            <a:ext cx="1834337" cy="817329"/>
            <a:chOff x="55507" y="128083"/>
            <a:chExt cx="1834337" cy="817329"/>
          </a:xfrm>
        </p:grpSpPr>
        <p:sp>
          <p:nvSpPr>
            <p:cNvPr id="21" name="Rectangle 20"/>
            <p:cNvSpPr/>
            <p:nvPr/>
          </p:nvSpPr>
          <p:spPr>
            <a:xfrm>
              <a:off x="487554" y="171648"/>
              <a:ext cx="1366364" cy="386881"/>
            </a:xfrm>
            <a:prstGeom prst="rect">
              <a:avLst/>
            </a:prstGeom>
            <a:solidFill>
              <a:srgbClr val="F051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92234" y="128083"/>
              <a:ext cx="1197610" cy="4603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spc="50" dirty="0">
                  <a:solidFill>
                    <a:schemeClr val="bg1">
                      <a:lumMod val="95000"/>
                    </a:schemeClr>
                  </a:solidFill>
                </a:rPr>
                <a:t>BAB 1 </a:t>
              </a:r>
              <a:endParaRPr lang="id-ID" sz="24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487554" y="558531"/>
              <a:ext cx="432046" cy="38688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55507" y="171650"/>
              <a:ext cx="432046" cy="38688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1616710" y="-246380"/>
            <a:ext cx="505460" cy="1981680"/>
            <a:chOff x="1388493" y="29628"/>
            <a:chExt cx="505711" cy="1032875"/>
          </a:xfrm>
        </p:grpSpPr>
        <p:sp>
          <p:nvSpPr>
            <p:cNvPr id="27" name="Rectangle 26"/>
            <p:cNvSpPr/>
            <p:nvPr/>
          </p:nvSpPr>
          <p:spPr>
            <a:xfrm>
              <a:off x="1388493" y="537122"/>
              <a:ext cx="59922" cy="525381"/>
            </a:xfrm>
            <a:prstGeom prst="rect">
              <a:avLst/>
            </a:prstGeom>
            <a:gradFill>
              <a:gsLst>
                <a:gs pos="100000">
                  <a:schemeClr val="accent5">
                    <a:lumMod val="50000"/>
                  </a:schemeClr>
                </a:gs>
                <a:gs pos="100000">
                  <a:schemeClr val="accent6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1784876" y="104439"/>
              <a:ext cx="69041" cy="440980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7" name="Oval 36"/>
            <p:cNvSpPr/>
            <p:nvPr/>
          </p:nvSpPr>
          <p:spPr>
            <a:xfrm>
              <a:off x="1744587" y="29628"/>
              <a:ext cx="149617" cy="149617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8" name="Rectangle 37"/>
            <p:cNvSpPr/>
            <p:nvPr/>
          </p:nvSpPr>
          <p:spPr>
            <a:xfrm rot="16200000">
              <a:off x="1587369" y="340315"/>
              <a:ext cx="69041" cy="46405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1489711" y="728981"/>
            <a:ext cx="6400800" cy="1348726"/>
            <a:chOff x="1417955" y="684082"/>
            <a:chExt cx="6400800" cy="2348858"/>
          </a:xfrm>
        </p:grpSpPr>
        <p:grpSp>
          <p:nvGrpSpPr>
            <p:cNvPr id="31" name="Group 30"/>
            <p:cNvGrpSpPr/>
            <p:nvPr/>
          </p:nvGrpSpPr>
          <p:grpSpPr>
            <a:xfrm>
              <a:off x="1417955" y="684082"/>
              <a:ext cx="6400800" cy="2348858"/>
              <a:chOff x="1259202" y="545951"/>
              <a:chExt cx="4168663" cy="185771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3" name="Rectangle 32"/>
              <p:cNvSpPr/>
              <p:nvPr/>
            </p:nvSpPr>
            <p:spPr>
              <a:xfrm>
                <a:off x="1388645" y="545951"/>
                <a:ext cx="3909776" cy="1383676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1259202" y="678001"/>
                <a:ext cx="4168663" cy="1725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lvl="0" indent="0" algn="ctr">
                  <a:lnSpc>
                    <a:spcPct val="90000"/>
                  </a:lnSpc>
                  <a:spcBef>
                    <a:spcPct val="0"/>
                  </a:spcBef>
                  <a:buNone/>
                </a:pPr>
                <a:r>
                  <a:rPr lang="en-US" altLang="en-US" sz="2800" b="1" dirty="0">
                    <a:sym typeface="+mn-ea"/>
                  </a:rPr>
                  <a:t>BESARAN DAN PENGUKURAN PADA MAKHLUK HIDUP DAN BENDA LAINNYA</a:t>
                </a:r>
                <a:endParaRPr lang="en-US" altLang="en-US" sz="2800" b="1" dirty="0">
                  <a:latin typeface="Calibri" panose="020F0502020204030204" pitchFamily="34" charset="0"/>
                  <a:cs typeface="Calibri" panose="020F0502020204030204" pitchFamily="34" charset="0"/>
                  <a:sym typeface="+mn-ea"/>
                </a:endParaRPr>
              </a:p>
            </p:txBody>
          </p:sp>
        </p:grpSp>
        <p:sp>
          <p:nvSpPr>
            <p:cNvPr id="32" name="Rectangle 31"/>
            <p:cNvSpPr/>
            <p:nvPr/>
          </p:nvSpPr>
          <p:spPr>
            <a:xfrm>
              <a:off x="7623294" y="723716"/>
              <a:ext cx="58272" cy="1080000"/>
            </a:xfrm>
            <a:prstGeom prst="rect">
              <a:avLst/>
            </a:prstGeom>
            <a:gradFill>
              <a:gsLst>
                <a:gs pos="100000">
                  <a:schemeClr val="accent5">
                    <a:lumMod val="50000"/>
                  </a:schemeClr>
                </a:gs>
                <a:gs pos="100000">
                  <a:schemeClr val="accent6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 thruBlk="1"/>
      </p:transition>
    </mc:Choice>
    <mc:Fallback xmlns=""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entagon 13"/>
          <p:cNvSpPr/>
          <p:nvPr/>
        </p:nvSpPr>
        <p:spPr>
          <a:xfrm>
            <a:off x="22225" y="467995"/>
            <a:ext cx="6270625" cy="569595"/>
          </a:xfrm>
          <a:prstGeom prst="homePlat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952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20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c. Pengukuran</a:t>
            </a:r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Panjang</a:t>
            </a:r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dengan</a:t>
            </a:r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Mikrometer</a:t>
            </a:r>
            <a:r>
              <a:rPr lang="en-US" sz="20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Sekrup</a:t>
            </a:r>
            <a:endParaRPr kumimoji="0" lang="en-US" sz="2000" b="1" i="0" u="none" strike="noStrike" kern="1200" cap="none" spc="0" normalizeH="0" baseline="0" noProof="0" dirty="0" err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</p:txBody>
      </p:sp>
      <p:sp>
        <p:nvSpPr>
          <p:cNvPr id="2" name="Text Box 1"/>
          <p:cNvSpPr txBox="1"/>
          <p:nvPr/>
        </p:nvSpPr>
        <p:spPr>
          <a:xfrm>
            <a:off x="482599" y="1190476"/>
            <a:ext cx="4937125" cy="1015663"/>
          </a:xfrm>
          <a:prstGeom prst="rect">
            <a:avLst/>
          </a:prstGeom>
          <a:solidFill>
            <a:srgbClr val="FFF4D1"/>
          </a:solidFill>
        </p:spPr>
        <p:txBody>
          <a:bodyPr wrap="square" rtlCol="0" anchor="t">
            <a:spAutoFit/>
          </a:bodyPr>
          <a:lstStyle/>
          <a:p>
            <a:r>
              <a:rPr lang="en-US" altLang="en-US" sz="2000" b="1" dirty="0">
                <a:sym typeface="+mn-ea"/>
              </a:rPr>
              <a:t>Mikrometer skrup </a:t>
            </a:r>
            <a:r>
              <a:rPr lang="en-US" altLang="en-US" sz="2000" dirty="0">
                <a:sym typeface="+mn-ea"/>
              </a:rPr>
              <a:t>adalah alat ukur panjang yang memiliki ketelitian paling tinggi yaitu 0,01 millimeter.</a:t>
            </a:r>
          </a:p>
        </p:txBody>
      </p:sp>
      <p:sp>
        <p:nvSpPr>
          <p:cNvPr id="3" name="Text Box 2"/>
          <p:cNvSpPr txBox="1"/>
          <p:nvPr/>
        </p:nvSpPr>
        <p:spPr>
          <a:xfrm>
            <a:off x="482599" y="2367230"/>
            <a:ext cx="4956811" cy="1323439"/>
          </a:xfrm>
          <a:prstGeom prst="rect">
            <a:avLst/>
          </a:prstGeom>
          <a:solidFill>
            <a:srgbClr val="E5F2DD"/>
          </a:solidFill>
        </p:spPr>
        <p:txBody>
          <a:bodyPr wrap="square" rtlCol="0" anchor="t">
            <a:spAutoFit/>
          </a:bodyPr>
          <a:lstStyle/>
          <a:p>
            <a:pPr marL="0" lvl="0" indent="0">
              <a:spcBef>
                <a:spcPct val="0"/>
              </a:spcBef>
              <a:buNone/>
            </a:pPr>
            <a:r>
              <a:rPr lang="en-US" altLang="en-US" sz="2000" dirty="0">
                <a:sym typeface="+mn-ea"/>
              </a:rPr>
              <a:t>Mikrometer skrup dapat digunakan untuk mengukur tebal benda yang berbentuk pelat atau lembaran, dan diameter sebuah kawat hingga 0,1 millimeter.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5439410" y="1510665"/>
            <a:ext cx="3822348" cy="1911174"/>
            <a:chOff x="5439410" y="1510665"/>
            <a:chExt cx="3822348" cy="1911174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39410" y="1510665"/>
              <a:ext cx="3822348" cy="1911174"/>
            </a:xfrm>
            <a:prstGeom prst="rect">
              <a:avLst/>
            </a:prstGeom>
          </p:spPr>
        </p:pic>
        <p:sp>
          <p:nvSpPr>
            <p:cNvPr id="10" name="Rectangle 28"/>
            <p:cNvSpPr/>
            <p:nvPr/>
          </p:nvSpPr>
          <p:spPr>
            <a:xfrm>
              <a:off x="6705600" y="3028950"/>
              <a:ext cx="1749197" cy="2308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l"/>
              <a:r>
                <a:rPr lang="en-US" sz="900" i="1" dirty="0" err="1">
                  <a:solidFill>
                    <a:schemeClr val="tx1"/>
                  </a:solidFill>
                  <a:sym typeface="+mn-ea"/>
                </a:rPr>
                <a:t>Sumber</a:t>
              </a:r>
              <a:r>
                <a:rPr lang="en-US" sz="900" i="1" dirty="0">
                  <a:solidFill>
                    <a:schemeClr val="tx1"/>
                  </a:solidFill>
                  <a:sym typeface="+mn-ea"/>
                </a:rPr>
                <a:t>: </a:t>
              </a:r>
              <a:r>
                <a:rPr lang="en-US" sz="900" i="1" dirty="0" smtClean="0">
                  <a:solidFill>
                    <a:schemeClr val="tx1"/>
                  </a:solidFill>
                  <a:sym typeface="+mn-ea"/>
                </a:rPr>
                <a:t>commons.wikimedia.org</a:t>
              </a:r>
              <a:endParaRPr lang="en-US" sz="900" i="1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" grpId="0" animBg="1"/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6"/>
          <p:cNvGrpSpPr/>
          <p:nvPr/>
        </p:nvGrpSpPr>
        <p:grpSpPr>
          <a:xfrm>
            <a:off x="-94615" y="309880"/>
            <a:ext cx="5816600" cy="625475"/>
            <a:chOff x="-76200" y="308937"/>
            <a:chExt cx="5606487" cy="685800"/>
          </a:xfrm>
        </p:grpSpPr>
        <p:sp>
          <p:nvSpPr>
            <p:cNvPr id="11" name="Pentagon 10"/>
            <p:cNvSpPr/>
            <p:nvPr/>
          </p:nvSpPr>
          <p:spPr>
            <a:xfrm>
              <a:off x="-76200" y="308937"/>
              <a:ext cx="4735038" cy="685800"/>
            </a:xfrm>
            <a:prstGeom prst="homePlat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Rectangle 3"/>
            <p:cNvSpPr/>
            <p:nvPr/>
          </p:nvSpPr>
          <p:spPr>
            <a:xfrm>
              <a:off x="36482" y="383906"/>
              <a:ext cx="5493805" cy="504777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l"/>
              <a:r>
                <a:rPr lang="en-US" sz="24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libri" panose="020F0502020204030204" pitchFamily="34" charset="0"/>
                  <a:cs typeface="Calibri" panose="020F0502020204030204" pitchFamily="34" charset="0"/>
                  <a:sym typeface="+mn-ea"/>
                </a:rPr>
                <a:t>2. Pengukuran Massa</a:t>
              </a:r>
              <a:endParaRPr kumimoji="0" lang="en-US" sz="2400" b="1" i="0" u="none" strike="noStrike" kern="1200" cap="none" spc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+mn-ea"/>
              </a:endParaRPr>
            </a:p>
          </p:txBody>
        </p:sp>
        <p:sp>
          <p:nvSpPr>
            <p:cNvPr id="13" name="Chevron 12"/>
            <p:cNvSpPr/>
            <p:nvPr/>
          </p:nvSpPr>
          <p:spPr>
            <a:xfrm>
              <a:off x="4500103" y="308937"/>
              <a:ext cx="604776" cy="685800"/>
            </a:xfrm>
            <a:prstGeom prst="chevron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Chevron 18"/>
            <p:cNvSpPr/>
            <p:nvPr/>
          </p:nvSpPr>
          <p:spPr>
            <a:xfrm>
              <a:off x="4923923" y="308937"/>
              <a:ext cx="606364" cy="685800"/>
            </a:xfrm>
            <a:prstGeom prst="chevron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Text Box 1"/>
          <p:cNvSpPr txBox="1"/>
          <p:nvPr/>
        </p:nvSpPr>
        <p:spPr>
          <a:xfrm>
            <a:off x="485629" y="1228341"/>
            <a:ext cx="8190865" cy="1015663"/>
          </a:xfrm>
          <a:prstGeom prst="rect">
            <a:avLst/>
          </a:prstGeom>
          <a:solidFill>
            <a:srgbClr val="FFF4D1"/>
          </a:solidFill>
        </p:spPr>
        <p:txBody>
          <a:bodyPr wrap="square" rtlCol="0" anchor="t">
            <a:spAutoFit/>
          </a:bodyPr>
          <a:lstStyle/>
          <a:p>
            <a:pPr marL="0" lvl="0" indent="0">
              <a:spcBef>
                <a:spcPct val="0"/>
              </a:spcBef>
              <a:buNone/>
            </a:pPr>
            <a:r>
              <a:rPr lang="en-US" altLang="en-US" sz="2000" dirty="0" smtClean="0">
                <a:sym typeface="+mn-ea"/>
              </a:rPr>
              <a:t>Massa </a:t>
            </a:r>
            <a:r>
              <a:rPr lang="en-US" altLang="en-US" sz="2000" dirty="0">
                <a:sym typeface="+mn-ea"/>
              </a:rPr>
              <a:t>benda diukur dengan neraca atau timbangan. Neraca yang digunakan oleh masyarakat antara lain; </a:t>
            </a:r>
            <a:r>
              <a:rPr lang="en-US" altLang="en-US" sz="2000" dirty="0" err="1">
                <a:sym typeface="+mn-ea"/>
              </a:rPr>
              <a:t>neraca</a:t>
            </a:r>
            <a:r>
              <a:rPr lang="en-US" altLang="en-US" sz="2000" dirty="0">
                <a:sym typeface="+mn-ea"/>
              </a:rPr>
              <a:t> </a:t>
            </a:r>
            <a:r>
              <a:rPr lang="en-US" altLang="en-US" sz="2000" dirty="0" err="1" smtClean="0">
                <a:sym typeface="+mn-ea"/>
              </a:rPr>
              <a:t>tiga</a:t>
            </a:r>
            <a:r>
              <a:rPr lang="en-US" altLang="en-US" sz="2000" dirty="0" smtClean="0">
                <a:sym typeface="+mn-ea"/>
              </a:rPr>
              <a:t> </a:t>
            </a:r>
            <a:r>
              <a:rPr lang="en-US" altLang="en-US" sz="2000" dirty="0" err="1" smtClean="0">
                <a:sym typeface="+mn-ea"/>
              </a:rPr>
              <a:t>lengan</a:t>
            </a:r>
            <a:r>
              <a:rPr lang="en-US" altLang="en-US" sz="2000" dirty="0" smtClean="0">
                <a:sym typeface="+mn-ea"/>
              </a:rPr>
              <a:t>, </a:t>
            </a:r>
            <a:r>
              <a:rPr lang="en-US" altLang="en-US" sz="2000" dirty="0">
                <a:sym typeface="+mn-ea"/>
              </a:rPr>
              <a:t>neraca pasar, neraca dacin, dan neraca sama lengan.</a:t>
            </a:r>
          </a:p>
        </p:txBody>
      </p:sp>
      <p:sp>
        <p:nvSpPr>
          <p:cNvPr id="3" name="Text Box 2"/>
          <p:cNvSpPr txBox="1"/>
          <p:nvPr/>
        </p:nvSpPr>
        <p:spPr>
          <a:xfrm>
            <a:off x="485629" y="2419350"/>
            <a:ext cx="8190230" cy="707886"/>
          </a:xfrm>
          <a:prstGeom prst="rect">
            <a:avLst/>
          </a:prstGeom>
          <a:solidFill>
            <a:srgbClr val="CBE3BC"/>
          </a:solidFill>
        </p:spPr>
        <p:txBody>
          <a:bodyPr wrap="square" rtlCol="0" anchor="t">
            <a:spAutoFit/>
          </a:bodyPr>
          <a:lstStyle/>
          <a:p>
            <a:pPr marL="0" lvl="0" indent="0">
              <a:spcBef>
                <a:spcPct val="0"/>
              </a:spcBef>
              <a:buNone/>
            </a:pPr>
            <a:r>
              <a:rPr lang="en-US" altLang="en-US" sz="2000" dirty="0" err="1" smtClean="0">
                <a:sym typeface="+mn-ea"/>
              </a:rPr>
              <a:t>Sebelum</a:t>
            </a:r>
            <a:r>
              <a:rPr lang="en-US" altLang="en-US" sz="2000" dirty="0" smtClean="0">
                <a:sym typeface="+mn-ea"/>
              </a:rPr>
              <a:t> </a:t>
            </a:r>
            <a:r>
              <a:rPr lang="en-US" altLang="en-US" sz="2000" dirty="0">
                <a:sym typeface="+mn-ea"/>
              </a:rPr>
              <a:t>digunakan, neraca harus dikalibrasi terlebih dahulu, sehingga angka nol berimpit dengan garis keseimbangan.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6"/>
          <p:cNvGrpSpPr/>
          <p:nvPr/>
        </p:nvGrpSpPr>
        <p:grpSpPr>
          <a:xfrm>
            <a:off x="-94615" y="309880"/>
            <a:ext cx="4464050" cy="625475"/>
            <a:chOff x="-76200" y="308937"/>
            <a:chExt cx="5606487" cy="685800"/>
          </a:xfrm>
        </p:grpSpPr>
        <p:sp>
          <p:nvSpPr>
            <p:cNvPr id="11" name="Pentagon 10"/>
            <p:cNvSpPr/>
            <p:nvPr/>
          </p:nvSpPr>
          <p:spPr>
            <a:xfrm>
              <a:off x="-76200" y="308937"/>
              <a:ext cx="4735038" cy="685800"/>
            </a:xfrm>
            <a:prstGeom prst="homePlat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Rectangle 3"/>
            <p:cNvSpPr/>
            <p:nvPr/>
          </p:nvSpPr>
          <p:spPr>
            <a:xfrm>
              <a:off x="36482" y="383906"/>
              <a:ext cx="5493805" cy="504777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l"/>
              <a:r>
                <a:rPr lang="en-US" sz="24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libri" panose="020F0502020204030204" pitchFamily="34" charset="0"/>
                  <a:cs typeface="Calibri" panose="020F0502020204030204" pitchFamily="34" charset="0"/>
                  <a:sym typeface="+mn-ea"/>
                </a:rPr>
                <a:t>3. Pengukuran Waktu</a:t>
              </a:r>
              <a:endParaRPr kumimoji="0" lang="en-US" sz="2400" b="1" i="0" u="none" strike="noStrike" kern="1200" cap="none" spc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+mn-ea"/>
              </a:endParaRPr>
            </a:p>
          </p:txBody>
        </p:sp>
        <p:sp>
          <p:nvSpPr>
            <p:cNvPr id="13" name="Chevron 12"/>
            <p:cNvSpPr/>
            <p:nvPr/>
          </p:nvSpPr>
          <p:spPr>
            <a:xfrm>
              <a:off x="4500103" y="308937"/>
              <a:ext cx="604776" cy="685800"/>
            </a:xfrm>
            <a:prstGeom prst="chevron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Chevron 18"/>
            <p:cNvSpPr/>
            <p:nvPr/>
          </p:nvSpPr>
          <p:spPr>
            <a:xfrm>
              <a:off x="4923923" y="308937"/>
              <a:ext cx="606364" cy="685800"/>
            </a:xfrm>
            <a:prstGeom prst="chevron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4953000" y="1815555"/>
            <a:ext cx="2053590" cy="2492195"/>
            <a:chOff x="5181600" y="1972701"/>
            <a:chExt cx="2053590" cy="2492195"/>
          </a:xfrm>
        </p:grpSpPr>
        <p:sp>
          <p:nvSpPr>
            <p:cNvPr id="3" name="TextBox 3"/>
            <p:cNvSpPr txBox="1">
              <a:spLocks noChangeArrowheads="1"/>
            </p:cNvSpPr>
            <p:nvPr/>
          </p:nvSpPr>
          <p:spPr bwMode="auto">
            <a:xfrm>
              <a:off x="5181600" y="3634951"/>
              <a:ext cx="2053590" cy="8299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0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90204" pitchFamily="34" charset="0"/>
                  <a:ea typeface="+mn-ea"/>
                  <a:cs typeface="Arial" panose="020B0604020202090204" pitchFamily="34" charset="0"/>
                </a:rPr>
                <a:t>Stopwatch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90204" pitchFamily="34" charset="0"/>
                  <a:ea typeface="+mn-ea"/>
                  <a:cs typeface="Arial" panose="020B0604020202090204" pitchFamily="34" charset="0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90204" pitchFamily="34" charset="0"/>
                  <a:ea typeface="+mn-ea"/>
                  <a:cs typeface="Arial" panose="020B0604020202090204" pitchFamily="34" charset="0"/>
                </a:rPr>
                <a:t>memiliki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90204" pitchFamily="34" charset="0"/>
                  <a:ea typeface="+mn-ea"/>
                  <a:cs typeface="Arial" panose="020B0604020202090204" pitchFamily="34" charset="0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90204" pitchFamily="34" charset="0"/>
                  <a:ea typeface="+mn-ea"/>
                  <a:cs typeface="Arial" panose="020B0604020202090204" pitchFamily="34" charset="0"/>
                </a:rPr>
                <a:t>ketelitian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90204" pitchFamily="34" charset="0"/>
                  <a:ea typeface="+mn-ea"/>
                  <a:cs typeface="Arial" panose="020B0604020202090204" pitchFamily="34" charset="0"/>
                </a:rPr>
                <a:t> 0,1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90204" pitchFamily="34" charset="0"/>
                  <a:ea typeface="+mn-ea"/>
                  <a:cs typeface="Arial" panose="020B0604020202090204" pitchFamily="34" charset="0"/>
                </a:rPr>
                <a:t>sekon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90204" pitchFamily="34" charset="0"/>
                  <a:ea typeface="+mn-ea"/>
                  <a:cs typeface="Arial" panose="020B0604020202090204" pitchFamily="34" charset="0"/>
                </a:rPr>
                <a:t>.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endParaRPr>
            </a:p>
          </p:txBody>
        </p:sp>
        <p:grpSp>
          <p:nvGrpSpPr>
            <p:cNvPr id="2" name="Group 1"/>
            <p:cNvGrpSpPr/>
            <p:nvPr/>
          </p:nvGrpSpPr>
          <p:grpSpPr>
            <a:xfrm>
              <a:off x="5434978" y="1972701"/>
              <a:ext cx="1546834" cy="1662250"/>
              <a:chOff x="5280415" y="1950528"/>
              <a:chExt cx="1546834" cy="1662250"/>
            </a:xfrm>
          </p:grpSpPr>
          <p:pic>
            <p:nvPicPr>
              <p:cNvPr id="7172" name="Picture 4" descr="Stop watch, realistic illustration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80415" y="1950528"/>
                <a:ext cx="1546834" cy="154683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5" name="Rectangle 14"/>
              <p:cNvSpPr/>
              <p:nvPr/>
            </p:nvSpPr>
            <p:spPr>
              <a:xfrm>
                <a:off x="5466171" y="3381946"/>
                <a:ext cx="1175322" cy="2308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en-US" sz="900" i="1" dirty="0" err="1"/>
                  <a:t>Sumber</a:t>
                </a:r>
                <a:r>
                  <a:rPr lang="en-US" sz="900" i="1" dirty="0"/>
                  <a:t>: </a:t>
                </a:r>
                <a:r>
                  <a:rPr lang="en-US" sz="900" i="1" dirty="0" smtClean="0"/>
                  <a:t>freepik.com </a:t>
                </a:r>
                <a:endParaRPr lang="id-ID" sz="900" i="1" dirty="0"/>
              </a:p>
            </p:txBody>
          </p:sp>
        </p:grpSp>
      </p:grpSp>
      <p:sp>
        <p:nvSpPr>
          <p:cNvPr id="10" name="TextBox 3"/>
          <p:cNvSpPr txBox="1">
            <a:spLocks noChangeArrowheads="1"/>
          </p:cNvSpPr>
          <p:nvPr/>
        </p:nvSpPr>
        <p:spPr bwMode="auto">
          <a:xfrm>
            <a:off x="457200" y="1144488"/>
            <a:ext cx="5099776" cy="400110"/>
          </a:xfrm>
          <a:prstGeom prst="rect">
            <a:avLst/>
          </a:prstGeom>
          <a:solidFill>
            <a:srgbClr val="FFF4D1"/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Waktu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diukur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dengan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arloji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atau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stopwatch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.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1525647" y="1755917"/>
            <a:ext cx="2411095" cy="2305453"/>
            <a:chOff x="1754247" y="1913063"/>
            <a:chExt cx="2411095" cy="2305453"/>
          </a:xfrm>
        </p:grpSpPr>
        <p:grpSp>
          <p:nvGrpSpPr>
            <p:cNvPr id="4" name="Group 3"/>
            <p:cNvGrpSpPr/>
            <p:nvPr/>
          </p:nvGrpSpPr>
          <p:grpSpPr>
            <a:xfrm>
              <a:off x="2041581" y="1913063"/>
              <a:ext cx="1660937" cy="1671302"/>
              <a:chOff x="2041581" y="1913063"/>
              <a:chExt cx="1660937" cy="1671302"/>
            </a:xfrm>
          </p:grpSpPr>
          <p:pic>
            <p:nvPicPr>
              <p:cNvPr id="7174" name="Picture 6" descr="Elegant watch with a silver and golden chain isolated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41581" y="1913063"/>
                <a:ext cx="1660937" cy="154683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4" name="Rectangle 13"/>
              <p:cNvSpPr/>
              <p:nvPr/>
            </p:nvSpPr>
            <p:spPr>
              <a:xfrm>
                <a:off x="2268213" y="3353533"/>
                <a:ext cx="1149674" cy="2308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en-US" sz="900" i="1" dirty="0" err="1"/>
                  <a:t>Sumber</a:t>
                </a:r>
                <a:r>
                  <a:rPr lang="en-US" sz="900" i="1" dirty="0"/>
                  <a:t>: </a:t>
                </a:r>
                <a:r>
                  <a:rPr lang="en-US" sz="900" i="1" dirty="0" smtClean="0"/>
                  <a:t>freepik.com</a:t>
                </a:r>
                <a:endParaRPr lang="id-ID" sz="900" i="1" dirty="0"/>
              </a:p>
            </p:txBody>
          </p:sp>
        </p:grpSp>
        <p:sp>
          <p:nvSpPr>
            <p:cNvPr id="17" name="TextBox 3"/>
            <p:cNvSpPr txBox="1">
              <a:spLocks noChangeArrowheads="1"/>
            </p:cNvSpPr>
            <p:nvPr/>
          </p:nvSpPr>
          <p:spPr bwMode="auto">
            <a:xfrm>
              <a:off x="1754247" y="3634951"/>
              <a:ext cx="2411095" cy="5835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90204" pitchFamily="34" charset="0"/>
                  <a:ea typeface="+mn-ea"/>
                  <a:cs typeface="Arial" panose="020B0604020202090204" pitchFamily="34" charset="0"/>
                </a:rPr>
                <a:t>Arloji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90204" pitchFamily="34" charset="0"/>
                  <a:ea typeface="+mn-ea"/>
                  <a:cs typeface="Arial" panose="020B0604020202090204" pitchFamily="34" charset="0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90204" pitchFamily="34" charset="0"/>
                  <a:ea typeface="+mn-ea"/>
                  <a:cs typeface="Arial" panose="020B0604020202090204" pitchFamily="34" charset="0"/>
                </a:rPr>
                <a:t>memiliki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90204" pitchFamily="34" charset="0"/>
                  <a:ea typeface="+mn-ea"/>
                  <a:cs typeface="Arial" panose="020B0604020202090204" pitchFamily="34" charset="0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90204" pitchFamily="34" charset="0"/>
                  <a:ea typeface="+mn-ea"/>
                  <a:cs typeface="Arial" panose="020B0604020202090204" pitchFamily="34" charset="0"/>
                </a:rPr>
                <a:t>ketelitian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90204" pitchFamily="34" charset="0"/>
                  <a:ea typeface="+mn-ea"/>
                  <a:cs typeface="Arial" panose="020B0604020202090204" pitchFamily="34" charset="0"/>
                </a:rPr>
                <a:t> 1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90204" pitchFamily="34" charset="0"/>
                  <a:ea typeface="+mn-ea"/>
                  <a:cs typeface="Arial" panose="020B0604020202090204" pitchFamily="34" charset="0"/>
                </a:rPr>
                <a:t>sekon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6"/>
          <p:cNvGrpSpPr/>
          <p:nvPr/>
        </p:nvGrpSpPr>
        <p:grpSpPr>
          <a:xfrm>
            <a:off x="-94615" y="309880"/>
            <a:ext cx="4091940" cy="625475"/>
            <a:chOff x="-76200" y="308937"/>
            <a:chExt cx="5606487" cy="685800"/>
          </a:xfrm>
        </p:grpSpPr>
        <p:sp>
          <p:nvSpPr>
            <p:cNvPr id="11" name="Pentagon 10"/>
            <p:cNvSpPr/>
            <p:nvPr/>
          </p:nvSpPr>
          <p:spPr>
            <a:xfrm>
              <a:off x="-76200" y="308937"/>
              <a:ext cx="4735038" cy="685800"/>
            </a:xfrm>
            <a:prstGeom prst="homePlat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Rectangle 3"/>
            <p:cNvSpPr/>
            <p:nvPr/>
          </p:nvSpPr>
          <p:spPr>
            <a:xfrm>
              <a:off x="36482" y="383906"/>
              <a:ext cx="5493805" cy="504777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l"/>
              <a:r>
                <a:rPr kumimoji="0" lang="en-US" sz="2400" b="1" i="0" u="none" strike="noStrike" kern="1200" cap="none" spc="0" normalizeH="0" baseline="0" noProof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  <a:sym typeface="+mn-ea"/>
                </a:rPr>
                <a:t>4. Pengukuran Suhu</a:t>
              </a:r>
            </a:p>
          </p:txBody>
        </p:sp>
        <p:sp>
          <p:nvSpPr>
            <p:cNvPr id="13" name="Chevron 12"/>
            <p:cNvSpPr/>
            <p:nvPr/>
          </p:nvSpPr>
          <p:spPr>
            <a:xfrm>
              <a:off x="4500103" y="308937"/>
              <a:ext cx="604776" cy="685800"/>
            </a:xfrm>
            <a:prstGeom prst="chevron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Chevron 18"/>
            <p:cNvSpPr/>
            <p:nvPr/>
          </p:nvSpPr>
          <p:spPr>
            <a:xfrm>
              <a:off x="4923923" y="308937"/>
              <a:ext cx="606364" cy="685800"/>
            </a:xfrm>
            <a:prstGeom prst="chevron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TextBox 3"/>
          <p:cNvSpPr txBox="1">
            <a:spLocks noChangeArrowheads="1"/>
          </p:cNvSpPr>
          <p:nvPr/>
        </p:nvSpPr>
        <p:spPr bwMode="auto">
          <a:xfrm>
            <a:off x="1530022" y="3864045"/>
            <a:ext cx="5023178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Termometer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 yang paling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sering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dijumpai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dalam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kehidupan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sehari-hari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adalah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termometer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suhu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badan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 (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klinis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)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dan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termometer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 digital.</a:t>
            </a:r>
          </a:p>
        </p:txBody>
      </p:sp>
      <p:sp>
        <p:nvSpPr>
          <p:cNvPr id="3" name="Text Box 2"/>
          <p:cNvSpPr txBox="1"/>
          <p:nvPr/>
        </p:nvSpPr>
        <p:spPr>
          <a:xfrm>
            <a:off x="474980" y="1109975"/>
            <a:ext cx="5605780" cy="646331"/>
          </a:xfrm>
          <a:prstGeom prst="rect">
            <a:avLst/>
          </a:prstGeom>
          <a:solidFill>
            <a:srgbClr val="FFF4D1"/>
          </a:solidFill>
        </p:spPr>
        <p:txBody>
          <a:bodyPr wrap="square" rtlCol="0" anchor="t">
            <a:spAutoFit/>
          </a:bodyPr>
          <a:lstStyle/>
          <a:p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Suhu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diukur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dengan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b="1" noProof="0" dirty="0" err="1">
                <a:ln>
                  <a:noFill/>
                </a:ln>
                <a:effectLst/>
                <a:uLnTx/>
                <a:uFillTx/>
                <a:latin typeface="Arial Bold" panose="020B0604020202090204" charset="0"/>
                <a:cs typeface="Arial Bold" panose="020B0604020202090204" charset="0"/>
                <a:sym typeface="+mn-ea"/>
              </a:rPr>
              <a:t>termometer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. </a:t>
            </a:r>
            <a:endParaRPr lang="en-US" noProof="0" dirty="0" smtClean="0">
              <a:ln>
                <a:noFill/>
              </a:ln>
              <a:effectLst/>
              <a:uLnTx/>
              <a:uFillTx/>
              <a:latin typeface="Arial" panose="020B0604020202090204" pitchFamily="34" charset="0"/>
              <a:cs typeface="Arial" panose="020B0604020202090204" pitchFamily="34" charset="0"/>
              <a:sym typeface="+mn-ea"/>
            </a:endParaRPr>
          </a:p>
          <a:p>
            <a:r>
              <a:rPr lang="en-US" noProof="0" dirty="0" err="1" smtClean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Satuan</a:t>
            </a:r>
            <a:r>
              <a:rPr lang="en-US" noProof="0" dirty="0" smtClean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 smtClean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suhu</a:t>
            </a:r>
            <a:r>
              <a:rPr lang="en-US" noProof="0" dirty="0" smtClean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 smtClean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dalam</a:t>
            </a:r>
            <a:r>
              <a:rPr lang="en-US" noProof="0" dirty="0" smtClean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SI </a:t>
            </a:r>
            <a:r>
              <a:rPr lang="en-US" noProof="0" dirty="0" err="1" smtClean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dinyatakan</a:t>
            </a:r>
            <a:r>
              <a:rPr lang="en-US" noProof="0" dirty="0" smtClean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 smtClean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dalam</a:t>
            </a:r>
            <a:r>
              <a:rPr lang="en-US" b="1" noProof="0" dirty="0" smtClean="0">
                <a:ln>
                  <a:noFill/>
                </a:ln>
                <a:effectLst/>
                <a:uLnTx/>
                <a:uFillTx/>
                <a:latin typeface="Arial Bold" panose="020B0604020202090204" charset="0"/>
                <a:cs typeface="Arial Bold" panose="020B0604020202090204" charset="0"/>
                <a:sym typeface="+mn-ea"/>
              </a:rPr>
              <a:t> Kelvin (K)</a:t>
            </a:r>
            <a:r>
              <a:rPr lang="en-US" noProof="0" dirty="0" smtClean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.</a:t>
            </a:r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4495800" y="2285116"/>
            <a:ext cx="2439006" cy="1417741"/>
            <a:chOff x="4522417" y="2273846"/>
            <a:chExt cx="2439006" cy="1417741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rcRect l="74860" t="44567" r="14780" b="-651"/>
            <a:stretch>
              <a:fillRect/>
            </a:stretch>
          </p:blipFill>
          <p:spPr>
            <a:xfrm rot="2905878">
              <a:off x="5362680" y="1516443"/>
              <a:ext cx="841340" cy="2356146"/>
            </a:xfrm>
            <a:prstGeom prst="rect">
              <a:avLst/>
            </a:prstGeom>
          </p:spPr>
        </p:pic>
        <p:sp>
          <p:nvSpPr>
            <p:cNvPr id="18" name="TextBox 12"/>
            <p:cNvSpPr txBox="1"/>
            <p:nvPr/>
          </p:nvSpPr>
          <p:spPr>
            <a:xfrm>
              <a:off x="4522417" y="3414588"/>
              <a:ext cx="2396459" cy="276999"/>
            </a:xfrm>
            <a:prstGeom prst="rect">
              <a:avLst/>
            </a:prstGeom>
            <a:noFill/>
            <a:ln w="9525"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4">
                      <a:lumMod val="40000"/>
                      <a:lumOff val="60000"/>
                    </a:schemeClr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>
                <a:spcBef>
                  <a:spcPct val="0"/>
                </a:spcBef>
                <a:buNone/>
              </a:pPr>
              <a:r>
                <a:rPr lang="en-US" altLang="en-US" sz="1200" dirty="0" err="1" smtClean="0">
                  <a:latin typeface="Arial Rounded MT Bold" panose="020F0704030504030204" pitchFamily="34" charset="0"/>
                  <a:sym typeface="+mn-ea"/>
                </a:rPr>
                <a:t>Termometer</a:t>
              </a:r>
              <a:r>
                <a:rPr lang="en-US" altLang="en-US" sz="1200" dirty="0" smtClean="0">
                  <a:latin typeface="Arial Rounded MT Bold" panose="020F0704030504030204" pitchFamily="34" charset="0"/>
                  <a:sym typeface="+mn-ea"/>
                </a:rPr>
                <a:t> </a:t>
              </a:r>
              <a:r>
                <a:rPr lang="en-US" altLang="en-US" sz="1200" dirty="0" err="1" smtClean="0">
                  <a:latin typeface="Arial Rounded MT Bold" panose="020F0704030504030204" pitchFamily="34" charset="0"/>
                  <a:sym typeface="+mn-ea"/>
                </a:rPr>
                <a:t>Klinis</a:t>
              </a:r>
              <a:endParaRPr lang="en-US" altLang="en-US" sz="1200" dirty="0">
                <a:latin typeface="Arial Rounded MT Bold" panose="020F0704030504030204" pitchFamily="34" charset="0"/>
                <a:sym typeface="+mn-ea"/>
              </a:endParaRPr>
            </a:p>
          </p:txBody>
        </p:sp>
        <p:sp>
          <p:nvSpPr>
            <p:cNvPr id="30" name="Rectangle 28"/>
            <p:cNvSpPr/>
            <p:nvPr/>
          </p:nvSpPr>
          <p:spPr>
            <a:xfrm>
              <a:off x="5233825" y="3192846"/>
              <a:ext cx="1149674" cy="2308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sz="900" i="1" dirty="0" err="1"/>
                <a:t>Sumber</a:t>
              </a:r>
              <a:r>
                <a:rPr lang="en-US" sz="900" i="1" dirty="0"/>
                <a:t>: </a:t>
              </a:r>
              <a:r>
                <a:rPr lang="en-US" sz="900" i="1" dirty="0" smtClean="0"/>
                <a:t>freepik.com</a:t>
              </a:r>
              <a:endParaRPr lang="id-ID" sz="900" i="1" dirty="0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1192713" y="2369695"/>
            <a:ext cx="2065345" cy="1333162"/>
            <a:chOff x="2346113" y="2369695"/>
            <a:chExt cx="2065345" cy="1333162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/>
            <a:srcRect l="76217" t="3569" r="16855" b="53372"/>
            <a:stretch>
              <a:fillRect/>
            </a:stretch>
          </p:blipFill>
          <p:spPr>
            <a:xfrm rot="2829118">
              <a:off x="3057463" y="1658345"/>
              <a:ext cx="642645" cy="2065345"/>
            </a:xfrm>
            <a:prstGeom prst="rect">
              <a:avLst/>
            </a:prstGeom>
          </p:spPr>
        </p:pic>
        <p:sp>
          <p:nvSpPr>
            <p:cNvPr id="16" name="TextBox 12"/>
            <p:cNvSpPr txBox="1"/>
            <p:nvPr/>
          </p:nvSpPr>
          <p:spPr>
            <a:xfrm>
              <a:off x="2378169" y="3425858"/>
              <a:ext cx="1825625" cy="276999"/>
            </a:xfrm>
            <a:prstGeom prst="rect">
              <a:avLst/>
            </a:prstGeom>
            <a:noFill/>
            <a:ln w="9525"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4">
                      <a:lumMod val="40000"/>
                      <a:lumOff val="60000"/>
                    </a:schemeClr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>
                <a:spcBef>
                  <a:spcPct val="0"/>
                </a:spcBef>
                <a:buNone/>
              </a:pPr>
              <a:r>
                <a:rPr lang="en-US" altLang="en-US" sz="1200" dirty="0" err="1" smtClean="0">
                  <a:latin typeface="Arial Rounded MT Bold" panose="020F0704030504030204" pitchFamily="34" charset="0"/>
                  <a:sym typeface="+mn-ea"/>
                </a:rPr>
                <a:t>Termometer</a:t>
              </a:r>
              <a:r>
                <a:rPr lang="en-US" altLang="en-US" sz="1200" dirty="0" smtClean="0">
                  <a:latin typeface="Arial Rounded MT Bold" panose="020F0704030504030204" pitchFamily="34" charset="0"/>
                  <a:sym typeface="+mn-ea"/>
                </a:rPr>
                <a:t> Digital</a:t>
              </a:r>
              <a:endParaRPr lang="en-US" altLang="en-US" sz="1200" dirty="0">
                <a:latin typeface="Arial Rounded MT Bold" panose="020F0704030504030204" pitchFamily="34" charset="0"/>
                <a:sym typeface="+mn-ea"/>
              </a:endParaRPr>
            </a:p>
          </p:txBody>
        </p:sp>
        <p:sp>
          <p:nvSpPr>
            <p:cNvPr id="6" name="Rectangle 28"/>
            <p:cNvSpPr/>
            <p:nvPr/>
          </p:nvSpPr>
          <p:spPr>
            <a:xfrm>
              <a:off x="2837366" y="3192846"/>
              <a:ext cx="1149674" cy="2308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sz="900" i="1" dirty="0" err="1"/>
                <a:t>Sumber</a:t>
              </a:r>
              <a:r>
                <a:rPr lang="en-US" sz="900" i="1" dirty="0"/>
                <a:t>: </a:t>
              </a:r>
              <a:r>
                <a:rPr lang="en-US" sz="900" i="1" dirty="0" smtClean="0"/>
                <a:t>freepik.com</a:t>
              </a:r>
              <a:endParaRPr lang="id-ID" sz="900" i="1" dirty="0"/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72125" y="4458159"/>
            <a:ext cx="1028700" cy="2298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900" i="1" dirty="0" err="1"/>
              <a:t>Sumber</a:t>
            </a:r>
            <a:r>
              <a:rPr lang="en-US" sz="900" i="1" dirty="0"/>
              <a:t>: freepik </a:t>
            </a:r>
            <a:endParaRPr lang="id-ID" sz="900" i="1" dirty="0"/>
          </a:p>
        </p:txBody>
      </p:sp>
      <p:grpSp>
        <p:nvGrpSpPr>
          <p:cNvPr id="2" name="Group 1"/>
          <p:cNvGrpSpPr/>
          <p:nvPr/>
        </p:nvGrpSpPr>
        <p:grpSpPr>
          <a:xfrm>
            <a:off x="415925" y="573405"/>
            <a:ext cx="7929880" cy="741045"/>
            <a:chOff x="1616183" y="684081"/>
            <a:chExt cx="6322420" cy="1125669"/>
          </a:xfrm>
        </p:grpSpPr>
        <p:grpSp>
          <p:nvGrpSpPr>
            <p:cNvPr id="3" name="Group 2"/>
            <p:cNvGrpSpPr/>
            <p:nvPr/>
          </p:nvGrpSpPr>
          <p:grpSpPr>
            <a:xfrm>
              <a:off x="1616183" y="684081"/>
              <a:ext cx="6322420" cy="1125669"/>
              <a:chOff x="1388302" y="545950"/>
              <a:chExt cx="4117616" cy="89029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" name="Rectangle 32"/>
              <p:cNvSpPr/>
              <p:nvPr/>
            </p:nvSpPr>
            <p:spPr>
              <a:xfrm>
                <a:off x="1388494" y="545950"/>
                <a:ext cx="3909927" cy="89029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6" name="TextBox 33"/>
              <p:cNvSpPr txBox="1"/>
              <p:nvPr/>
            </p:nvSpPr>
            <p:spPr>
              <a:xfrm>
                <a:off x="1388302" y="690899"/>
                <a:ext cx="4117616" cy="6270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lvl="0" indent="173990" algn="l" eaLnBrk="1" hangingPunct="1">
                  <a:spcBef>
                    <a:spcPct val="0"/>
                  </a:spcBef>
                  <a:buNone/>
                </a:pPr>
                <a:r>
                  <a:rPr lang="en-US" altLang="en-US" sz="2800" b="1" dirty="0">
                    <a:latin typeface="Calibri" panose="020F0502020204030204" pitchFamily="34" charset="0"/>
                    <a:cs typeface="Calibri" panose="020F0502020204030204" pitchFamily="34" charset="0"/>
                    <a:sym typeface="+mn-ea"/>
                  </a:rPr>
                  <a:t>D. PENGUKURAN BESARAN TURUNAN</a:t>
                </a:r>
              </a:p>
            </p:txBody>
          </p:sp>
        </p:grpSp>
        <p:sp>
          <p:nvSpPr>
            <p:cNvPr id="7" name="Rectangle 31"/>
            <p:cNvSpPr/>
            <p:nvPr/>
          </p:nvSpPr>
          <p:spPr>
            <a:xfrm>
              <a:off x="7623294" y="723716"/>
              <a:ext cx="58272" cy="1080000"/>
            </a:xfrm>
            <a:prstGeom prst="rect">
              <a:avLst/>
            </a:prstGeom>
            <a:gradFill>
              <a:gsLst>
                <a:gs pos="100000">
                  <a:schemeClr val="accent5">
                    <a:lumMod val="50000"/>
                  </a:schemeClr>
                </a:gs>
                <a:gs pos="100000">
                  <a:schemeClr val="accent6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6"/>
          <p:cNvGrpSpPr/>
          <p:nvPr/>
        </p:nvGrpSpPr>
        <p:grpSpPr>
          <a:xfrm>
            <a:off x="-94615" y="309880"/>
            <a:ext cx="6187440" cy="668020"/>
            <a:chOff x="-76200" y="308937"/>
            <a:chExt cx="5606487" cy="685800"/>
          </a:xfrm>
        </p:grpSpPr>
        <p:sp>
          <p:nvSpPr>
            <p:cNvPr id="21" name="Pentagon 20"/>
            <p:cNvSpPr/>
            <p:nvPr/>
          </p:nvSpPr>
          <p:spPr>
            <a:xfrm>
              <a:off x="-76200" y="308937"/>
              <a:ext cx="4735038" cy="685800"/>
            </a:xfrm>
            <a:prstGeom prst="homePlat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Rectangle 3"/>
            <p:cNvSpPr/>
            <p:nvPr/>
          </p:nvSpPr>
          <p:spPr>
            <a:xfrm>
              <a:off x="36482" y="383906"/>
              <a:ext cx="5493805" cy="535863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l"/>
              <a:r>
                <a:rPr lang="en-US" sz="28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libri" panose="020F0502020204030204" pitchFamily="34" charset="0"/>
                  <a:cs typeface="Calibri" panose="020F0502020204030204" pitchFamily="34" charset="0"/>
                  <a:sym typeface="+mn-ea"/>
                </a:rPr>
                <a:t>1. Pengukuran Luas Benda</a:t>
              </a:r>
              <a:endParaRPr kumimoji="0" lang="en-US" sz="2800" b="1" i="0" u="none" strike="noStrike" kern="1200" cap="none" spc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23" name="Chevron 22"/>
            <p:cNvSpPr/>
            <p:nvPr/>
          </p:nvSpPr>
          <p:spPr>
            <a:xfrm>
              <a:off x="4500103" y="308937"/>
              <a:ext cx="604776" cy="685800"/>
            </a:xfrm>
            <a:prstGeom prst="chevron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Chevron 23"/>
            <p:cNvSpPr/>
            <p:nvPr/>
          </p:nvSpPr>
          <p:spPr>
            <a:xfrm>
              <a:off x="4923923" y="308937"/>
              <a:ext cx="606364" cy="685800"/>
            </a:xfrm>
            <a:prstGeom prst="chevron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" name="Text Box 2"/>
          <p:cNvSpPr txBox="1"/>
          <p:nvPr/>
        </p:nvSpPr>
        <p:spPr>
          <a:xfrm>
            <a:off x="609600" y="2190750"/>
            <a:ext cx="4631836" cy="922020"/>
          </a:xfrm>
          <a:prstGeom prst="rect">
            <a:avLst/>
          </a:prstGeom>
          <a:solidFill>
            <a:srgbClr val="CBE3BC"/>
          </a:solidFill>
        </p:spPr>
        <p:txBody>
          <a:bodyPr wrap="square" rtlCol="0" anchor="t">
            <a:spAutoFit/>
          </a:bodyPr>
          <a:lstStyle/>
          <a:p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Pengukuran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luas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benda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dapat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dilakukan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dengan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cara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mengukur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panjang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dan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lebar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benda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dengan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penggaris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.</a:t>
            </a:r>
          </a:p>
        </p:txBody>
      </p:sp>
      <p:sp>
        <p:nvSpPr>
          <p:cNvPr id="4" name="Text Box 3"/>
          <p:cNvSpPr txBox="1"/>
          <p:nvPr/>
        </p:nvSpPr>
        <p:spPr>
          <a:xfrm>
            <a:off x="600856" y="1379855"/>
            <a:ext cx="4640580" cy="588645"/>
          </a:xfrm>
          <a:prstGeom prst="rect">
            <a:avLst/>
          </a:prstGeom>
          <a:solidFill>
            <a:srgbClr val="FFF2C7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en-US" noProof="0" dirty="0" err="1" smtClean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Pengukuran</a:t>
            </a:r>
            <a:r>
              <a:rPr lang="en-US" noProof="0" dirty="0" smtClean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luas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dilakukan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secara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tak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langsung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,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karena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diperoleh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dengan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rumus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.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5562600" y="1504950"/>
            <a:ext cx="2703702" cy="1911494"/>
            <a:chOff x="5588305" y="1644415"/>
            <a:chExt cx="2703702" cy="1911494"/>
          </a:xfrm>
        </p:grpSpPr>
        <p:sp>
          <p:nvSpPr>
            <p:cNvPr id="10" name="Rectangle 28"/>
            <p:cNvSpPr/>
            <p:nvPr/>
          </p:nvSpPr>
          <p:spPr>
            <a:xfrm>
              <a:off x="7024833" y="3325077"/>
              <a:ext cx="1149674" cy="2308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l"/>
              <a:r>
                <a:rPr lang="en-US" sz="900" i="1" dirty="0" err="1">
                  <a:solidFill>
                    <a:schemeClr val="tx1"/>
                  </a:solidFill>
                  <a:sym typeface="+mn-ea"/>
                </a:rPr>
                <a:t>Sumber</a:t>
              </a:r>
              <a:r>
                <a:rPr lang="en-US" sz="900" i="1" dirty="0">
                  <a:solidFill>
                    <a:schemeClr val="tx1"/>
                  </a:solidFill>
                  <a:sym typeface="+mn-ea"/>
                </a:rPr>
                <a:t>: </a:t>
              </a:r>
              <a:r>
                <a:rPr lang="en-US" sz="900" i="1" dirty="0" smtClean="0">
                  <a:solidFill>
                    <a:schemeClr val="tx1"/>
                  </a:solidFill>
                  <a:sym typeface="+mn-ea"/>
                </a:rPr>
                <a:t>freepik.com</a:t>
              </a:r>
              <a:endParaRPr lang="en-US" sz="900" i="1" dirty="0">
                <a:solidFill>
                  <a:schemeClr val="tx1"/>
                </a:solidFill>
              </a:endParaRPr>
            </a:p>
          </p:txBody>
        </p:sp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88305" y="1737617"/>
              <a:ext cx="2586202" cy="1259784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492631">
              <a:off x="7280434" y="2207166"/>
              <a:ext cx="323845" cy="1593275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6685538">
              <a:off x="7412083" y="1088336"/>
              <a:ext cx="323845" cy="143600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6"/>
          <p:cNvGrpSpPr/>
          <p:nvPr/>
        </p:nvGrpSpPr>
        <p:grpSpPr>
          <a:xfrm>
            <a:off x="-94615" y="309880"/>
            <a:ext cx="7774305" cy="668020"/>
            <a:chOff x="-76200" y="308937"/>
            <a:chExt cx="5606487" cy="685800"/>
          </a:xfrm>
        </p:grpSpPr>
        <p:sp>
          <p:nvSpPr>
            <p:cNvPr id="21" name="Pentagon 20"/>
            <p:cNvSpPr/>
            <p:nvPr/>
          </p:nvSpPr>
          <p:spPr>
            <a:xfrm>
              <a:off x="-76200" y="308937"/>
              <a:ext cx="4735038" cy="685800"/>
            </a:xfrm>
            <a:prstGeom prst="homePlat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Rectangle 3"/>
            <p:cNvSpPr/>
            <p:nvPr/>
          </p:nvSpPr>
          <p:spPr>
            <a:xfrm>
              <a:off x="36482" y="383906"/>
              <a:ext cx="5493805" cy="535863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l"/>
              <a:r>
                <a:rPr lang="en-US" sz="28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libri" panose="020F0502020204030204" pitchFamily="34" charset="0"/>
                  <a:cs typeface="Calibri" panose="020F0502020204030204" pitchFamily="34" charset="0"/>
                  <a:sym typeface="+mn-ea"/>
                </a:rPr>
                <a:t>2. Pengukuran Volume Benda Padat</a:t>
              </a:r>
              <a:endParaRPr kumimoji="0" lang="en-US" sz="2800" b="1" i="0" u="none" strike="noStrike" kern="1200" cap="none" spc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23" name="Chevron 22"/>
            <p:cNvSpPr/>
            <p:nvPr/>
          </p:nvSpPr>
          <p:spPr>
            <a:xfrm>
              <a:off x="4500103" y="308937"/>
              <a:ext cx="604776" cy="685800"/>
            </a:xfrm>
            <a:prstGeom prst="chevron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Chevron 23"/>
            <p:cNvSpPr/>
            <p:nvPr/>
          </p:nvSpPr>
          <p:spPr>
            <a:xfrm>
              <a:off x="4923923" y="308937"/>
              <a:ext cx="606364" cy="685800"/>
            </a:xfrm>
            <a:prstGeom prst="chevron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7170" name="Picture 2" descr="Measuring cup sticker on whit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8031" y="2007354"/>
            <a:ext cx="2523210" cy="1846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7165340" y="3853409"/>
            <a:ext cx="1175322" cy="2308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900" i="1" dirty="0" err="1"/>
              <a:t>Sumber</a:t>
            </a:r>
            <a:r>
              <a:rPr lang="en-US" sz="900" i="1" dirty="0"/>
              <a:t>: </a:t>
            </a:r>
            <a:r>
              <a:rPr lang="en-US" sz="900" i="1" dirty="0" smtClean="0"/>
              <a:t>freepik.com </a:t>
            </a:r>
            <a:endParaRPr lang="id-ID" sz="900" i="1" dirty="0"/>
          </a:p>
        </p:txBody>
      </p:sp>
      <p:sp>
        <p:nvSpPr>
          <p:cNvPr id="3" name="Text Box 2"/>
          <p:cNvSpPr txBox="1"/>
          <p:nvPr/>
        </p:nvSpPr>
        <p:spPr>
          <a:xfrm>
            <a:off x="612775" y="1474470"/>
            <a:ext cx="5422900" cy="1476375"/>
          </a:xfrm>
          <a:prstGeom prst="rect">
            <a:avLst/>
          </a:prstGeom>
          <a:solidFill>
            <a:srgbClr val="FFF4D1"/>
          </a:solidFill>
        </p:spPr>
        <p:txBody>
          <a:bodyPr wrap="square" rtlCol="0" anchor="t">
            <a:spAutoFit/>
          </a:bodyPr>
          <a:lstStyle/>
          <a:p>
            <a:r>
              <a:rPr lang="en-US" b="1" noProof="0" dirty="0">
                <a:ln>
                  <a:noFill/>
                </a:ln>
                <a:effectLst/>
                <a:uLnTx/>
                <a:uFillTx/>
                <a:latin typeface="Arial Bold" panose="020B0604020202090204" charset="0"/>
                <a:cs typeface="Arial Bold" panose="020B0604020202090204" charset="0"/>
                <a:sym typeface="+mn-ea"/>
              </a:rPr>
              <a:t>Volume </a:t>
            </a:r>
            <a:r>
              <a:rPr lang="en-US" b="1" noProof="0" dirty="0" err="1">
                <a:ln>
                  <a:noFill/>
                </a:ln>
                <a:effectLst/>
                <a:uLnTx/>
                <a:uFillTx/>
                <a:latin typeface="Arial Bold" panose="020B0604020202090204" charset="0"/>
                <a:cs typeface="Arial Bold" panose="020B0604020202090204" charset="0"/>
                <a:sym typeface="+mn-ea"/>
              </a:rPr>
              <a:t>benda</a:t>
            </a:r>
            <a:r>
              <a:rPr lang="en-US" b="1" noProof="0" dirty="0">
                <a:ln>
                  <a:noFill/>
                </a:ln>
                <a:effectLst/>
                <a:uLnTx/>
                <a:uFillTx/>
                <a:latin typeface="Arial Bold" panose="020B0604020202090204" charset="0"/>
                <a:cs typeface="Arial Bold" panose="020B0604020202090204" charset="0"/>
                <a:sym typeface="+mn-ea"/>
              </a:rPr>
              <a:t> </a:t>
            </a:r>
            <a:r>
              <a:rPr lang="en-US" b="1" noProof="0" dirty="0" err="1">
                <a:ln>
                  <a:noFill/>
                </a:ln>
                <a:effectLst/>
                <a:uLnTx/>
                <a:uFillTx/>
                <a:latin typeface="Arial Bold" panose="020B0604020202090204" charset="0"/>
                <a:cs typeface="Arial Bold" panose="020B0604020202090204" charset="0"/>
                <a:sym typeface="+mn-ea"/>
              </a:rPr>
              <a:t>padat</a:t>
            </a:r>
            <a:r>
              <a:rPr lang="en-US" b="1" noProof="0" dirty="0">
                <a:ln>
                  <a:noFill/>
                </a:ln>
                <a:effectLst/>
                <a:uLnTx/>
                <a:uFillTx/>
                <a:latin typeface="Arial Bold" panose="020B0604020202090204" charset="0"/>
                <a:cs typeface="Arial Bold" panose="020B0604020202090204" charset="0"/>
                <a:sym typeface="+mn-ea"/>
              </a:rPr>
              <a:t> yang </a:t>
            </a:r>
            <a:r>
              <a:rPr lang="en-US" b="1" noProof="0" dirty="0" err="1">
                <a:ln>
                  <a:noFill/>
                </a:ln>
                <a:effectLst/>
                <a:uLnTx/>
                <a:uFillTx/>
                <a:latin typeface="Arial Bold" panose="020B0604020202090204" charset="0"/>
                <a:cs typeface="Arial Bold" panose="020B0604020202090204" charset="0"/>
                <a:sym typeface="+mn-ea"/>
              </a:rPr>
              <a:t>bentuknya</a:t>
            </a:r>
            <a:r>
              <a:rPr lang="en-US" b="1" noProof="0" dirty="0">
                <a:ln>
                  <a:noFill/>
                </a:ln>
                <a:effectLst/>
                <a:uLnTx/>
                <a:uFillTx/>
                <a:latin typeface="Arial Bold" panose="020B0604020202090204" charset="0"/>
                <a:cs typeface="Arial Bold" panose="020B0604020202090204" charset="0"/>
                <a:sym typeface="+mn-ea"/>
              </a:rPr>
              <a:t> </a:t>
            </a:r>
            <a:r>
              <a:rPr lang="en-US" b="1" noProof="0" dirty="0" err="1">
                <a:ln>
                  <a:noFill/>
                </a:ln>
                <a:effectLst/>
                <a:uLnTx/>
                <a:uFillTx/>
                <a:latin typeface="Arial Bold" panose="020B0604020202090204" charset="0"/>
                <a:cs typeface="Arial Bold" panose="020B0604020202090204" charset="0"/>
                <a:sym typeface="+mn-ea"/>
              </a:rPr>
              <a:t>teratur</a:t>
            </a:r>
            <a:r>
              <a:rPr lang="en-US" b="1" noProof="0" dirty="0">
                <a:ln>
                  <a:noFill/>
                </a:ln>
                <a:effectLst/>
                <a:uLnTx/>
                <a:uFillTx/>
                <a:latin typeface="Arial Bold" panose="020B0604020202090204" charset="0"/>
                <a:cs typeface="Arial Bold" panose="020B060402020209020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dapat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dilakukan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dengan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cara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mengukur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panjang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sisi-sisinya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dengan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penggaris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,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kemudian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menentukan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volumenya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dengan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menggunakan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rumus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.</a:t>
            </a:r>
          </a:p>
        </p:txBody>
      </p:sp>
      <p:sp>
        <p:nvSpPr>
          <p:cNvPr id="4" name="Text Box 3"/>
          <p:cNvSpPr txBox="1"/>
          <p:nvPr/>
        </p:nvSpPr>
        <p:spPr>
          <a:xfrm>
            <a:off x="612775" y="3161030"/>
            <a:ext cx="5422900" cy="922020"/>
          </a:xfrm>
          <a:prstGeom prst="rect">
            <a:avLst/>
          </a:prstGeom>
          <a:solidFill>
            <a:srgbClr val="FFF4D1"/>
          </a:solidFill>
        </p:spPr>
        <p:txBody>
          <a:bodyPr wrap="square" rtlCol="0" anchor="t">
            <a:spAutoFit/>
          </a:bodyPr>
          <a:lstStyle/>
          <a:p>
            <a:r>
              <a:rPr lang="en-US" b="1" noProof="0" dirty="0">
                <a:ln>
                  <a:noFill/>
                </a:ln>
                <a:effectLst/>
                <a:uLnTx/>
                <a:uFillTx/>
                <a:latin typeface="Arial Bold" panose="020B0604020202090204" charset="0"/>
                <a:cs typeface="Arial Bold" panose="020B0604020202090204" charset="0"/>
                <a:sym typeface="+mn-ea"/>
              </a:rPr>
              <a:t>Volume </a:t>
            </a:r>
            <a:r>
              <a:rPr lang="en-US" b="1" noProof="0" dirty="0" err="1">
                <a:ln>
                  <a:noFill/>
                </a:ln>
                <a:effectLst/>
                <a:uLnTx/>
                <a:uFillTx/>
                <a:latin typeface="Arial Bold" panose="020B0604020202090204" charset="0"/>
                <a:cs typeface="Arial Bold" panose="020B0604020202090204" charset="0"/>
                <a:sym typeface="+mn-ea"/>
              </a:rPr>
              <a:t>benda</a:t>
            </a:r>
            <a:r>
              <a:rPr lang="en-US" b="1" noProof="0" dirty="0">
                <a:ln>
                  <a:noFill/>
                </a:ln>
                <a:effectLst/>
                <a:uLnTx/>
                <a:uFillTx/>
                <a:latin typeface="Arial Bold" panose="020B0604020202090204" charset="0"/>
                <a:cs typeface="Arial Bold" panose="020B0604020202090204" charset="0"/>
                <a:sym typeface="+mn-ea"/>
              </a:rPr>
              <a:t> </a:t>
            </a:r>
            <a:r>
              <a:rPr lang="en-US" b="1" noProof="0" dirty="0" err="1">
                <a:ln>
                  <a:noFill/>
                </a:ln>
                <a:effectLst/>
                <a:uLnTx/>
                <a:uFillTx/>
                <a:latin typeface="Arial Bold" panose="020B0604020202090204" charset="0"/>
                <a:cs typeface="Arial Bold" panose="020B0604020202090204" charset="0"/>
                <a:sym typeface="+mn-ea"/>
              </a:rPr>
              <a:t>padat</a:t>
            </a:r>
            <a:r>
              <a:rPr lang="en-US" b="1" noProof="0" dirty="0">
                <a:ln>
                  <a:noFill/>
                </a:ln>
                <a:effectLst/>
                <a:uLnTx/>
                <a:uFillTx/>
                <a:latin typeface="Arial Bold" panose="020B0604020202090204" charset="0"/>
                <a:cs typeface="Arial Bold" panose="020B0604020202090204" charset="0"/>
                <a:sym typeface="+mn-ea"/>
              </a:rPr>
              <a:t> yang </a:t>
            </a:r>
            <a:r>
              <a:rPr lang="en-US" b="1" noProof="0" dirty="0" err="1">
                <a:ln>
                  <a:noFill/>
                </a:ln>
                <a:effectLst/>
                <a:uLnTx/>
                <a:uFillTx/>
                <a:latin typeface="Arial Bold" panose="020B0604020202090204" charset="0"/>
                <a:cs typeface="Arial Bold" panose="020B0604020202090204" charset="0"/>
                <a:sym typeface="+mn-ea"/>
              </a:rPr>
              <a:t>bentuknya</a:t>
            </a:r>
            <a:r>
              <a:rPr lang="en-US" b="1" noProof="0" dirty="0">
                <a:ln>
                  <a:noFill/>
                </a:ln>
                <a:effectLst/>
                <a:uLnTx/>
                <a:uFillTx/>
                <a:latin typeface="Arial Bold" panose="020B0604020202090204" charset="0"/>
                <a:cs typeface="Arial Bold" panose="020B0604020202090204" charset="0"/>
                <a:sym typeface="+mn-ea"/>
              </a:rPr>
              <a:t> </a:t>
            </a:r>
            <a:r>
              <a:rPr lang="en-US" b="1" noProof="0" dirty="0" err="1">
                <a:ln>
                  <a:noFill/>
                </a:ln>
                <a:effectLst/>
                <a:uLnTx/>
                <a:uFillTx/>
                <a:latin typeface="Arial Bold" panose="020B0604020202090204" charset="0"/>
                <a:cs typeface="Arial Bold" panose="020B0604020202090204" charset="0"/>
                <a:sym typeface="+mn-ea"/>
              </a:rPr>
              <a:t>tidak</a:t>
            </a:r>
            <a:r>
              <a:rPr lang="en-US" b="1" noProof="0" dirty="0">
                <a:ln>
                  <a:noFill/>
                </a:ln>
                <a:effectLst/>
                <a:uLnTx/>
                <a:uFillTx/>
                <a:latin typeface="Arial Bold" panose="020B0604020202090204" charset="0"/>
                <a:cs typeface="Arial Bold" panose="020B0604020202090204" charset="0"/>
                <a:sym typeface="+mn-ea"/>
              </a:rPr>
              <a:t> </a:t>
            </a:r>
            <a:r>
              <a:rPr lang="en-US" b="1" noProof="0" dirty="0" err="1">
                <a:ln>
                  <a:noFill/>
                </a:ln>
                <a:effectLst/>
                <a:uLnTx/>
                <a:uFillTx/>
                <a:latin typeface="Arial Bold" panose="020B0604020202090204" charset="0"/>
                <a:cs typeface="Arial Bold" panose="020B0604020202090204" charset="0"/>
                <a:sym typeface="+mn-ea"/>
              </a:rPr>
              <a:t>teratur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dapat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ditentukan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dengan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menggunakan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gelas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ukur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dan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gelas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berpancuran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TextBox 2"/>
          <p:cNvSpPr txBox="1"/>
          <p:nvPr/>
        </p:nvSpPr>
        <p:spPr>
          <a:xfrm>
            <a:off x="571183" y="274955"/>
            <a:ext cx="8001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spcBef>
                <a:spcPct val="0"/>
              </a:spcBef>
              <a:buNone/>
            </a:pPr>
            <a:r>
              <a:rPr lang="en-US" altLang="en-US" sz="2000" b="1" dirty="0"/>
              <a:t>Pengukuran volume benda yang bentuknya tak teratur</a:t>
            </a:r>
          </a:p>
        </p:txBody>
      </p:sp>
      <p:sp>
        <p:nvSpPr>
          <p:cNvPr id="2" name="Text Box 1"/>
          <p:cNvSpPr txBox="1"/>
          <p:nvPr/>
        </p:nvSpPr>
        <p:spPr>
          <a:xfrm>
            <a:off x="2102803" y="3934460"/>
            <a:ext cx="4939030" cy="368300"/>
          </a:xfrm>
          <a:prstGeom prst="rect">
            <a:avLst/>
          </a:prstGeom>
          <a:solidFill>
            <a:srgbClr val="A7C9E9"/>
          </a:solidFill>
        </p:spPr>
        <p:txBody>
          <a:bodyPr wrap="none" rtlCol="0" anchor="t">
            <a:spAutoFit/>
          </a:bodyPr>
          <a:lstStyle/>
          <a:p>
            <a:pPr marL="0" lvl="0" indent="0" algn="just">
              <a:spcBef>
                <a:spcPct val="0"/>
              </a:spcBef>
              <a:buNone/>
            </a:pPr>
            <a:r>
              <a:rPr lang="en-US" altLang="en-US" b="1" dirty="0">
                <a:sym typeface="+mn-ea"/>
              </a:rPr>
              <a:t>Volume batu</a:t>
            </a:r>
            <a:r>
              <a:rPr lang="en-US" altLang="en-US" dirty="0">
                <a:sym typeface="+mn-ea"/>
              </a:rPr>
              <a:t> = (volume batu+air) – volume air.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2743200" y="519749"/>
            <a:ext cx="3377954" cy="3628034"/>
            <a:chOff x="2590800" y="895350"/>
            <a:chExt cx="3377954" cy="3628034"/>
          </a:xfrm>
        </p:grpSpPr>
        <p:sp>
          <p:nvSpPr>
            <p:cNvPr id="15" name="Can 14"/>
            <p:cNvSpPr/>
            <p:nvPr/>
          </p:nvSpPr>
          <p:spPr>
            <a:xfrm>
              <a:off x="3105647" y="2728794"/>
              <a:ext cx="675249" cy="1093600"/>
            </a:xfrm>
            <a:prstGeom prst="can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Can 15"/>
            <p:cNvSpPr/>
            <p:nvPr/>
          </p:nvSpPr>
          <p:spPr>
            <a:xfrm>
              <a:off x="4764895" y="2474227"/>
              <a:ext cx="675249" cy="1355288"/>
            </a:xfrm>
            <a:prstGeom prst="can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1252" y="3083634"/>
              <a:ext cx="762534" cy="762534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38322" y="895350"/>
              <a:ext cx="1730432" cy="3628034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0800" y="895350"/>
              <a:ext cx="1730432" cy="362803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6"/>
          <p:cNvGrpSpPr/>
          <p:nvPr/>
        </p:nvGrpSpPr>
        <p:grpSpPr>
          <a:xfrm>
            <a:off x="-94615" y="309880"/>
            <a:ext cx="6864985" cy="668020"/>
            <a:chOff x="-76200" y="308937"/>
            <a:chExt cx="5606487" cy="685800"/>
          </a:xfrm>
        </p:grpSpPr>
        <p:sp>
          <p:nvSpPr>
            <p:cNvPr id="21" name="Pentagon 20"/>
            <p:cNvSpPr/>
            <p:nvPr/>
          </p:nvSpPr>
          <p:spPr>
            <a:xfrm>
              <a:off x="-76200" y="308937"/>
              <a:ext cx="4735038" cy="685800"/>
            </a:xfrm>
            <a:prstGeom prst="homePlat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Rectangle 3"/>
            <p:cNvSpPr/>
            <p:nvPr/>
          </p:nvSpPr>
          <p:spPr>
            <a:xfrm>
              <a:off x="36482" y="383906"/>
              <a:ext cx="5493805" cy="535863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l"/>
              <a:r>
                <a:rPr lang="en-US" sz="28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libri" panose="020F0502020204030204" pitchFamily="34" charset="0"/>
                  <a:cs typeface="Calibri" panose="020F0502020204030204" pitchFamily="34" charset="0"/>
                  <a:sym typeface="+mn-ea"/>
                </a:rPr>
                <a:t>3. Pengukuran Volume Zat Cair</a:t>
              </a:r>
              <a:endParaRPr kumimoji="0" lang="en-US" sz="2800" b="1" i="0" u="none" strike="noStrike" kern="1200" cap="none" spc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23" name="Chevron 22"/>
            <p:cNvSpPr/>
            <p:nvPr/>
          </p:nvSpPr>
          <p:spPr>
            <a:xfrm>
              <a:off x="4500103" y="308937"/>
              <a:ext cx="604776" cy="685800"/>
            </a:xfrm>
            <a:prstGeom prst="chevron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Chevron 23"/>
            <p:cNvSpPr/>
            <p:nvPr/>
          </p:nvSpPr>
          <p:spPr>
            <a:xfrm>
              <a:off x="4923923" y="308937"/>
              <a:ext cx="606364" cy="685800"/>
            </a:xfrm>
            <a:prstGeom prst="chevron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71500" y="1090613"/>
            <a:ext cx="8001000" cy="398780"/>
          </a:xfrm>
          <a:prstGeom prst="rect">
            <a:avLst/>
          </a:prstGeom>
          <a:solidFill>
            <a:srgbClr val="FFF4D1"/>
          </a:solidFill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Volume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zat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cair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dapat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ditentukan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dengan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menggunakan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gelas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ukur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.</a:t>
            </a:r>
          </a:p>
        </p:txBody>
      </p:sp>
      <p:sp>
        <p:nvSpPr>
          <p:cNvPr id="10" name="Rectangle 9"/>
          <p:cNvSpPr/>
          <p:nvPr/>
        </p:nvSpPr>
        <p:spPr>
          <a:xfrm>
            <a:off x="6772868" y="3623508"/>
            <a:ext cx="1149674" cy="2308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900" i="1" dirty="0" err="1"/>
              <a:t>Sumber</a:t>
            </a:r>
            <a:r>
              <a:rPr lang="en-US" sz="900" i="1" dirty="0"/>
              <a:t>: </a:t>
            </a:r>
            <a:r>
              <a:rPr lang="en-US" sz="900" i="1" dirty="0" smtClean="0"/>
              <a:t>freepik.com</a:t>
            </a:r>
            <a:endParaRPr lang="id-ID" sz="900" i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b="55221"/>
          <a:stretch>
            <a:fillRect/>
          </a:stretch>
        </p:blipFill>
        <p:spPr>
          <a:xfrm>
            <a:off x="876300" y="2284730"/>
            <a:ext cx="3569970" cy="133159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rcRect t="44672" b="555"/>
          <a:stretch>
            <a:fillRect/>
          </a:stretch>
        </p:blipFill>
        <p:spPr>
          <a:xfrm>
            <a:off x="4428490" y="1987550"/>
            <a:ext cx="3569970" cy="16287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91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20690" y="4437839"/>
            <a:ext cx="1028700" cy="2298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900" i="1" dirty="0" err="1">
                <a:solidFill>
                  <a:schemeClr val="bg1"/>
                </a:solidFill>
              </a:rPr>
              <a:t>Sumber</a:t>
            </a:r>
            <a:r>
              <a:rPr lang="en-US" sz="900" i="1" dirty="0">
                <a:solidFill>
                  <a:schemeClr val="bg1"/>
                </a:solidFill>
              </a:rPr>
              <a:t>: freepik 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51"/>
            <a:ext cx="9143244" cy="475449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164" y="4668051"/>
            <a:ext cx="9143244" cy="475449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664845" y="295910"/>
            <a:ext cx="7518400" cy="741045"/>
            <a:chOff x="1616183" y="684081"/>
            <a:chExt cx="6906604" cy="1125669"/>
          </a:xfrm>
        </p:grpSpPr>
        <p:grpSp>
          <p:nvGrpSpPr>
            <p:cNvPr id="4" name="Group 3"/>
            <p:cNvGrpSpPr/>
            <p:nvPr/>
          </p:nvGrpSpPr>
          <p:grpSpPr>
            <a:xfrm>
              <a:off x="1616183" y="684081"/>
              <a:ext cx="6906604" cy="1125669"/>
              <a:chOff x="1388302" y="545950"/>
              <a:chExt cx="4498079" cy="89029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" name="Rectangle 32"/>
              <p:cNvSpPr/>
              <p:nvPr/>
            </p:nvSpPr>
            <p:spPr>
              <a:xfrm>
                <a:off x="1388494" y="545950"/>
                <a:ext cx="3909927" cy="89029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6" name="TextBox 33"/>
              <p:cNvSpPr txBox="1"/>
              <p:nvPr/>
            </p:nvSpPr>
            <p:spPr>
              <a:xfrm>
                <a:off x="1388302" y="690899"/>
                <a:ext cx="4498079" cy="6270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lvl="0" indent="173990" algn="l" eaLnBrk="1" hangingPunct="1">
                  <a:spcBef>
                    <a:spcPct val="0"/>
                  </a:spcBef>
                  <a:buNone/>
                </a:pPr>
                <a:r>
                  <a:rPr lang="en-US" altLang="en-US" sz="2800" b="1" dirty="0">
                    <a:sym typeface="+mn-ea"/>
                  </a:rPr>
                  <a:t>E. PENGUKURAN MAKHLUK HIDUP</a:t>
                </a:r>
                <a:endParaRPr lang="en-US" altLang="en-US" sz="2800" b="1" dirty="0">
                  <a:latin typeface="Calibri" panose="020F0502020204030204" pitchFamily="34" charset="0"/>
                  <a:cs typeface="Calibri" panose="020F0502020204030204" pitchFamily="34" charset="0"/>
                  <a:sym typeface="+mn-ea"/>
                </a:endParaRPr>
              </a:p>
            </p:txBody>
          </p:sp>
        </p:grpSp>
        <p:sp>
          <p:nvSpPr>
            <p:cNvPr id="7" name="Rectangle 31"/>
            <p:cNvSpPr/>
            <p:nvPr/>
          </p:nvSpPr>
          <p:spPr>
            <a:xfrm>
              <a:off x="7623294" y="723716"/>
              <a:ext cx="58272" cy="1080000"/>
            </a:xfrm>
            <a:prstGeom prst="rect">
              <a:avLst/>
            </a:prstGeom>
            <a:gradFill>
              <a:gsLst>
                <a:gs pos="100000">
                  <a:schemeClr val="accent5">
                    <a:lumMod val="50000"/>
                  </a:schemeClr>
                </a:gs>
                <a:gs pos="100000">
                  <a:schemeClr val="accent6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68661"/>
            <a:ext cx="9144000" cy="6451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TUJUAN PEMBELAJARAN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839470" y="967105"/>
            <a:ext cx="7465695" cy="647700"/>
          </a:xfrm>
          <a:prstGeom prst="roundRect">
            <a:avLst/>
          </a:prstGeom>
          <a:solidFill>
            <a:srgbClr val="E2ED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ID" altLang="en-US" dirty="0">
                <a:solidFill>
                  <a:schemeClr val="tx1"/>
                </a:solidFill>
                <a:sym typeface="+mn-ea"/>
              </a:rPr>
              <a:t>Mengidentifikasi besaran-besaran dalam kehidupan sehari-hari dan mengelompokkannya </a:t>
            </a:r>
            <a:r>
              <a:rPr lang="nl-NL" altLang="en-US" dirty="0">
                <a:solidFill>
                  <a:schemeClr val="tx1"/>
                </a:solidFill>
                <a:sym typeface="+mn-ea"/>
              </a:rPr>
              <a:t>ke dalam besaran pokok dan besaran </a:t>
            </a:r>
            <a:r>
              <a:rPr lang="en-ID" altLang="en-US" dirty="0">
                <a:solidFill>
                  <a:schemeClr val="tx1"/>
                </a:solidFill>
                <a:sym typeface="+mn-ea"/>
              </a:rPr>
              <a:t>turunan.</a:t>
            </a:r>
            <a:endParaRPr kumimoji="0" lang="en-ID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lt"/>
              <a:sym typeface="+mn-ea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565150" y="1116965"/>
            <a:ext cx="350520" cy="347980"/>
          </a:xfrm>
          <a:prstGeom prst="ellipse">
            <a:avLst/>
          </a:prstGeom>
          <a:solidFill>
            <a:srgbClr val="A7C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835" y="1790700"/>
            <a:ext cx="7465695" cy="477520"/>
          </a:xfrm>
          <a:prstGeom prst="roundRect">
            <a:avLst/>
          </a:prstGeom>
          <a:solidFill>
            <a:srgbClr val="E2ED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ID" altLang="en-US" dirty="0">
                <a:solidFill>
                  <a:schemeClr val="tx1"/>
                </a:solidFill>
                <a:sym typeface="+mn-ea"/>
              </a:rPr>
              <a:t>Menggunakan satuan Sistem Internasional dalam menyatakan besaran.</a:t>
            </a:r>
            <a:endParaRPr kumimoji="0" lang="en-ID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lt"/>
              <a:sym typeface="+mn-ea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565785" y="1844040"/>
            <a:ext cx="350520" cy="347980"/>
          </a:xfrm>
          <a:prstGeom prst="ellipse">
            <a:avLst/>
          </a:prstGeom>
          <a:solidFill>
            <a:srgbClr val="A7C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838835" y="2398395"/>
            <a:ext cx="7465695" cy="466725"/>
          </a:xfrm>
          <a:prstGeom prst="roundRect">
            <a:avLst/>
          </a:prstGeom>
          <a:solidFill>
            <a:srgbClr val="E2ED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4605" lvl="0" indent="0" algn="just">
              <a:spcBef>
                <a:spcPct val="0"/>
              </a:spcBef>
              <a:buFont typeface="+mj-lt"/>
              <a:buNone/>
            </a:pPr>
            <a:r>
              <a:rPr lang="fi-FI" altLang="en-US" dirty="0">
                <a:solidFill>
                  <a:schemeClr val="tx1"/>
                </a:solidFill>
                <a:sym typeface="+mn-ea"/>
              </a:rPr>
              <a:t>Mengonversikan satuan panjang, </a:t>
            </a:r>
            <a:r>
              <a:rPr lang="en-ID" altLang="en-US" dirty="0">
                <a:solidFill>
                  <a:schemeClr val="tx1"/>
                </a:solidFill>
                <a:sym typeface="+mn-ea"/>
              </a:rPr>
              <a:t>massa, dan waktu.</a:t>
            </a:r>
            <a:endParaRPr kumimoji="0" lang="en-ID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lt"/>
              <a:sym typeface="+mn-ea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565150" y="2440940"/>
            <a:ext cx="350520" cy="347980"/>
          </a:xfrm>
          <a:prstGeom prst="ellipse">
            <a:avLst/>
          </a:prstGeom>
          <a:solidFill>
            <a:srgbClr val="A7C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839470" y="3723005"/>
            <a:ext cx="7465695" cy="597535"/>
          </a:xfrm>
          <a:prstGeom prst="roundRect">
            <a:avLst/>
          </a:prstGeom>
          <a:solidFill>
            <a:srgbClr val="E2ED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4605" lvl="0" indent="0" algn="just">
              <a:spcBef>
                <a:spcPct val="0"/>
              </a:spcBef>
              <a:buFont typeface="+mj-lt"/>
              <a:buNone/>
            </a:pPr>
            <a:r>
              <a:rPr lang="en-ID" altLang="en-US" dirty="0">
                <a:solidFill>
                  <a:schemeClr val="tx1"/>
                </a:solidFill>
                <a:sym typeface="+mn-ea"/>
              </a:rPr>
              <a:t>Mengukur besaran menggunakan alat ukur yang sesuai secara baik dan benar.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lt"/>
              <a:sym typeface="+mn-ea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565785" y="3847465"/>
            <a:ext cx="350520" cy="347980"/>
          </a:xfrm>
          <a:prstGeom prst="ellipse">
            <a:avLst/>
          </a:prstGeom>
          <a:solidFill>
            <a:srgbClr val="A7C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839470" y="2983865"/>
            <a:ext cx="7465695" cy="607695"/>
          </a:xfrm>
          <a:prstGeom prst="roundRect">
            <a:avLst/>
          </a:prstGeom>
          <a:solidFill>
            <a:srgbClr val="E2ED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sv-SE" altLang="en-US" dirty="0">
                <a:solidFill>
                  <a:schemeClr val="tx1"/>
                </a:solidFill>
                <a:sym typeface="+mn-ea"/>
              </a:rPr>
              <a:t>Mengukur besaran dengan satuan </a:t>
            </a:r>
            <a:r>
              <a:rPr lang="pl-PL" altLang="en-US" dirty="0">
                <a:solidFill>
                  <a:schemeClr val="tx1"/>
                </a:solidFill>
                <a:sym typeface="+mn-ea"/>
              </a:rPr>
              <a:t>baku dan tak baku secara baik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en-ID" altLang="en-US" dirty="0">
                <a:solidFill>
                  <a:schemeClr val="tx1"/>
                </a:solidFill>
                <a:sym typeface="+mn-ea"/>
              </a:rPr>
              <a:t>dan benar.</a:t>
            </a:r>
            <a:endParaRPr kumimoji="0" lang="en-ID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lt"/>
              <a:sym typeface="+mn-ea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566420" y="3113405"/>
            <a:ext cx="350520" cy="347980"/>
          </a:xfrm>
          <a:prstGeom prst="ellipse">
            <a:avLst/>
          </a:prstGeom>
          <a:solidFill>
            <a:srgbClr val="A7C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6"/>
          <p:cNvGrpSpPr/>
          <p:nvPr/>
        </p:nvGrpSpPr>
        <p:grpSpPr>
          <a:xfrm>
            <a:off x="-76835" y="109855"/>
            <a:ext cx="9819005" cy="668020"/>
            <a:chOff x="-76200" y="308937"/>
            <a:chExt cx="6570437" cy="685800"/>
          </a:xfrm>
        </p:grpSpPr>
        <p:sp>
          <p:nvSpPr>
            <p:cNvPr id="21" name="Pentagon 20"/>
            <p:cNvSpPr/>
            <p:nvPr/>
          </p:nvSpPr>
          <p:spPr>
            <a:xfrm>
              <a:off x="-76200" y="308937"/>
              <a:ext cx="4735038" cy="685800"/>
            </a:xfrm>
            <a:prstGeom prst="homePlat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Rectangle 3"/>
            <p:cNvSpPr/>
            <p:nvPr/>
          </p:nvSpPr>
          <p:spPr>
            <a:xfrm>
              <a:off x="36629" y="383906"/>
              <a:ext cx="6457608" cy="535863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l"/>
              <a:r>
                <a:rPr lang="en-US" sz="28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libri" panose="020F0502020204030204" pitchFamily="34" charset="0"/>
                  <a:cs typeface="Calibri" panose="020F0502020204030204" pitchFamily="34" charset="0"/>
                  <a:sym typeface="+mn-ea"/>
                </a:rPr>
                <a:t>1. Pengukuran Tumbuhan</a:t>
              </a:r>
              <a:endParaRPr kumimoji="0" lang="en-US" sz="2800" b="1" i="0" u="none" strike="noStrike" kern="1200" cap="none" spc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23" name="Chevron 22"/>
            <p:cNvSpPr/>
            <p:nvPr/>
          </p:nvSpPr>
          <p:spPr>
            <a:xfrm>
              <a:off x="4500103" y="308937"/>
              <a:ext cx="604776" cy="685800"/>
            </a:xfrm>
            <a:prstGeom prst="chevron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Chevron 23"/>
            <p:cNvSpPr/>
            <p:nvPr/>
          </p:nvSpPr>
          <p:spPr>
            <a:xfrm>
              <a:off x="4923923" y="308937"/>
              <a:ext cx="606364" cy="685800"/>
            </a:xfrm>
            <a:prstGeom prst="chevron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" name="Text Box 2"/>
          <p:cNvSpPr txBox="1"/>
          <p:nvPr/>
        </p:nvSpPr>
        <p:spPr>
          <a:xfrm>
            <a:off x="565785" y="1005840"/>
            <a:ext cx="7306945" cy="706755"/>
          </a:xfrm>
          <a:prstGeom prst="rect">
            <a:avLst/>
          </a:prstGeom>
          <a:solidFill>
            <a:srgbClr val="FFF4D1"/>
          </a:solidFill>
        </p:spPr>
        <p:txBody>
          <a:bodyPr wrap="square" rtlCol="0" anchor="t">
            <a:spAutoFit/>
          </a:bodyPr>
          <a:lstStyle/>
          <a:p>
            <a:r>
              <a:rPr lang="en-US" sz="2000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Pengukuran</a:t>
            </a:r>
            <a:r>
              <a:rPr lang="en-US" sz="20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sz="2000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pertumbuhan</a:t>
            </a:r>
            <a:r>
              <a:rPr lang="en-US" sz="20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sz="2000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tumbuhan</a:t>
            </a:r>
            <a:r>
              <a:rPr lang="en-US" sz="20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sz="2000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dilakukan</a:t>
            </a:r>
            <a:r>
              <a:rPr lang="en-US" sz="20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sz="2000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pada</a:t>
            </a:r>
            <a:r>
              <a:rPr lang="en-US" sz="20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diameter </a:t>
            </a:r>
            <a:r>
              <a:rPr lang="en-US" sz="2000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batang</a:t>
            </a:r>
            <a:r>
              <a:rPr lang="en-US" sz="20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, </a:t>
            </a:r>
            <a:r>
              <a:rPr lang="en-US" sz="2000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ketinggian</a:t>
            </a:r>
            <a:r>
              <a:rPr lang="en-US" sz="20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, </a:t>
            </a:r>
            <a:r>
              <a:rPr lang="en-US" sz="2000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dan</a:t>
            </a:r>
            <a:r>
              <a:rPr lang="en-US" sz="20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sz="2000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usia</a:t>
            </a:r>
            <a:r>
              <a:rPr lang="en-US" sz="20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sz="2000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tumbuhan</a:t>
            </a:r>
            <a:r>
              <a:rPr lang="en-US" sz="2000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.</a:t>
            </a:r>
          </a:p>
        </p:txBody>
      </p:sp>
      <p:sp>
        <p:nvSpPr>
          <p:cNvPr id="7" name="Text Box 6"/>
          <p:cNvSpPr txBox="1"/>
          <p:nvPr/>
        </p:nvSpPr>
        <p:spPr>
          <a:xfrm>
            <a:off x="3431257" y="2653589"/>
            <a:ext cx="4451985" cy="646331"/>
          </a:xfrm>
          <a:prstGeom prst="rect">
            <a:avLst/>
          </a:prstGeom>
          <a:solidFill>
            <a:srgbClr val="CBE3BC"/>
          </a:solidFill>
        </p:spPr>
        <p:txBody>
          <a:bodyPr wrap="square" rtlCol="0" anchor="t">
            <a:spAutoFit/>
          </a:bodyPr>
          <a:lstStyle/>
          <a:p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Bibit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padi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akan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ditanam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setelah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usianya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3-4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minggu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dengan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ketinggian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smtClean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20</a:t>
            </a:r>
            <a:r>
              <a:rPr lang="en-US" noProof="0" dirty="0" smtClean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Symbol" panose="05050102010706020507" pitchFamily="18" charset="2"/>
              </a:rPr>
              <a:t></a:t>
            </a:r>
            <a:r>
              <a:rPr lang="en-US" noProof="0" dirty="0" smtClean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25 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cm.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565785" y="1708380"/>
            <a:ext cx="2647950" cy="2763366"/>
            <a:chOff x="565785" y="1708380"/>
            <a:chExt cx="2647950" cy="2763366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5785" y="1708380"/>
              <a:ext cx="2647950" cy="2647950"/>
            </a:xfrm>
            <a:prstGeom prst="rect">
              <a:avLst/>
            </a:prstGeom>
          </p:spPr>
        </p:pic>
        <p:sp>
          <p:nvSpPr>
            <p:cNvPr id="12" name="Rectangle 11"/>
            <p:cNvSpPr/>
            <p:nvPr/>
          </p:nvSpPr>
          <p:spPr>
            <a:xfrm>
              <a:off x="1524000" y="4240914"/>
              <a:ext cx="1149674" cy="2308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sz="900" i="1" dirty="0" err="1"/>
                <a:t>Sumber</a:t>
              </a:r>
              <a:r>
                <a:rPr lang="en-US" sz="900" i="1" dirty="0"/>
                <a:t>: </a:t>
              </a:r>
              <a:r>
                <a:rPr lang="en-US" sz="900" i="1" dirty="0" smtClean="0"/>
                <a:t>freepik.com</a:t>
              </a:r>
              <a:endParaRPr lang="id-ID" sz="900" i="1" dirty="0"/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6"/>
          <p:cNvGrpSpPr/>
          <p:nvPr/>
        </p:nvGrpSpPr>
        <p:grpSpPr>
          <a:xfrm>
            <a:off x="-76835" y="109855"/>
            <a:ext cx="13763625" cy="668020"/>
            <a:chOff x="-76200" y="308937"/>
            <a:chExt cx="9240498" cy="685800"/>
          </a:xfrm>
        </p:grpSpPr>
        <p:sp>
          <p:nvSpPr>
            <p:cNvPr id="21" name="Pentagon 20"/>
            <p:cNvSpPr/>
            <p:nvPr/>
          </p:nvSpPr>
          <p:spPr>
            <a:xfrm>
              <a:off x="-76200" y="308937"/>
              <a:ext cx="4735038" cy="685800"/>
            </a:xfrm>
            <a:prstGeom prst="homePlat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Rectangle 3"/>
            <p:cNvSpPr/>
            <p:nvPr/>
          </p:nvSpPr>
          <p:spPr>
            <a:xfrm>
              <a:off x="36907" y="383906"/>
              <a:ext cx="9127391" cy="47262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l"/>
              <a:r>
                <a:rPr lang="en-US" sz="24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libri" panose="020F0502020204030204" pitchFamily="34" charset="0"/>
                  <a:cs typeface="Calibri" panose="020F0502020204030204" pitchFamily="34" charset="0"/>
                  <a:sym typeface="+mn-ea"/>
                </a:rPr>
                <a:t>2. Pengukuran pada Hewan dan Manusia</a:t>
              </a:r>
              <a:endParaRPr kumimoji="0" lang="en-US" sz="2400" b="1" i="0" u="none" strike="noStrike" kern="1200" cap="none" spc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+mn-ea"/>
              </a:endParaRPr>
            </a:p>
          </p:txBody>
        </p:sp>
        <p:sp>
          <p:nvSpPr>
            <p:cNvPr id="23" name="Chevron 22"/>
            <p:cNvSpPr/>
            <p:nvPr/>
          </p:nvSpPr>
          <p:spPr>
            <a:xfrm>
              <a:off x="4500103" y="308937"/>
              <a:ext cx="604776" cy="685800"/>
            </a:xfrm>
            <a:prstGeom prst="chevron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Chevron 23"/>
            <p:cNvSpPr/>
            <p:nvPr/>
          </p:nvSpPr>
          <p:spPr>
            <a:xfrm>
              <a:off x="4923923" y="308937"/>
              <a:ext cx="606364" cy="685800"/>
            </a:xfrm>
            <a:prstGeom prst="chevron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700762" y="1637216"/>
            <a:ext cx="3293745" cy="2733804"/>
            <a:chOff x="700762" y="1637216"/>
            <a:chExt cx="3293745" cy="2733804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0762" y="1637216"/>
              <a:ext cx="3293745" cy="2195830"/>
            </a:xfrm>
            <a:prstGeom prst="rect">
              <a:avLst/>
            </a:prstGeom>
          </p:spPr>
        </p:pic>
        <p:sp>
          <p:nvSpPr>
            <p:cNvPr id="7" name="Text Box 6"/>
            <p:cNvSpPr txBox="1"/>
            <p:nvPr/>
          </p:nvSpPr>
          <p:spPr>
            <a:xfrm>
              <a:off x="886376" y="3633785"/>
              <a:ext cx="3106420" cy="7372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CBE3BC"/>
                  </a:solidFill>
                </a14:hiddenFill>
              </a:ext>
            </a:extLst>
          </p:spPr>
          <p:txBody>
            <a:bodyPr wrap="square" rtlCol="0" anchor="t">
              <a:spAutoFit/>
            </a:bodyPr>
            <a:lstStyle/>
            <a:p>
              <a:pPr marL="36830" marR="0" lvl="0" indent="3302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en-US" sz="1400" noProof="0" dirty="0" err="1">
                  <a:ln>
                    <a:noFill/>
                  </a:ln>
                  <a:effectLst/>
                  <a:uLnTx/>
                  <a:uFillTx/>
                  <a:latin typeface="Arial" panose="020B0604020202090204" pitchFamily="34" charset="0"/>
                  <a:cs typeface="Arial" panose="020B0604020202090204" pitchFamily="34" charset="0"/>
                  <a:sym typeface="+mn-ea"/>
                </a:rPr>
                <a:t>Lele</a:t>
              </a:r>
              <a:r>
                <a:rPr lang="en-US" sz="1400" noProof="0" dirty="0">
                  <a:ln>
                    <a:noFill/>
                  </a:ln>
                  <a:effectLst/>
                  <a:uLnTx/>
                  <a:uFillTx/>
                  <a:latin typeface="Arial" panose="020B0604020202090204" pitchFamily="34" charset="0"/>
                  <a:cs typeface="Arial" panose="020B0604020202090204" pitchFamily="34" charset="0"/>
                  <a:sym typeface="+mn-ea"/>
                </a:rPr>
                <a:t> </a:t>
              </a:r>
              <a:r>
                <a:rPr lang="en-US" sz="1400" noProof="0" dirty="0" err="1">
                  <a:ln>
                    <a:noFill/>
                  </a:ln>
                  <a:effectLst/>
                  <a:uLnTx/>
                  <a:uFillTx/>
                  <a:latin typeface="Arial" panose="020B0604020202090204" pitchFamily="34" charset="0"/>
                  <a:cs typeface="Arial" panose="020B0604020202090204" pitchFamily="34" charset="0"/>
                  <a:sym typeface="+mn-ea"/>
                </a:rPr>
                <a:t>akan</a:t>
              </a:r>
              <a:r>
                <a:rPr lang="en-US" sz="1400" noProof="0" dirty="0">
                  <a:ln>
                    <a:noFill/>
                  </a:ln>
                  <a:effectLst/>
                  <a:uLnTx/>
                  <a:uFillTx/>
                  <a:latin typeface="Arial" panose="020B0604020202090204" pitchFamily="34" charset="0"/>
                  <a:cs typeface="Arial" panose="020B0604020202090204" pitchFamily="34" charset="0"/>
                  <a:sym typeface="+mn-ea"/>
                </a:rPr>
                <a:t> </a:t>
              </a:r>
              <a:r>
                <a:rPr lang="en-US" sz="1400" noProof="0" dirty="0" err="1">
                  <a:ln>
                    <a:noFill/>
                  </a:ln>
                  <a:effectLst/>
                  <a:uLnTx/>
                  <a:uFillTx/>
                  <a:latin typeface="Arial" panose="020B0604020202090204" pitchFamily="34" charset="0"/>
                  <a:cs typeface="Arial" panose="020B0604020202090204" pitchFamily="34" charset="0"/>
                  <a:sym typeface="+mn-ea"/>
                </a:rPr>
                <a:t>dipanen</a:t>
              </a:r>
              <a:r>
                <a:rPr lang="en-US" sz="1400" noProof="0" dirty="0">
                  <a:ln>
                    <a:noFill/>
                  </a:ln>
                  <a:effectLst/>
                  <a:uLnTx/>
                  <a:uFillTx/>
                  <a:latin typeface="Arial" panose="020B0604020202090204" pitchFamily="34" charset="0"/>
                  <a:cs typeface="Arial" panose="020B0604020202090204" pitchFamily="34" charset="0"/>
                  <a:sym typeface="+mn-ea"/>
                </a:rPr>
                <a:t> </a:t>
              </a:r>
              <a:r>
                <a:rPr lang="en-US" sz="1400" noProof="0" dirty="0" err="1">
                  <a:ln>
                    <a:noFill/>
                  </a:ln>
                  <a:effectLst/>
                  <a:uLnTx/>
                  <a:uFillTx/>
                  <a:latin typeface="Arial" panose="020B0604020202090204" pitchFamily="34" charset="0"/>
                  <a:cs typeface="Arial" panose="020B0604020202090204" pitchFamily="34" charset="0"/>
                  <a:sym typeface="+mn-ea"/>
                </a:rPr>
                <a:t>setelah</a:t>
              </a:r>
              <a:r>
                <a:rPr lang="en-US" sz="1400" noProof="0" dirty="0">
                  <a:ln>
                    <a:noFill/>
                  </a:ln>
                  <a:effectLst/>
                  <a:uLnTx/>
                  <a:uFillTx/>
                  <a:latin typeface="Arial" panose="020B0604020202090204" pitchFamily="34" charset="0"/>
                  <a:cs typeface="Arial" panose="020B0604020202090204" pitchFamily="34" charset="0"/>
                  <a:sym typeface="+mn-ea"/>
                </a:rPr>
                <a:t> </a:t>
              </a:r>
              <a:r>
                <a:rPr lang="en-US" sz="1400" noProof="0" dirty="0" err="1">
                  <a:ln>
                    <a:noFill/>
                  </a:ln>
                  <a:effectLst/>
                  <a:uLnTx/>
                  <a:uFillTx/>
                  <a:latin typeface="Arial" panose="020B0604020202090204" pitchFamily="34" charset="0"/>
                  <a:cs typeface="Arial" panose="020B0604020202090204" pitchFamily="34" charset="0"/>
                  <a:sym typeface="+mn-ea"/>
                </a:rPr>
                <a:t>berusia</a:t>
              </a:r>
              <a:r>
                <a:rPr lang="en-US" sz="1400" noProof="0" dirty="0">
                  <a:ln>
                    <a:noFill/>
                  </a:ln>
                  <a:effectLst/>
                  <a:uLnTx/>
                  <a:uFillTx/>
                  <a:latin typeface="Arial" panose="020B0604020202090204" pitchFamily="34" charset="0"/>
                  <a:cs typeface="Arial" panose="020B0604020202090204" pitchFamily="34" charset="0"/>
                  <a:sym typeface="+mn-ea"/>
                </a:rPr>
                <a:t> 1,5-2 </a:t>
              </a:r>
              <a:r>
                <a:rPr lang="en-US" sz="1400" noProof="0" dirty="0" err="1">
                  <a:ln>
                    <a:noFill/>
                  </a:ln>
                  <a:effectLst/>
                  <a:uLnTx/>
                  <a:uFillTx/>
                  <a:latin typeface="Arial" panose="020B0604020202090204" pitchFamily="34" charset="0"/>
                  <a:cs typeface="Arial" panose="020B0604020202090204" pitchFamily="34" charset="0"/>
                  <a:sym typeface="+mn-ea"/>
                </a:rPr>
                <a:t>bulan</a:t>
              </a:r>
              <a:r>
                <a:rPr lang="en-US" sz="1400" noProof="0" dirty="0">
                  <a:ln>
                    <a:noFill/>
                  </a:ln>
                  <a:effectLst/>
                  <a:uLnTx/>
                  <a:uFillTx/>
                  <a:latin typeface="Arial" panose="020B0604020202090204" pitchFamily="34" charset="0"/>
                  <a:cs typeface="Arial" panose="020B0604020202090204" pitchFamily="34" charset="0"/>
                  <a:sym typeface="+mn-ea"/>
                </a:rPr>
                <a:t> </a:t>
              </a:r>
              <a:r>
                <a:rPr lang="en-US" sz="1400" noProof="0" dirty="0" err="1">
                  <a:ln>
                    <a:noFill/>
                  </a:ln>
                  <a:effectLst/>
                  <a:uLnTx/>
                  <a:uFillTx/>
                  <a:latin typeface="Arial" panose="020B0604020202090204" pitchFamily="34" charset="0"/>
                  <a:cs typeface="Arial" panose="020B0604020202090204" pitchFamily="34" charset="0"/>
                  <a:sym typeface="+mn-ea"/>
                </a:rPr>
                <a:t>dengan</a:t>
              </a:r>
              <a:r>
                <a:rPr lang="en-US" sz="1400" noProof="0" dirty="0">
                  <a:ln>
                    <a:noFill/>
                  </a:ln>
                  <a:effectLst/>
                  <a:uLnTx/>
                  <a:uFillTx/>
                  <a:latin typeface="Arial" panose="020B0604020202090204" pitchFamily="34" charset="0"/>
                  <a:cs typeface="Arial" panose="020B0604020202090204" pitchFamily="34" charset="0"/>
                  <a:sym typeface="+mn-ea"/>
                </a:rPr>
                <a:t> </a:t>
              </a:r>
              <a:r>
                <a:rPr lang="en-US" sz="1400" noProof="0" dirty="0" err="1">
                  <a:ln>
                    <a:noFill/>
                  </a:ln>
                  <a:effectLst/>
                  <a:uLnTx/>
                  <a:uFillTx/>
                  <a:latin typeface="Arial" panose="020B0604020202090204" pitchFamily="34" charset="0"/>
                  <a:cs typeface="Arial" panose="020B0604020202090204" pitchFamily="34" charset="0"/>
                  <a:sym typeface="+mn-ea"/>
                </a:rPr>
                <a:t>kapasitas</a:t>
              </a:r>
              <a:r>
                <a:rPr lang="en-US" sz="1400" noProof="0" dirty="0">
                  <a:ln>
                    <a:noFill/>
                  </a:ln>
                  <a:effectLst/>
                  <a:uLnTx/>
                  <a:uFillTx/>
                  <a:latin typeface="Arial" panose="020B0604020202090204" pitchFamily="34" charset="0"/>
                  <a:cs typeface="Arial" panose="020B0604020202090204" pitchFamily="34" charset="0"/>
                  <a:sym typeface="+mn-ea"/>
                </a:rPr>
                <a:t> </a:t>
              </a:r>
              <a:r>
                <a:rPr lang="en-US" sz="1400" noProof="0" dirty="0" err="1">
                  <a:ln>
                    <a:noFill/>
                  </a:ln>
                  <a:effectLst/>
                  <a:uLnTx/>
                  <a:uFillTx/>
                  <a:latin typeface="Arial" panose="020B0604020202090204" pitchFamily="34" charset="0"/>
                  <a:cs typeface="Arial" panose="020B0604020202090204" pitchFamily="34" charset="0"/>
                  <a:sym typeface="+mn-ea"/>
                </a:rPr>
                <a:t>setiap</a:t>
              </a:r>
              <a:r>
                <a:rPr lang="en-US" sz="1400" noProof="0" dirty="0">
                  <a:ln>
                    <a:noFill/>
                  </a:ln>
                  <a:effectLst/>
                  <a:uLnTx/>
                  <a:uFillTx/>
                  <a:latin typeface="Arial" panose="020B0604020202090204" pitchFamily="34" charset="0"/>
                  <a:cs typeface="Arial" panose="020B0604020202090204" pitchFamily="34" charset="0"/>
                  <a:sym typeface="+mn-ea"/>
                </a:rPr>
                <a:t> kilogram 6-9 </a:t>
              </a:r>
              <a:r>
                <a:rPr lang="en-US" sz="1400" noProof="0" dirty="0" err="1">
                  <a:ln>
                    <a:noFill/>
                  </a:ln>
                  <a:effectLst/>
                  <a:uLnTx/>
                  <a:uFillTx/>
                  <a:latin typeface="Arial" panose="020B0604020202090204" pitchFamily="34" charset="0"/>
                  <a:cs typeface="Arial" panose="020B0604020202090204" pitchFamily="34" charset="0"/>
                  <a:sym typeface="+mn-ea"/>
                </a:rPr>
                <a:t>ekor</a:t>
              </a:r>
              <a:r>
                <a:rPr lang="en-US" sz="1400" noProof="0" dirty="0">
                  <a:ln>
                    <a:noFill/>
                  </a:ln>
                  <a:effectLst/>
                  <a:uLnTx/>
                  <a:uFillTx/>
                  <a:latin typeface="Arial" panose="020B0604020202090204" pitchFamily="34" charset="0"/>
                  <a:cs typeface="Arial" panose="020B0604020202090204" pitchFamily="34" charset="0"/>
                  <a:sym typeface="+mn-ea"/>
                </a:rPr>
                <a:t>.</a:t>
              </a: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2613837" y="3470253"/>
              <a:ext cx="1149674" cy="2308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sz="900" i="1" dirty="0" err="1"/>
                <a:t>Sumber</a:t>
              </a:r>
              <a:r>
                <a:rPr lang="en-US" sz="900" i="1" dirty="0"/>
                <a:t>: </a:t>
              </a:r>
              <a:r>
                <a:rPr lang="en-US" sz="900" i="1" dirty="0" smtClean="0"/>
                <a:t>freepik.com</a:t>
              </a:r>
              <a:endParaRPr lang="id-ID" sz="900" i="1" dirty="0"/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4952682" y="1945005"/>
            <a:ext cx="3106420" cy="2709215"/>
            <a:chOff x="4952682" y="1945005"/>
            <a:chExt cx="3106420" cy="2709215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02860" y="1945005"/>
              <a:ext cx="2806065" cy="1870710"/>
            </a:xfrm>
            <a:prstGeom prst="rect">
              <a:avLst/>
            </a:prstGeom>
          </p:spPr>
        </p:pic>
        <p:sp>
          <p:nvSpPr>
            <p:cNvPr id="10" name="Text Box 9"/>
            <p:cNvSpPr txBox="1"/>
            <p:nvPr/>
          </p:nvSpPr>
          <p:spPr>
            <a:xfrm>
              <a:off x="4952682" y="3701085"/>
              <a:ext cx="3106420" cy="9531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CBE3BC"/>
                  </a:solidFill>
                </a14:hiddenFill>
              </a:ext>
            </a:extLst>
          </p:spPr>
          <p:txBody>
            <a:bodyPr wrap="square" rtlCol="0" anchor="t">
              <a:spAutoFit/>
            </a:bodyPr>
            <a:lstStyle/>
            <a:p>
              <a:pPr marL="36830" marR="0" lvl="0" indent="3302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en-US" sz="1400" noProof="0" dirty="0">
                  <a:ln>
                    <a:noFill/>
                  </a:ln>
                  <a:effectLst/>
                  <a:uLnTx/>
                  <a:uFillTx/>
                  <a:latin typeface="Arial" panose="020B0604020202090204" pitchFamily="34" charset="0"/>
                  <a:cs typeface="Arial" panose="020B0604020202090204" pitchFamily="34" charset="0"/>
                  <a:sym typeface="+mn-ea"/>
                </a:rPr>
                <a:t>Pertumbuhan pada manusia dapat terlihat dari penambahan tinggi yang dapat diukur menggunakan meteran. </a:t>
              </a:r>
            </a:p>
          </p:txBody>
        </p:sp>
        <p:sp>
          <p:nvSpPr>
            <p:cNvPr id="11" name="Rectangle 28"/>
            <p:cNvSpPr/>
            <p:nvPr/>
          </p:nvSpPr>
          <p:spPr>
            <a:xfrm>
              <a:off x="6615087" y="3530666"/>
              <a:ext cx="1149674" cy="2308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sz="900" i="1" dirty="0" err="1"/>
                <a:t>Sumber</a:t>
              </a:r>
              <a:r>
                <a:rPr lang="en-US" sz="900" i="1" dirty="0"/>
                <a:t>: </a:t>
              </a:r>
              <a:r>
                <a:rPr lang="en-US" sz="900" i="1" dirty="0" smtClean="0"/>
                <a:t>freepik.com</a:t>
              </a:r>
              <a:endParaRPr lang="id-ID" sz="900" i="1" dirty="0"/>
            </a:p>
          </p:txBody>
        </p:sp>
      </p:grpSp>
      <p:sp>
        <p:nvSpPr>
          <p:cNvPr id="18" name="Text Box 2"/>
          <p:cNvSpPr txBox="1"/>
          <p:nvPr/>
        </p:nvSpPr>
        <p:spPr>
          <a:xfrm>
            <a:off x="463867" y="962572"/>
            <a:ext cx="7689533" cy="922020"/>
          </a:xfrm>
          <a:prstGeom prst="rect">
            <a:avLst/>
          </a:prstGeom>
          <a:solidFill>
            <a:srgbClr val="FFF4D1"/>
          </a:solidFill>
        </p:spPr>
        <p:txBody>
          <a:bodyPr wrap="square" rtlCol="0" anchor="t">
            <a:spAutoFit/>
          </a:bodyPr>
          <a:lstStyle/>
          <a:p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Pengukuran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pertumbuhan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pada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hewan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dan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manusia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dilakukan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dengan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pengukuran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massa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(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dalam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kehidupan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sehari-hari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disebut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“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berat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”),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tinggi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,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dan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 </a:t>
            </a:r>
            <a:r>
              <a:rPr lang="en-US" noProof="0" dirty="0" err="1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usia</a:t>
            </a:r>
            <a:r>
              <a:rPr lang="en-US" noProof="0" dirty="0">
                <a:ln>
                  <a:noFill/>
                </a:ln>
                <a:effectLst/>
                <a:uLnTx/>
                <a:uFillTx/>
                <a:latin typeface="Arial" panose="020B0604020202090204" pitchFamily="34" charset="0"/>
                <a:cs typeface="Arial" panose="020B0604020202090204" pitchFamily="34" charset="0"/>
                <a:sym typeface="+mn-ea"/>
              </a:rPr>
              <a:t>.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49" t="-2" r="17500" b="38889"/>
          <a:stretch>
            <a:fillRect/>
          </a:stretch>
        </p:blipFill>
        <p:spPr bwMode="auto">
          <a:xfrm>
            <a:off x="1943100" y="0"/>
            <a:ext cx="5600700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270522"/>
            <a:ext cx="1322785" cy="2539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171700" y="1371600"/>
            <a:ext cx="4686300" cy="8001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prstTxWarp prst="textArchUp">
              <a:avLst/>
            </a:prstTxWarp>
            <a:spAutoFit/>
            <a:scene3d>
              <a:camera prst="orthographicFront">
                <a:rot lat="0" lon="0" rev="0"/>
              </a:camera>
              <a:lightRig rig="threePt" dir="t"/>
            </a:scene3d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4050" dirty="0">
                <a:latin typeface="Arial Rounded MT Bold" panose="020F0704030504030204" pitchFamily="34" charset="77"/>
                <a:cs typeface="Arial" panose="020B0604020202090204" pitchFamily="34" charset="0"/>
              </a:rPr>
              <a:t>TERIMA KASIH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"/>
          <p:cNvSpPr/>
          <p:nvPr/>
        </p:nvSpPr>
        <p:spPr>
          <a:xfrm>
            <a:off x="11430" y="213360"/>
            <a:ext cx="9156065" cy="61404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121920" tIns="60960" rIns="121920" bIns="6096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PROFIL PELAJAR PANCASILA</a:t>
            </a:r>
          </a:p>
        </p:txBody>
      </p:sp>
      <p:sp>
        <p:nvSpPr>
          <p:cNvPr id="21" name="TextBox 5"/>
          <p:cNvSpPr txBox="1">
            <a:spLocks noChangeArrowheads="1"/>
          </p:cNvSpPr>
          <p:nvPr/>
        </p:nvSpPr>
        <p:spPr bwMode="auto">
          <a:xfrm>
            <a:off x="509905" y="3317875"/>
            <a:ext cx="2122805" cy="275590"/>
          </a:xfrm>
          <a:prstGeom prst="rect">
            <a:avLst/>
          </a:prstGeom>
          <a:solidFill>
            <a:srgbClr val="E5F2DD"/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90204" pitchFamily="34" charset="0"/>
                <a:cs typeface="Arial" panose="020B0604020202090204" pitchFamily="34" charset="0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anose="020F0704030504030204" pitchFamily="34" charset="77"/>
                <a:ea typeface="+mn-ea"/>
                <a:cs typeface="Arial" panose="020B0604020202090204" pitchFamily="34" charset="0"/>
              </a:rPr>
              <a:t>Bergotong</a:t>
            </a:r>
            <a:r>
              <a:rPr lang="en-US" altLang="en-US" sz="1200" dirty="0">
                <a:latin typeface="Arial Rounded MT Bold" panose="020F0704030504030204" pitchFamily="34" charset="77"/>
              </a:rPr>
              <a:t>-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anose="020F0704030504030204" pitchFamily="34" charset="77"/>
                <a:ea typeface="+mn-ea"/>
                <a:cs typeface="Arial" panose="020B0604020202090204" pitchFamily="34" charset="0"/>
              </a:rPr>
              <a:t>royong</a:t>
            </a:r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anose="020F0704030504030204" pitchFamily="34" charset="77"/>
              <a:ea typeface="+mn-ea"/>
              <a:cs typeface="Arial" panose="020B0604020202090204" pitchFamily="34" charset="0"/>
            </a:endParaRPr>
          </a:p>
        </p:txBody>
      </p:sp>
      <p:sp>
        <p:nvSpPr>
          <p:cNvPr id="19" name="Rectangle 9"/>
          <p:cNvSpPr/>
          <p:nvPr/>
        </p:nvSpPr>
        <p:spPr>
          <a:xfrm>
            <a:off x="3810635" y="3319780"/>
            <a:ext cx="1748155" cy="275590"/>
          </a:xfrm>
          <a:prstGeom prst="rect">
            <a:avLst/>
          </a:prstGeom>
          <a:solidFill>
            <a:srgbClr val="E5F2DD"/>
          </a:solidFill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anose="020F0704030504030204" pitchFamily="34" charset="77"/>
                <a:ea typeface="+mn-ea"/>
                <a:cs typeface="+mn-cs"/>
              </a:rPr>
              <a:t>Bernalar</a:t>
            </a: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anose="020F0704030504030204" pitchFamily="34" charset="77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anose="020F0704030504030204" pitchFamily="34" charset="77"/>
                <a:ea typeface="+mn-ea"/>
                <a:cs typeface="+mn-cs"/>
              </a:rPr>
              <a:t>kritis</a:t>
            </a: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anose="020F0704030504030204" pitchFamily="34" charset="77"/>
                <a:ea typeface="+mn-ea"/>
                <a:cs typeface="+mn-cs"/>
              </a:rPr>
              <a:t> </a:t>
            </a:r>
          </a:p>
        </p:txBody>
      </p:sp>
      <p:sp>
        <p:nvSpPr>
          <p:cNvPr id="20" name="Rectangle 10"/>
          <p:cNvSpPr/>
          <p:nvPr/>
        </p:nvSpPr>
        <p:spPr>
          <a:xfrm>
            <a:off x="7048500" y="3319780"/>
            <a:ext cx="850265" cy="275590"/>
          </a:xfrm>
          <a:prstGeom prst="rect">
            <a:avLst/>
          </a:prstGeom>
          <a:solidFill>
            <a:srgbClr val="E5F2DD"/>
          </a:solidFill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anose="020F0704030504030204" pitchFamily="34" charset="77"/>
                <a:ea typeface="+mn-ea"/>
                <a:cs typeface="+mn-cs"/>
              </a:rPr>
              <a:t>Kreatif</a:t>
            </a:r>
          </a:p>
        </p:txBody>
      </p:sp>
      <p:pic>
        <p:nvPicPr>
          <p:cNvPr id="20485" name="Picture 2" descr="Team workconcept illustra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905" y="1390015"/>
            <a:ext cx="2461895" cy="16408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6" name="Picture 4" descr="Live collaboration concept illustration"/>
          <p:cNvPicPr>
            <a:picLocks noChangeAspect="1"/>
          </p:cNvPicPr>
          <p:nvPr/>
        </p:nvPicPr>
        <p:blipFill>
          <a:blip r:embed="rId3"/>
          <a:srcRect l="6972" t="4668" r="3465" b="14017"/>
          <a:stretch>
            <a:fillRect/>
          </a:stretch>
        </p:blipFill>
        <p:spPr>
          <a:xfrm>
            <a:off x="3580765" y="1495425"/>
            <a:ext cx="2372360" cy="14338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7" name="Picture 6" descr="Flat creativity concept illustration"/>
          <p:cNvPicPr>
            <a:picLocks noChangeAspect="1"/>
          </p:cNvPicPr>
          <p:nvPr/>
        </p:nvPicPr>
        <p:blipFill>
          <a:blip r:embed="rId4"/>
          <a:srcRect t="3477" b="3654"/>
          <a:stretch>
            <a:fillRect/>
          </a:stretch>
        </p:blipFill>
        <p:spPr>
          <a:xfrm>
            <a:off x="6562725" y="1495425"/>
            <a:ext cx="1652270" cy="15354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8" name="Rectangle 26"/>
          <p:cNvSpPr/>
          <p:nvPr/>
        </p:nvSpPr>
        <p:spPr>
          <a:xfrm>
            <a:off x="7207885" y="4542790"/>
            <a:ext cx="1315085" cy="198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4572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700" i="1"/>
              <a:t>Sumber: www.freepik.com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1" grpId="0" animBg="1"/>
      <p:bldP spid="19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91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7391400" y="4552950"/>
            <a:ext cx="1175322" cy="2308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lang="en-US" sz="900" i="1" dirty="0" err="1">
                <a:sym typeface="+mn-ea"/>
              </a:rPr>
              <a:t>Sumber</a:t>
            </a:r>
            <a:r>
              <a:rPr lang="en-US" sz="900" i="1" dirty="0">
                <a:sym typeface="+mn-ea"/>
              </a:rPr>
              <a:t>: </a:t>
            </a:r>
            <a:r>
              <a:rPr lang="en-US" sz="900" i="1" dirty="0" smtClean="0">
                <a:sym typeface="+mn-ea"/>
              </a:rPr>
              <a:t>freepik.com</a:t>
            </a:r>
            <a:r>
              <a:rPr lang="en-US" sz="900" i="1" dirty="0" smtClean="0"/>
              <a:t> </a:t>
            </a:r>
            <a:endParaRPr lang="id-ID" sz="900" i="1" dirty="0"/>
          </a:p>
        </p:txBody>
      </p:sp>
      <p:grpSp>
        <p:nvGrpSpPr>
          <p:cNvPr id="30" name="Group 29"/>
          <p:cNvGrpSpPr/>
          <p:nvPr/>
        </p:nvGrpSpPr>
        <p:grpSpPr>
          <a:xfrm>
            <a:off x="775970" y="573405"/>
            <a:ext cx="2951480" cy="741045"/>
            <a:chOff x="1616183" y="684081"/>
            <a:chExt cx="6400800" cy="1125669"/>
          </a:xfrm>
        </p:grpSpPr>
        <p:grpSp>
          <p:nvGrpSpPr>
            <p:cNvPr id="31" name="Group 30"/>
            <p:cNvGrpSpPr/>
            <p:nvPr/>
          </p:nvGrpSpPr>
          <p:grpSpPr>
            <a:xfrm>
              <a:off x="1616183" y="684081"/>
              <a:ext cx="6400800" cy="1125669"/>
              <a:chOff x="1388302" y="545950"/>
              <a:chExt cx="4168663" cy="89029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3" name="Rectangle 32"/>
              <p:cNvSpPr/>
              <p:nvPr/>
            </p:nvSpPr>
            <p:spPr>
              <a:xfrm>
                <a:off x="1388494" y="545950"/>
                <a:ext cx="3909927" cy="89029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1388302" y="690830"/>
                <a:ext cx="4168663" cy="6270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lvl="0" indent="112395" algn="l" eaLnBrk="1" hangingPunct="1">
                  <a:spcBef>
                    <a:spcPct val="0"/>
                  </a:spcBef>
                  <a:buNone/>
                </a:pPr>
                <a:r>
                  <a:rPr lang="en-US" altLang="en-US" sz="2800" b="1" dirty="0">
                    <a:sym typeface="+mn-ea"/>
                  </a:rPr>
                  <a:t>A. BESARAN</a:t>
                </a:r>
                <a:endParaRPr lang="en-US" altLang="en-US" sz="2800" b="1" dirty="0">
                  <a:latin typeface="Calibri" panose="020F0502020204030204" pitchFamily="34" charset="0"/>
                  <a:cs typeface="Calibri" panose="020F0502020204030204" pitchFamily="34" charset="0"/>
                  <a:sym typeface="+mn-ea"/>
                </a:endParaRPr>
              </a:p>
            </p:txBody>
          </p:sp>
        </p:grpSp>
        <p:sp>
          <p:nvSpPr>
            <p:cNvPr id="32" name="Rectangle 31"/>
            <p:cNvSpPr/>
            <p:nvPr/>
          </p:nvSpPr>
          <p:spPr>
            <a:xfrm>
              <a:off x="7623294" y="723716"/>
              <a:ext cx="58272" cy="1080000"/>
            </a:xfrm>
            <a:prstGeom prst="rect">
              <a:avLst/>
            </a:prstGeom>
            <a:gradFill>
              <a:gsLst>
                <a:gs pos="100000">
                  <a:schemeClr val="accent5">
                    <a:lumMod val="50000"/>
                  </a:schemeClr>
                </a:gs>
                <a:gs pos="100000">
                  <a:schemeClr val="accent6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/>
          <p:cNvSpPr/>
          <p:nvPr/>
        </p:nvSpPr>
        <p:spPr>
          <a:xfrm>
            <a:off x="457200" y="623297"/>
            <a:ext cx="8229600" cy="1165225"/>
          </a:xfrm>
          <a:prstGeom prst="roundRect">
            <a:avLst/>
          </a:prstGeom>
          <a:solidFill>
            <a:srgbClr val="FFF4D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lvl="0" indent="0" algn="just">
              <a:spcBef>
                <a:spcPct val="0"/>
              </a:spcBef>
              <a:buNone/>
            </a:pPr>
            <a:r>
              <a:rPr lang="en-US" altLang="en-US" sz="2400" b="1" dirty="0">
                <a:sym typeface="+mn-ea"/>
              </a:rPr>
              <a:t>Besaran </a:t>
            </a:r>
            <a:r>
              <a:rPr lang="en-US" altLang="en-US" sz="2400" dirty="0" err="1">
                <a:sym typeface="+mn-ea"/>
              </a:rPr>
              <a:t>adalah</a:t>
            </a:r>
            <a:r>
              <a:rPr lang="en-US" altLang="en-US" sz="2400" dirty="0">
                <a:sym typeface="+mn-ea"/>
              </a:rPr>
              <a:t> </a:t>
            </a:r>
            <a:r>
              <a:rPr lang="en-US" altLang="en-US" sz="2400" dirty="0" err="1" smtClean="0">
                <a:sym typeface="+mn-ea"/>
              </a:rPr>
              <a:t>semua</a:t>
            </a:r>
            <a:r>
              <a:rPr lang="en-US" altLang="en-US" sz="2400" dirty="0" smtClean="0">
                <a:sym typeface="+mn-ea"/>
              </a:rPr>
              <a:t> </a:t>
            </a:r>
            <a:r>
              <a:rPr lang="en-US" altLang="en-US" sz="2400" dirty="0">
                <a:sym typeface="+mn-ea"/>
              </a:rPr>
              <a:t>gejala alam yang dapat diukur.</a:t>
            </a:r>
            <a:endParaRPr lang="en-US" altLang="en-US" sz="2400" dirty="0"/>
          </a:p>
          <a:p>
            <a:pPr marL="0" lvl="0" indent="0" algn="just">
              <a:spcBef>
                <a:spcPct val="0"/>
              </a:spcBef>
              <a:buNone/>
            </a:pPr>
            <a:r>
              <a:rPr lang="en-US" altLang="en-US" sz="2400" dirty="0">
                <a:sym typeface="+mn-ea"/>
              </a:rPr>
              <a:t>Besaran memiliki nilai yang dinyatakan dengan angka dan diikuti dengan satuan.</a:t>
            </a:r>
            <a:endParaRPr lang="id-ID" sz="2400" dirty="0">
              <a:solidFill>
                <a:schemeClr val="tx1"/>
              </a:solidFill>
              <a:cs typeface="+mn-lt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524000" y="2266950"/>
            <a:ext cx="6292028" cy="1677171"/>
            <a:chOff x="3253217" y="1591604"/>
            <a:chExt cx="6292028" cy="1677171"/>
          </a:xfrm>
        </p:grpSpPr>
        <p:sp>
          <p:nvSpPr>
            <p:cNvPr id="12" name="TextBox 5"/>
            <p:cNvSpPr txBox="1">
              <a:spLocks noChangeArrowheads="1"/>
            </p:cNvSpPr>
            <p:nvPr/>
          </p:nvSpPr>
          <p:spPr bwMode="auto">
            <a:xfrm>
              <a:off x="4572000" y="1591604"/>
              <a:ext cx="3429000" cy="461665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en-US" sz="2400" dirty="0" err="1">
                  <a:latin typeface="Arial Rounded MT Bold" panose="020F0704030504030204" pitchFamily="34" charset="77"/>
                </a:rPr>
                <a:t>Besaran</a:t>
              </a:r>
              <a:endParaRPr lang="id-ID" altLang="en-US" sz="2400" dirty="0">
                <a:latin typeface="Arial Rounded MT Bold" panose="020F0704030504030204" pitchFamily="34" charset="77"/>
              </a:endParaRPr>
            </a:p>
          </p:txBody>
        </p:sp>
        <p:sp>
          <p:nvSpPr>
            <p:cNvPr id="13" name="TextBox 5"/>
            <p:cNvSpPr txBox="1">
              <a:spLocks noChangeArrowheads="1"/>
            </p:cNvSpPr>
            <p:nvPr/>
          </p:nvSpPr>
          <p:spPr bwMode="auto">
            <a:xfrm>
              <a:off x="3253217" y="2437778"/>
              <a:ext cx="1714500" cy="830997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en-US" sz="2400" dirty="0" err="1">
                  <a:latin typeface="Arial Rounded MT Bold" panose="020F0704030504030204" pitchFamily="34" charset="77"/>
                </a:rPr>
                <a:t>Besaran</a:t>
              </a:r>
            </a:p>
            <a:p>
              <a:pPr algn="ctr" eaLnBrk="1" fontAlgn="auto" hangingPunct="1">
                <a:spcBef>
                  <a:spcPct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id-ID" sz="2400" dirty="0">
                  <a:latin typeface="Arial Rounded MT Bold" panose="020F0704030504030204" pitchFamily="34" charset="77"/>
                </a:rPr>
                <a:t>Pokok</a:t>
              </a:r>
            </a:p>
          </p:txBody>
        </p:sp>
        <p:sp>
          <p:nvSpPr>
            <p:cNvPr id="15" name="TextBox 5"/>
            <p:cNvSpPr txBox="1">
              <a:spLocks noChangeArrowheads="1"/>
            </p:cNvSpPr>
            <p:nvPr/>
          </p:nvSpPr>
          <p:spPr bwMode="auto">
            <a:xfrm>
              <a:off x="7630907" y="2437424"/>
              <a:ext cx="1914338" cy="830997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90204" pitchFamily="34" charset="0"/>
                  <a:cs typeface="Arial" panose="020B0604020202090204" pitchFamily="34" charset="0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en-US" sz="2400" dirty="0">
                  <a:latin typeface="Arial Rounded MT Bold" panose="020F0704030504030204" pitchFamily="34" charset="77"/>
                </a:rPr>
                <a:t>Besaran</a:t>
              </a:r>
            </a:p>
            <a:p>
              <a:pPr algn="ctr" eaLnBrk="1" fontAlgn="auto" hangingPunct="1">
                <a:spcBef>
                  <a:spcPct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id-ID" sz="2400" dirty="0">
                  <a:latin typeface="Arial Rounded MT Bold" panose="020F0704030504030204" pitchFamily="34" charset="77"/>
                </a:rPr>
                <a:t>Turunan</a:t>
              </a:r>
            </a:p>
          </p:txBody>
        </p:sp>
        <p:grpSp>
          <p:nvGrpSpPr>
            <p:cNvPr id="16" name="Group 2"/>
            <p:cNvGrpSpPr/>
            <p:nvPr/>
          </p:nvGrpSpPr>
          <p:grpSpPr bwMode="auto">
            <a:xfrm>
              <a:off x="4068370" y="1990147"/>
              <a:ext cx="4191000" cy="447459"/>
              <a:chOff x="3954071" y="3935414"/>
              <a:chExt cx="4190999" cy="447477"/>
            </a:xfrm>
          </p:grpSpPr>
          <p:cxnSp>
            <p:nvCxnSpPr>
              <p:cNvPr id="20" name="Straight Connector 17"/>
              <p:cNvCxnSpPr>
                <a:cxnSpLocks noChangeShapeType="1"/>
              </p:cNvCxnSpPr>
              <p:nvPr/>
            </p:nvCxnSpPr>
            <p:spPr bwMode="auto">
              <a:xfrm flipH="1">
                <a:off x="3954071" y="4256811"/>
                <a:ext cx="4190999" cy="0"/>
              </a:xfrm>
              <a:prstGeom prst="line">
                <a:avLst/>
              </a:prstGeom>
              <a:noFill/>
              <a:ln w="38100" algn="ctr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" name="Straight Connector 18"/>
              <p:cNvCxnSpPr>
                <a:cxnSpLocks noChangeShapeType="1"/>
              </p:cNvCxnSpPr>
              <p:nvPr/>
            </p:nvCxnSpPr>
            <p:spPr bwMode="auto">
              <a:xfrm flipV="1">
                <a:off x="6172200" y="3935414"/>
                <a:ext cx="0" cy="327025"/>
              </a:xfrm>
              <a:prstGeom prst="line">
                <a:avLst/>
              </a:prstGeom>
              <a:noFill/>
              <a:ln w="38100" algn="ctr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2" name="Straight Connector 19"/>
              <p:cNvCxnSpPr>
                <a:cxnSpLocks noChangeShapeType="1"/>
              </p:cNvCxnSpPr>
              <p:nvPr/>
            </p:nvCxnSpPr>
            <p:spPr bwMode="auto">
              <a:xfrm>
                <a:off x="8137525" y="4266684"/>
                <a:ext cx="0" cy="101600"/>
              </a:xfrm>
              <a:prstGeom prst="line">
                <a:avLst/>
              </a:prstGeom>
              <a:noFill/>
              <a:ln w="38100" algn="ctr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" name="Straight Connector 20"/>
              <p:cNvCxnSpPr>
                <a:cxnSpLocks noChangeShapeType="1"/>
              </p:cNvCxnSpPr>
              <p:nvPr/>
            </p:nvCxnSpPr>
            <p:spPr bwMode="auto">
              <a:xfrm>
                <a:off x="3954145" y="4252716"/>
                <a:ext cx="0" cy="130175"/>
              </a:xfrm>
              <a:prstGeom prst="line">
                <a:avLst/>
              </a:prstGeom>
              <a:noFill/>
              <a:ln w="38100" algn="ctr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6"/>
          <p:cNvGrpSpPr/>
          <p:nvPr/>
        </p:nvGrpSpPr>
        <p:grpSpPr>
          <a:xfrm>
            <a:off x="-94615" y="309880"/>
            <a:ext cx="7583170" cy="623570"/>
            <a:chOff x="-76200" y="308937"/>
            <a:chExt cx="5606487" cy="685800"/>
          </a:xfrm>
        </p:grpSpPr>
        <p:sp>
          <p:nvSpPr>
            <p:cNvPr id="11" name="Pentagon 10"/>
            <p:cNvSpPr/>
            <p:nvPr/>
          </p:nvSpPr>
          <p:spPr>
            <a:xfrm>
              <a:off x="-76200" y="308937"/>
              <a:ext cx="4735038" cy="685800"/>
            </a:xfrm>
            <a:prstGeom prst="homePlat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Rectangle 3"/>
            <p:cNvSpPr/>
            <p:nvPr/>
          </p:nvSpPr>
          <p:spPr>
            <a:xfrm>
              <a:off x="36482" y="383906"/>
              <a:ext cx="5493805" cy="506319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l"/>
              <a:r>
                <a:rPr lang="en-US" sz="24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libri" panose="020F0502020204030204" pitchFamily="34" charset="0"/>
                  <a:cs typeface="Calibri" panose="020F0502020204030204" pitchFamily="34" charset="0"/>
                  <a:sym typeface="+mn-ea"/>
                </a:rPr>
                <a:t>1. Besaran Pokok </a:t>
              </a:r>
              <a:endParaRPr kumimoji="0" lang="en-US" sz="2400" b="1" i="0" u="none" strike="noStrike" kern="1200" cap="none" spc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+mn-ea"/>
              </a:endParaRPr>
            </a:p>
          </p:txBody>
        </p:sp>
        <p:sp>
          <p:nvSpPr>
            <p:cNvPr id="13" name="Chevron 12"/>
            <p:cNvSpPr/>
            <p:nvPr/>
          </p:nvSpPr>
          <p:spPr>
            <a:xfrm>
              <a:off x="4500103" y="308937"/>
              <a:ext cx="604776" cy="685800"/>
            </a:xfrm>
            <a:prstGeom prst="chevron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Chevron 18"/>
            <p:cNvSpPr/>
            <p:nvPr/>
          </p:nvSpPr>
          <p:spPr>
            <a:xfrm>
              <a:off x="4923923" y="308937"/>
              <a:ext cx="606364" cy="685800"/>
            </a:xfrm>
            <a:prstGeom prst="chevron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7172" name="TextBox 5"/>
          <p:cNvSpPr txBox="1"/>
          <p:nvPr/>
        </p:nvSpPr>
        <p:spPr>
          <a:xfrm>
            <a:off x="381000" y="1248728"/>
            <a:ext cx="3429000" cy="2308324"/>
          </a:xfrm>
          <a:prstGeom prst="rect">
            <a:avLst/>
          </a:prstGeom>
          <a:solidFill>
            <a:srgbClr val="FFF4D1"/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en-US" sz="2400" b="1" dirty="0"/>
              <a:t>Besaran pokok</a:t>
            </a:r>
            <a:r>
              <a:rPr lang="en-US" altLang="en-US" sz="2400" dirty="0"/>
              <a:t> adalah besaran yang satuannya telah ditetapkan terlebih dahulu, dan tidak diturunkan dari besaran lain. </a:t>
            </a:r>
          </a:p>
        </p:txBody>
      </p:sp>
      <p:graphicFrame>
        <p:nvGraphicFramePr>
          <p:cNvPr id="9" name="Group 48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399420778"/>
              </p:ext>
            </p:extLst>
          </p:nvPr>
        </p:nvGraphicFramePr>
        <p:xfrm>
          <a:off x="3962400" y="1001616"/>
          <a:ext cx="4835525" cy="3566118"/>
        </p:xfrm>
        <a:graphic>
          <a:graphicData uri="http://schemas.openxmlformats.org/drawingml/2006/table">
            <a:tbl>
              <a:tblPr bandRow="1">
                <a:tableStyleId>{FABFCF23-3B69-468F-B69F-88F6DE6A72F2}</a:tableStyleId>
              </a:tblPr>
              <a:tblGrid>
                <a:gridCol w="1600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065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800" b="1" i="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Besaran</a:t>
                      </a: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Pokok</a:t>
                      </a:r>
                    </a:p>
                  </a:txBody>
                  <a:tcPr marT="45717" marB="45717" anchor="ctr" anchorCtr="1" horzOverflow="overflow">
                    <a:lnL w="12700" cmpd="sng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R>
                    <a:lnT w="12700" cmpd="sng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T>
                    <a:lnB w="12700" cmpd="sng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800" b="1" i="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Satuan</a:t>
                      </a: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dalam</a:t>
                      </a: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SI</a:t>
                      </a:r>
                    </a:p>
                  </a:txBody>
                  <a:tcPr marT="45717" marB="45717" anchor="ctr" anchorCtr="1" horzOverflow="overflow">
                    <a:lnL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R>
                    <a:lnT w="12700" cmpd="sng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T>
                    <a:lnB w="12700" cmpd="sng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Satuan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effectLst/>
                      </a:endParaRPr>
                    </a:p>
                  </a:txBody>
                  <a:tcPr marT="45717" marB="45717" anchor="ctr" anchorCtr="1" horzOverflow="overflow">
                    <a:lnL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L>
                    <a:lnR w="12700" cmpd="sng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R>
                    <a:lnT w="12700" cmpd="sng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T>
                    <a:lnB w="12700" cmpd="sng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1. </a:t>
                      </a:r>
                      <a:r>
                        <a:rPr kumimoji="0" lang="en-US" sz="18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Panjang</a:t>
                      </a: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</a:t>
                      </a:r>
                    </a:p>
                  </a:txBody>
                  <a:tcPr marT="45717" marB="45717" horzOverflow="overflow">
                    <a:lnL w="12700" cmpd="sng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R>
                    <a:lnT w="12700" cmpd="sng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T>
                    <a:lnB w="12700" cmpd="sng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meter</a:t>
                      </a:r>
                    </a:p>
                  </a:txBody>
                  <a:tcPr marT="45717" marB="45717" horzOverflow="overflow">
                    <a:lnL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R>
                    <a:lnT w="12700" cmpd="sng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T>
                    <a:lnB w="12700" cmpd="sng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m</a:t>
                      </a:r>
                    </a:p>
                  </a:txBody>
                  <a:tcPr marT="45717" marB="45717" horzOverflow="overflow">
                    <a:lnL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L>
                    <a:lnR w="12700" cmpd="sng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R>
                    <a:lnT w="12700" cmpd="sng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T>
                    <a:lnB w="12700" cmpd="sng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2. Massa</a:t>
                      </a:r>
                    </a:p>
                  </a:txBody>
                  <a:tcPr marT="45717" marB="45717" horzOverflow="overflow">
                    <a:lnL w="12700" cmpd="sng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R>
                    <a:lnT w="12700" cmpd="sng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T>
                    <a:lnB w="12700" cmpd="sng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kilogram</a:t>
                      </a:r>
                    </a:p>
                  </a:txBody>
                  <a:tcPr marT="45717" marB="45717" horzOverflow="overflow">
                    <a:lnL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R>
                    <a:lnT w="12700" cmpd="sng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T>
                    <a:lnB w="12700" cmpd="sng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kg</a:t>
                      </a:r>
                    </a:p>
                  </a:txBody>
                  <a:tcPr marT="45717" marB="45717" horzOverflow="overflow">
                    <a:lnL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L>
                    <a:lnR w="12700" cmpd="sng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R>
                    <a:lnT w="12700" cmpd="sng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T>
                    <a:lnB w="12700" cmpd="sng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3. </a:t>
                      </a:r>
                      <a:r>
                        <a:rPr kumimoji="0" lang="en-US" sz="18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Waktu</a:t>
                      </a:r>
                    </a:p>
                  </a:txBody>
                  <a:tcPr marT="45717" marB="45717" horzOverflow="overflow">
                    <a:lnL w="12700" cmpd="sng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R>
                    <a:lnT w="12700" cmpd="sng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T>
                    <a:lnB w="12700" cmpd="sng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8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sekon</a:t>
                      </a:r>
                    </a:p>
                  </a:txBody>
                  <a:tcPr marT="45717" marB="45717" horzOverflow="overflow">
                    <a:lnL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R>
                    <a:lnT w="12700" cmpd="sng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T>
                    <a:lnB w="12700" cmpd="sng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s</a:t>
                      </a:r>
                    </a:p>
                  </a:txBody>
                  <a:tcPr marT="45717" marB="45717" horzOverflow="overflow">
                    <a:lnL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L>
                    <a:lnR w="12700" cmpd="sng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R>
                    <a:lnT w="12700" cmpd="sng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T>
                    <a:lnB w="12700" cmpd="sng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4. </a:t>
                      </a:r>
                      <a:r>
                        <a:rPr kumimoji="0" lang="en-US" sz="18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Kuat</a:t>
                      </a: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en-US" sz="18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Arus</a:t>
                      </a: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en-US" sz="18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Listrik</a:t>
                      </a:r>
                    </a:p>
                  </a:txBody>
                  <a:tcPr marT="45717" marB="45717" horzOverflow="overflow">
                    <a:lnL w="12700" cmpd="sng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R>
                    <a:lnT w="12700" cmpd="sng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T>
                    <a:lnB w="12700" cmpd="sng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ampere</a:t>
                      </a:r>
                    </a:p>
                  </a:txBody>
                  <a:tcPr marT="45717" marB="45717" horzOverflow="overflow">
                    <a:lnL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R>
                    <a:lnT w="12700" cmpd="sng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T>
                    <a:lnB w="12700" cmpd="sng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</a:t>
                      </a:r>
                    </a:p>
                  </a:txBody>
                  <a:tcPr marT="45717" marB="45717" horzOverflow="overflow">
                    <a:lnL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L>
                    <a:lnR w="12700" cmpd="sng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R>
                    <a:lnT w="12700" cmpd="sng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T>
                    <a:lnB w="12700" cmpd="sng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5. </a:t>
                      </a:r>
                      <a:r>
                        <a:rPr kumimoji="0" lang="en-US" sz="18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Suhu</a:t>
                      </a:r>
                    </a:p>
                  </a:txBody>
                  <a:tcPr marT="45717" marB="45717" horzOverflow="overflow">
                    <a:lnL w="12700" cmpd="sng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R>
                    <a:lnT w="12700" cmpd="sng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T>
                    <a:lnB w="12700" cmpd="sng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kelvin</a:t>
                      </a:r>
                    </a:p>
                  </a:txBody>
                  <a:tcPr marT="45717" marB="45717" horzOverflow="overflow">
                    <a:lnL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R>
                    <a:lnT w="12700" cmpd="sng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T>
                    <a:lnB w="12700" cmpd="sng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K</a:t>
                      </a:r>
                    </a:p>
                  </a:txBody>
                  <a:tcPr marT="45717" marB="45717" horzOverflow="overflow">
                    <a:lnL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L>
                    <a:lnR w="12700" cmpd="sng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R>
                    <a:lnT w="12700" cmpd="sng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T>
                    <a:lnB w="12700" cmpd="sng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6. </a:t>
                      </a:r>
                      <a:r>
                        <a:rPr kumimoji="0" lang="en-US" sz="18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Jumlah</a:t>
                      </a: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en-US" sz="18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Zat</a:t>
                      </a:r>
                    </a:p>
                  </a:txBody>
                  <a:tcPr marT="45717" marB="45717" horzOverflow="overflow">
                    <a:lnL w="12700" cmpd="sng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R>
                    <a:lnT w="12700" cmpd="sng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T>
                    <a:lnB w="12700" cmpd="sng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mole</a:t>
                      </a:r>
                    </a:p>
                  </a:txBody>
                  <a:tcPr marT="45717" marB="45717" horzOverflow="overflow">
                    <a:lnL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R>
                    <a:lnT w="12700" cmpd="sng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T>
                    <a:lnB w="12700" cmpd="sng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8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mol</a:t>
                      </a:r>
                    </a:p>
                  </a:txBody>
                  <a:tcPr marT="45717" marB="45717" horzOverflow="overflow">
                    <a:lnL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L>
                    <a:lnR w="12700" cmpd="sng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R>
                    <a:lnT w="12700" cmpd="sng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T>
                    <a:lnB w="12700" cmpd="sng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7. </a:t>
                      </a:r>
                      <a:r>
                        <a:rPr kumimoji="0" lang="en-US" sz="18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Intensitas</a:t>
                      </a: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en-US" sz="18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Cahaya</a:t>
                      </a:r>
                    </a:p>
                  </a:txBody>
                  <a:tcPr marT="45717" marB="45717" horzOverflow="overflow">
                    <a:lnL w="12700" cmpd="sng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R>
                    <a:lnT w="12700" cmpd="sng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T>
                    <a:lnB w="12700" cmpd="sng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candela</a:t>
                      </a:r>
                    </a:p>
                  </a:txBody>
                  <a:tcPr marT="45717" marB="45717" horzOverflow="overflow">
                    <a:lnL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R>
                    <a:lnT w="12700" cmpd="sng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T>
                    <a:lnB w="12700" cmpd="sng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cd</a:t>
                      </a:r>
                    </a:p>
                  </a:txBody>
                  <a:tcPr marT="45717" marB="45717" horzOverflow="overflow">
                    <a:lnL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L>
                    <a:lnR w="12700" cmpd="sng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R>
                    <a:lnT w="12700" cmpd="sng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T>
                    <a:lnB w="12700" cmpd="sng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entagon 13"/>
          <p:cNvSpPr/>
          <p:nvPr/>
        </p:nvSpPr>
        <p:spPr>
          <a:xfrm>
            <a:off x="26034" y="581025"/>
            <a:ext cx="1878965" cy="466725"/>
          </a:xfrm>
          <a:prstGeom prst="homePlat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952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24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a. Panjang</a:t>
            </a:r>
            <a:endParaRPr kumimoji="0" lang="en-US" sz="2400" b="1" i="0" u="none" strike="noStrike" kern="1200" cap="none" spc="0" normalizeH="0" baseline="0" noProof="0" dirty="0" err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</p:txBody>
      </p:sp>
      <p:sp>
        <p:nvSpPr>
          <p:cNvPr id="15" name="Text Box 14"/>
          <p:cNvSpPr txBox="1"/>
          <p:nvPr/>
        </p:nvSpPr>
        <p:spPr>
          <a:xfrm>
            <a:off x="533400" y="1200150"/>
            <a:ext cx="5275355" cy="461665"/>
          </a:xfrm>
          <a:prstGeom prst="rect">
            <a:avLst/>
          </a:prstGeom>
          <a:solidFill>
            <a:srgbClr val="FFF4D1"/>
          </a:solidFill>
        </p:spPr>
        <p:txBody>
          <a:bodyPr wrap="none" rtlCol="0" anchor="t">
            <a:spAutoFit/>
          </a:bodyPr>
          <a:lstStyle/>
          <a:p>
            <a:r>
              <a:rPr lang="en-US" altLang="en-US" sz="2400" dirty="0">
                <a:sym typeface="+mn-ea"/>
              </a:rPr>
              <a:t>Satuan panjang dinyatakan dalam </a:t>
            </a:r>
            <a:r>
              <a:rPr lang="en-US" altLang="en-US" sz="2400" b="1" dirty="0">
                <a:sym typeface="+mn-ea"/>
              </a:rPr>
              <a:t>meter.</a:t>
            </a:r>
          </a:p>
        </p:txBody>
      </p:sp>
      <p:sp>
        <p:nvSpPr>
          <p:cNvPr id="16" name="Text Box 15"/>
          <p:cNvSpPr txBox="1"/>
          <p:nvPr/>
        </p:nvSpPr>
        <p:spPr>
          <a:xfrm>
            <a:off x="914400" y="1821398"/>
            <a:ext cx="7543800" cy="830997"/>
          </a:xfrm>
          <a:prstGeom prst="rect">
            <a:avLst/>
          </a:prstGeom>
          <a:solidFill>
            <a:srgbClr val="E5F2DD"/>
          </a:solidFill>
        </p:spPr>
        <p:txBody>
          <a:bodyPr wrap="square" rtlCol="0" anchor="t">
            <a:spAutoFit/>
          </a:bodyPr>
          <a:lstStyle/>
          <a:p>
            <a:pPr lvl="0" indent="0">
              <a:spcBef>
                <a:spcPct val="0"/>
              </a:spcBef>
              <a:buNone/>
            </a:pPr>
            <a:r>
              <a:rPr lang="en-US" altLang="en-US" sz="2400" dirty="0" err="1" smtClean="0">
                <a:sym typeface="+mn-ea"/>
              </a:rPr>
              <a:t>Satu</a:t>
            </a:r>
            <a:r>
              <a:rPr lang="en-US" altLang="en-US" sz="2400" dirty="0" smtClean="0">
                <a:sym typeface="+mn-ea"/>
              </a:rPr>
              <a:t> </a:t>
            </a:r>
            <a:r>
              <a:rPr lang="en-US" altLang="en-US" sz="2400" dirty="0">
                <a:sym typeface="+mn-ea"/>
              </a:rPr>
              <a:t>meter standar adalah jarak yang ditempuh cahaya dalam ruang hampa udara </a:t>
            </a:r>
            <a:r>
              <a:rPr lang="en-US" altLang="en-US" sz="2400" dirty="0" err="1">
                <a:sym typeface="+mn-ea"/>
              </a:rPr>
              <a:t>selama</a:t>
            </a:r>
            <a:r>
              <a:rPr lang="en-US" altLang="en-US" sz="2400" dirty="0">
                <a:sym typeface="+mn-ea"/>
              </a:rPr>
              <a:t> </a:t>
            </a:r>
            <a:r>
              <a:rPr lang="en-US" altLang="en-US" sz="2400" dirty="0" smtClean="0">
                <a:sym typeface="+mn-ea"/>
              </a:rPr>
              <a:t>1/229.792.458 </a:t>
            </a:r>
            <a:r>
              <a:rPr lang="en-US" altLang="en-US" sz="2400" dirty="0">
                <a:sym typeface="+mn-ea"/>
              </a:rPr>
              <a:t>sekon.</a:t>
            </a:r>
          </a:p>
        </p:txBody>
      </p:sp>
      <p:sp>
        <p:nvSpPr>
          <p:cNvPr id="17" name="Text Box 16"/>
          <p:cNvSpPr txBox="1"/>
          <p:nvPr/>
        </p:nvSpPr>
        <p:spPr>
          <a:xfrm>
            <a:off x="914400" y="2652395"/>
            <a:ext cx="7543800" cy="1938992"/>
          </a:xfrm>
          <a:prstGeom prst="rect">
            <a:avLst/>
          </a:prstGeom>
          <a:ln>
            <a:solidFill>
              <a:srgbClr val="E5F2DD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lvl="0" indent="0" algn="just">
              <a:spcBef>
                <a:spcPct val="0"/>
              </a:spcBef>
              <a:buFont typeface="Arial" panose="020B0604020202090204" pitchFamily="34" charset="0"/>
              <a:buNone/>
            </a:pPr>
            <a:r>
              <a:rPr lang="en-US" altLang="en-US" sz="2400" dirty="0">
                <a:sym typeface="+mn-ea"/>
              </a:rPr>
              <a:t>Satuan panjang yang digunakan dalam kehidupan sehari-hari antara lain; meter, kilometer, inci, sentimeter, dan millimeter.</a:t>
            </a:r>
          </a:p>
          <a:p>
            <a:pPr marL="294005" algn="just">
              <a:spcBef>
                <a:spcPct val="0"/>
              </a:spcBef>
            </a:pPr>
            <a:r>
              <a:rPr lang="en-US" altLang="en-US" sz="2400" dirty="0">
                <a:sym typeface="+mn-ea"/>
              </a:rPr>
              <a:t>1 km = 1 000 m		1 cm = 10 </a:t>
            </a:r>
            <a:r>
              <a:rPr lang="en-US" altLang="en-US" sz="2400" dirty="0" smtClean="0">
                <a:sym typeface="+mn-ea"/>
              </a:rPr>
              <a:t>mm</a:t>
            </a:r>
            <a:endParaRPr lang="en-US" altLang="en-US" sz="2400" dirty="0">
              <a:sym typeface="+mn-ea"/>
            </a:endParaRPr>
          </a:p>
          <a:p>
            <a:pPr marL="294005" lvl="0" indent="0" algn="just">
              <a:spcBef>
                <a:spcPct val="0"/>
              </a:spcBef>
              <a:buNone/>
            </a:pPr>
            <a:r>
              <a:rPr lang="en-US" altLang="en-US" sz="2400" dirty="0">
                <a:sym typeface="+mn-ea"/>
              </a:rPr>
              <a:t>1 m = 100 </a:t>
            </a:r>
            <a:r>
              <a:rPr lang="en-US" altLang="en-US" sz="2400" dirty="0" smtClean="0">
                <a:sym typeface="+mn-ea"/>
              </a:rPr>
              <a:t>cm</a:t>
            </a:r>
            <a:r>
              <a:rPr lang="en-US" altLang="en-US" sz="2400" dirty="0">
                <a:cs typeface="+mn-lt"/>
                <a:sym typeface="+mn-ea"/>
              </a:rPr>
              <a:t>	</a:t>
            </a:r>
            <a:r>
              <a:rPr lang="en-US" altLang="en-US" sz="2400" dirty="0" smtClean="0">
                <a:cs typeface="+mn-lt"/>
                <a:sym typeface="+mn-ea"/>
              </a:rPr>
              <a:t>	</a:t>
            </a:r>
            <a:r>
              <a:rPr lang="en-US" altLang="en-US" sz="2400" dirty="0" smtClean="0">
                <a:sym typeface="+mn-ea"/>
              </a:rPr>
              <a:t>1 </a:t>
            </a:r>
            <a:r>
              <a:rPr lang="en-US" altLang="en-US" sz="2400" dirty="0" err="1">
                <a:sym typeface="+mn-ea"/>
              </a:rPr>
              <a:t>inci</a:t>
            </a:r>
            <a:r>
              <a:rPr lang="en-US" altLang="en-US" sz="2400" dirty="0">
                <a:sym typeface="+mn-ea"/>
              </a:rPr>
              <a:t> = 2,54 cm</a:t>
            </a:r>
            <a:r>
              <a:rPr lang="en-US" sz="2400" dirty="0">
                <a:cs typeface="+mn-lt"/>
                <a:sym typeface="+mn-ea"/>
              </a:rPr>
              <a:t> </a:t>
            </a:r>
            <a:endParaRPr lang="en-US" altLang="en-US" sz="2400"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entagon 13"/>
          <p:cNvSpPr/>
          <p:nvPr/>
        </p:nvSpPr>
        <p:spPr>
          <a:xfrm>
            <a:off x="26035" y="352425"/>
            <a:ext cx="1691640" cy="423545"/>
          </a:xfrm>
          <a:prstGeom prst="homePlat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952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24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b. Massa</a:t>
            </a:r>
            <a:endParaRPr kumimoji="0" lang="en-US" sz="2400" b="1" i="0" u="none" strike="noStrike" kern="1200" cap="none" spc="0" normalizeH="0" baseline="0" noProof="0" dirty="0" err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</p:txBody>
      </p:sp>
      <p:sp>
        <p:nvSpPr>
          <p:cNvPr id="15" name="Text Box 14"/>
          <p:cNvSpPr txBox="1"/>
          <p:nvPr/>
        </p:nvSpPr>
        <p:spPr>
          <a:xfrm>
            <a:off x="499654" y="875337"/>
            <a:ext cx="6889750" cy="461665"/>
          </a:xfrm>
          <a:prstGeom prst="rect">
            <a:avLst/>
          </a:prstGeom>
          <a:solidFill>
            <a:srgbClr val="FFF4D1"/>
          </a:solidFill>
        </p:spPr>
        <p:txBody>
          <a:bodyPr wrap="square" rtlCol="0" anchor="t">
            <a:spAutoFit/>
          </a:bodyPr>
          <a:lstStyle/>
          <a:p>
            <a:pPr marL="0" lvl="0" indent="0" algn="just">
              <a:spcBef>
                <a:spcPct val="0"/>
              </a:spcBef>
              <a:buNone/>
            </a:pPr>
            <a:r>
              <a:rPr lang="en-US" altLang="en-US" sz="2400" dirty="0">
                <a:sym typeface="+mn-ea"/>
              </a:rPr>
              <a:t>Satuan massa dinyatakan dalam </a:t>
            </a:r>
            <a:r>
              <a:rPr lang="en-US" altLang="en-US" sz="2400" b="1" dirty="0">
                <a:sym typeface="+mn-ea"/>
              </a:rPr>
              <a:t>kilogram</a:t>
            </a:r>
            <a:r>
              <a:rPr lang="en-US" altLang="en-US" sz="2400" dirty="0">
                <a:sym typeface="+mn-ea"/>
              </a:rPr>
              <a:t>.</a:t>
            </a:r>
            <a:endParaRPr lang="en-US" altLang="en-US" sz="2400" b="1" dirty="0">
              <a:sym typeface="+mn-ea"/>
            </a:endParaRPr>
          </a:p>
        </p:txBody>
      </p:sp>
      <p:sp>
        <p:nvSpPr>
          <p:cNvPr id="16" name="Text Box 15"/>
          <p:cNvSpPr txBox="1"/>
          <p:nvPr/>
        </p:nvSpPr>
        <p:spPr>
          <a:xfrm>
            <a:off x="560705" y="1453605"/>
            <a:ext cx="8126095" cy="1015663"/>
          </a:xfrm>
          <a:prstGeom prst="rect">
            <a:avLst/>
          </a:prstGeom>
          <a:solidFill>
            <a:srgbClr val="E5F2DD"/>
          </a:solidFill>
        </p:spPr>
        <p:txBody>
          <a:bodyPr wrap="square" rtlCol="0" anchor="t">
            <a:spAutoFit/>
          </a:bodyPr>
          <a:lstStyle/>
          <a:p>
            <a:pPr marL="0" lvl="0" indent="0">
              <a:spcBef>
                <a:spcPct val="0"/>
              </a:spcBef>
              <a:buNone/>
            </a:pPr>
            <a:r>
              <a:rPr lang="en-US" altLang="en-US" sz="2000" dirty="0">
                <a:sym typeface="+mn-ea"/>
              </a:rPr>
              <a:t>Satu kilogram adalah massa satu liter air murni pada suhu 4</a:t>
            </a:r>
            <a:r>
              <a:rPr lang="en-US" altLang="en-US" sz="2000" baseline="30000" dirty="0">
                <a:sym typeface="+mn-ea"/>
              </a:rPr>
              <a:t>o</a:t>
            </a:r>
            <a:r>
              <a:rPr lang="en-US" altLang="en-US" sz="2000" dirty="0">
                <a:sym typeface="+mn-ea"/>
              </a:rPr>
              <a:t>C.</a:t>
            </a:r>
            <a:endParaRPr lang="en-US" altLang="en-US" sz="2000" dirty="0"/>
          </a:p>
          <a:p>
            <a:pPr marL="0" lvl="0" indent="0">
              <a:spcBef>
                <a:spcPct val="0"/>
              </a:spcBef>
              <a:buNone/>
            </a:pPr>
            <a:r>
              <a:rPr lang="en-US" altLang="en-US" sz="2000" dirty="0">
                <a:sym typeface="+mn-ea"/>
              </a:rPr>
              <a:t>Massa dan berat merupakan besaran yang berbeda. Satuan massa yang lain; ton, kuintal, ons, gram, dan milligram.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866990317"/>
              </p:ext>
            </p:extLst>
          </p:nvPr>
        </p:nvGraphicFramePr>
        <p:xfrm>
          <a:off x="531676" y="2647950"/>
          <a:ext cx="8126096" cy="1706880"/>
        </p:xfrm>
        <a:graphic>
          <a:graphicData uri="http://schemas.openxmlformats.org/drawingml/2006/table">
            <a:tbl>
              <a:tblPr bandRow="1">
                <a:tableStyleId>{FABFCF23-3B69-468F-B69F-88F6DE6A72F2}</a:tableStyleId>
              </a:tblPr>
              <a:tblGrid>
                <a:gridCol w="40630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630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MASSA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BERAT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US" sz="1600" dirty="0" err="1"/>
                        <a:t>Besaran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pokok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dan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skalar</a:t>
                      </a:r>
                      <a:endParaRPr lang="en-US" sz="1600" dirty="0"/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600" dirty="0" err="1"/>
                        <a:t>Memiliki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satuan</a:t>
                      </a:r>
                      <a:r>
                        <a:rPr lang="en-US" sz="1600" dirty="0"/>
                        <a:t> kilogram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600" dirty="0" err="1"/>
                        <a:t>Nilainya</a:t>
                      </a:r>
                      <a:r>
                        <a:rPr lang="en-US" sz="1600" baseline="0" dirty="0"/>
                        <a:t> </a:t>
                      </a:r>
                      <a:r>
                        <a:rPr lang="en-US" sz="1600" baseline="0" dirty="0" err="1"/>
                        <a:t>selalu</a:t>
                      </a:r>
                      <a:r>
                        <a:rPr lang="en-US" sz="1600" baseline="0" dirty="0"/>
                        <a:t> </a:t>
                      </a:r>
                      <a:r>
                        <a:rPr lang="en-US" sz="1600" baseline="0" dirty="0" err="1"/>
                        <a:t>tetap</a:t>
                      </a:r>
                      <a:endParaRPr lang="en-US" sz="1600" baseline="0" dirty="0"/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600" baseline="0" dirty="0" err="1"/>
                        <a:t>Diukur</a:t>
                      </a:r>
                      <a:r>
                        <a:rPr lang="en-US" sz="1600" baseline="0" dirty="0"/>
                        <a:t> </a:t>
                      </a:r>
                      <a:r>
                        <a:rPr lang="en-US" sz="1600" baseline="0" dirty="0" err="1"/>
                        <a:t>dengan</a:t>
                      </a:r>
                      <a:r>
                        <a:rPr lang="en-US" sz="1600" baseline="0" dirty="0"/>
                        <a:t> </a:t>
                      </a:r>
                      <a:r>
                        <a:rPr lang="en-US" sz="1600" baseline="0" dirty="0" err="1"/>
                        <a:t>neraca</a:t>
                      </a:r>
                      <a:r>
                        <a:rPr lang="en-US" sz="1600" baseline="0" dirty="0"/>
                        <a:t>/</a:t>
                      </a:r>
                      <a:r>
                        <a:rPr lang="en-US" sz="1600" baseline="0" dirty="0" err="1"/>
                        <a:t>timbangan</a:t>
                      </a:r>
                      <a:endParaRPr lang="en-US" sz="1600" dirty="0"/>
                    </a:p>
                    <a:p>
                      <a:pPr marL="342900" indent="-342900">
                        <a:buAutoNum type="arabicPeriod"/>
                      </a:pP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US" sz="1600" dirty="0" err="1"/>
                        <a:t>Besaran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turunan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dan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vektor</a:t>
                      </a:r>
                      <a:endParaRPr lang="en-US" sz="1600" dirty="0"/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600" dirty="0" err="1"/>
                        <a:t>Memiliki</a:t>
                      </a:r>
                      <a:r>
                        <a:rPr lang="en-US" sz="1600" baseline="0" dirty="0"/>
                        <a:t> </a:t>
                      </a:r>
                      <a:r>
                        <a:rPr lang="en-US" sz="1600" baseline="0" dirty="0" err="1"/>
                        <a:t>satuan</a:t>
                      </a:r>
                      <a:r>
                        <a:rPr lang="en-US" sz="1600" baseline="0" dirty="0"/>
                        <a:t> newton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600" baseline="0" dirty="0" err="1"/>
                        <a:t>Nilainya</a:t>
                      </a:r>
                      <a:r>
                        <a:rPr lang="en-US" sz="1600" baseline="0" dirty="0"/>
                        <a:t> </a:t>
                      </a:r>
                      <a:r>
                        <a:rPr lang="en-US" sz="1600" baseline="0" dirty="0" err="1"/>
                        <a:t>bergantung</a:t>
                      </a:r>
                      <a:r>
                        <a:rPr lang="en-US" sz="1600" baseline="0" dirty="0"/>
                        <a:t> </a:t>
                      </a:r>
                      <a:r>
                        <a:rPr lang="en-US" sz="1600" baseline="0" dirty="0" err="1"/>
                        <a:t>pada</a:t>
                      </a:r>
                      <a:r>
                        <a:rPr lang="en-US" sz="1600" baseline="0" dirty="0"/>
                        <a:t> </a:t>
                      </a:r>
                      <a:r>
                        <a:rPr lang="en-US" sz="1600" baseline="0" dirty="0" err="1"/>
                        <a:t>gaya</a:t>
                      </a:r>
                      <a:r>
                        <a:rPr lang="en-US" sz="1600" baseline="0" dirty="0"/>
                        <a:t> </a:t>
                      </a:r>
                      <a:r>
                        <a:rPr lang="en-US" sz="1600" baseline="0" dirty="0" err="1"/>
                        <a:t>gravitasi</a:t>
                      </a:r>
                      <a:r>
                        <a:rPr lang="en-US" sz="1600" baseline="0" dirty="0"/>
                        <a:t>.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600" baseline="0" dirty="0" err="1"/>
                        <a:t>Diukur</a:t>
                      </a:r>
                      <a:r>
                        <a:rPr lang="en-US" sz="1600" baseline="0" dirty="0"/>
                        <a:t> </a:t>
                      </a:r>
                      <a:r>
                        <a:rPr lang="en-US" sz="1600" baseline="0" dirty="0" err="1"/>
                        <a:t>dengan</a:t>
                      </a:r>
                      <a:r>
                        <a:rPr lang="en-US" sz="1600" baseline="0" dirty="0"/>
                        <a:t> dynamometer/</a:t>
                      </a:r>
                      <a:r>
                        <a:rPr lang="en-US" sz="1600" baseline="0" dirty="0" err="1"/>
                        <a:t>neraca</a:t>
                      </a:r>
                      <a:r>
                        <a:rPr lang="en-US" sz="1600" baseline="0" dirty="0"/>
                        <a:t> </a:t>
                      </a:r>
                      <a:r>
                        <a:rPr lang="en-US" sz="1600" baseline="0" dirty="0" err="1"/>
                        <a:t>pegas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fe559f19-a610-4d05-8061-5b992d560458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854d959-c3fb-4b02-9f69-32a9f92475c7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1299</Words>
  <Application>Microsoft Office PowerPoint</Application>
  <PresentationFormat>On-screen Show (16:9)</PresentationFormat>
  <Paragraphs>198</Paragraphs>
  <Slides>32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32</vt:i4>
      </vt:variant>
    </vt:vector>
  </HeadingPairs>
  <TitlesOfParts>
    <vt:vector size="40" baseType="lpstr">
      <vt:lpstr>ＭＳ Ｐゴシック</vt:lpstr>
      <vt:lpstr>Arial</vt:lpstr>
      <vt:lpstr>Arial Bold</vt:lpstr>
      <vt:lpstr>Arial Rounded MT Bold</vt:lpstr>
      <vt:lpstr>Calibri</vt:lpstr>
      <vt:lpstr>Symbol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Aulia Dwiningtyas Putri</dc:creator>
  <cp:lastModifiedBy>Hani Trifani</cp:lastModifiedBy>
  <cp:revision>105</cp:revision>
  <dcterms:created xsi:type="dcterms:W3CDTF">2022-07-21T08:50:35Z</dcterms:created>
  <dcterms:modified xsi:type="dcterms:W3CDTF">2022-07-27T01:09:59Z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1033-3.1.4.5932</vt:lpwstr>
  </property>
</Properties>
</file>