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8" r:id="rId2"/>
    <p:sldId id="266" r:id="rId3"/>
    <p:sldId id="262" r:id="rId4"/>
    <p:sldId id="257" r:id="rId5"/>
    <p:sldId id="258" r:id="rId6"/>
    <p:sldId id="260" r:id="rId7"/>
    <p:sldId id="277" r:id="rId8"/>
    <p:sldId id="267" r:id="rId9"/>
    <p:sldId id="274" r:id="rId10"/>
    <p:sldId id="275" r:id="rId11"/>
    <p:sldId id="276" r:id="rId12"/>
    <p:sldId id="273" r:id="rId13"/>
    <p:sldId id="272" r:id="rId14"/>
    <p:sldId id="268" r:id="rId15"/>
    <p:sldId id="261" r:id="rId16"/>
    <p:sldId id="269" r:id="rId17"/>
    <p:sldId id="256" r:id="rId18"/>
  </p:sldIdLst>
  <p:sldSz cx="18288000" cy="10287000"/>
  <p:notesSz cx="6858000" cy="9144000"/>
  <p:embeddedFontLst>
    <p:embeddedFont>
      <p:font typeface="Adobe Naskh Medium" panose="01010101010101010101" pitchFamily="50" charset="-78"/>
      <p:regular r:id="rId19"/>
    </p:embeddedFont>
    <p:embeddedFont>
      <p:font typeface="More Sugar Thin" panose="020B0604020202020204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Bitter" panose="020B0604020202020204" charset="0"/>
      <p:regular r:id="rId25"/>
      <p:bold r:id="rId26"/>
      <p:italic r:id="rId27"/>
    </p:embeddedFont>
    <p:embeddedFont>
      <p:font typeface="Fredoka One" panose="020B0604020202020204" charset="0"/>
      <p:regular r:id="rId28"/>
    </p:embeddedFont>
    <p:embeddedFont>
      <p:font typeface="ＭＳ Ｐゴシック" panose="020B0600070205080204" pitchFamily="34" charset="-128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.sv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3.svg"/><Relationship Id="rId7" Type="http://schemas.openxmlformats.org/officeDocument/2006/relationships/image" Target="../media/image8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0.svg"/><Relationship Id="rId10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1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3.svg"/><Relationship Id="rId7" Type="http://schemas.openxmlformats.org/officeDocument/2006/relationships/image" Target="../media/image8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8.png"/><Relationship Id="rId3" Type="http://schemas.openxmlformats.org/officeDocument/2006/relationships/image" Target="../media/image11.svg"/><Relationship Id="rId7" Type="http://schemas.openxmlformats.org/officeDocument/2006/relationships/image" Target="../media/image13.svg"/><Relationship Id="rId12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8.svg"/><Relationship Id="rId10" Type="http://schemas.openxmlformats.org/officeDocument/2006/relationships/image" Target="../media/image14.png"/><Relationship Id="rId4" Type="http://schemas.openxmlformats.org/officeDocument/2006/relationships/image" Target="../media/image15.png"/><Relationship Id="rId9" Type="http://schemas.openxmlformats.org/officeDocument/2006/relationships/image" Target="../media/image60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0.svg"/><Relationship Id="rId10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5.svg"/><Relationship Id="rId7" Type="http://schemas.openxmlformats.org/officeDocument/2006/relationships/image" Target="../media/image4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9.png"/><Relationship Id="rId5" Type="http://schemas.openxmlformats.org/officeDocument/2006/relationships/image" Target="../media/image13.svg"/><Relationship Id="rId10" Type="http://schemas.openxmlformats.org/officeDocument/2006/relationships/image" Target="../media/image8.svg"/><Relationship Id="rId4" Type="http://schemas.openxmlformats.org/officeDocument/2006/relationships/image" Target="../media/image13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4.sv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0.svg"/><Relationship Id="rId10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.sv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-3"/>
            <a:ext cx="18271762" cy="10287002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212369" y="1431697"/>
            <a:ext cx="5027198" cy="7199054"/>
            <a:chOff x="2212367" y="1431696"/>
            <a:chExt cx="5027197" cy="7199054"/>
          </a:xfrm>
        </p:grpSpPr>
        <p:sp>
          <p:nvSpPr>
            <p:cNvPr id="2" name="Cube 1">
              <a:extLst>
                <a:ext uri="{FF2B5EF4-FFF2-40B4-BE49-F238E27FC236}">
                  <a16:creationId xmlns:a16="http://schemas.microsoft.com/office/drawing/2014/main" id="{526DC594-1891-D729-200C-DD198618FF90}"/>
                </a:ext>
              </a:extLst>
            </p:cNvPr>
            <p:cNvSpPr/>
            <p:nvPr/>
          </p:nvSpPr>
          <p:spPr>
            <a:xfrm>
              <a:off x="2226980" y="1431696"/>
              <a:ext cx="5012584" cy="719535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6064B0F-A322-61DE-B6F4-56DE697427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9" b="1020"/>
            <a:stretch/>
          </p:blipFill>
          <p:spPr>
            <a:xfrm>
              <a:off x="2212367" y="1646952"/>
              <a:ext cx="4867494" cy="6983798"/>
            </a:xfrm>
            <a:prstGeom prst="rect">
              <a:avLst/>
            </a:prstGeom>
          </p:spPr>
        </p:pic>
      </p:grpSp>
      <p:sp>
        <p:nvSpPr>
          <p:cNvPr id="4" name="タイトル 1">
            <a:extLst>
              <a:ext uri="{FF2B5EF4-FFF2-40B4-BE49-F238E27FC236}">
                <a16:creationId xmlns:a16="http://schemas.microsoft.com/office/drawing/2014/main" id="{4E94349F-3A33-FBE2-B0BE-E5C84DD57FC8}"/>
              </a:ext>
            </a:extLst>
          </p:cNvPr>
          <p:cNvSpPr txBox="1">
            <a:spLocks/>
          </p:cNvSpPr>
          <p:nvPr/>
        </p:nvSpPr>
        <p:spPr>
          <a:xfrm>
            <a:off x="7181736" y="2783349"/>
            <a:ext cx="10147736" cy="938038"/>
          </a:xfrm>
          <a:prstGeom prst="rect">
            <a:avLst/>
          </a:prstGeom>
        </p:spPr>
        <p:txBody>
          <a:bodyPr lIns="137160" tIns="68580" rIns="137160" bIns="6858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3265426">
              <a:defRPr/>
            </a:pPr>
            <a:r>
              <a:rPr kumimoji="1" lang="en-US" altLang="ja-JP" sz="6400" b="1" spc="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6400" b="1" spc="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テキスト プレースホルダー 11">
            <a:extLst>
              <a:ext uri="{FF2B5EF4-FFF2-40B4-BE49-F238E27FC236}">
                <a16:creationId xmlns:a16="http://schemas.microsoft.com/office/drawing/2014/main" id="{844D6C39-09A9-0BE4-68D9-3C2BD5B76C15}"/>
              </a:ext>
            </a:extLst>
          </p:cNvPr>
          <p:cNvSpPr txBox="1">
            <a:spLocks/>
          </p:cNvSpPr>
          <p:nvPr/>
        </p:nvSpPr>
        <p:spPr>
          <a:xfrm>
            <a:off x="7467611" y="3569453"/>
            <a:ext cx="9575990" cy="143643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Pendidikan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Agama Islam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Budi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Pekerti</a:t>
            </a:r>
            <a:endParaRPr lang="en-US" sz="6400" b="1" dirty="0">
              <a:solidFill>
                <a:srgbClr val="078CD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直線コネクタ 9">
            <a:extLst>
              <a:ext uri="{FF2B5EF4-FFF2-40B4-BE49-F238E27FC236}">
                <a16:creationId xmlns:a16="http://schemas.microsoft.com/office/drawing/2014/main" id="{4F8E48F1-EFF4-9660-EEE6-8C035D16511F}"/>
              </a:ext>
            </a:extLst>
          </p:cNvPr>
          <p:cNvCxnSpPr/>
          <p:nvPr/>
        </p:nvCxnSpPr>
        <p:spPr>
          <a:xfrm>
            <a:off x="8045705" y="5731836"/>
            <a:ext cx="899155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156A54B-8BC2-BA26-B4C5-43122F2590FF}"/>
              </a:ext>
            </a:extLst>
          </p:cNvPr>
          <p:cNvSpPr/>
          <p:nvPr/>
        </p:nvSpPr>
        <p:spPr>
          <a:xfrm>
            <a:off x="9890358" y="5918482"/>
            <a:ext cx="4661211" cy="692497"/>
          </a:xfrm>
          <a:prstGeom prst="rect">
            <a:avLst/>
          </a:prstGeom>
        </p:spPr>
        <p:txBody>
          <a:bodyPr wrap="none" lIns="137160" tIns="68580" rIns="137160" bIns="68580">
            <a:spAutoFit/>
          </a:bodyPr>
          <a:lstStyle/>
          <a:p>
            <a:pPr algn="ctr"/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UNTUK SMP KELAS VIII</a:t>
            </a:r>
            <a:endParaRPr lang="id-ID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25727" y="1485900"/>
            <a:ext cx="649750" cy="649752"/>
          </a:xfrm>
          <a:prstGeom prst="rect">
            <a:avLst/>
          </a:prstGeom>
        </p:spPr>
      </p:pic>
      <p:pic>
        <p:nvPicPr>
          <p:cNvPr id="18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" y="1902950"/>
            <a:ext cx="649750" cy="649752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932606" y="-38100"/>
            <a:ext cx="0" cy="932984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447800" y="-38099"/>
            <a:ext cx="0" cy="1660438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4800" y="-38100"/>
            <a:ext cx="7168" cy="2438400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8169" y="728103"/>
            <a:ext cx="1135834" cy="113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0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B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2286000" y="-4265690"/>
            <a:ext cx="9622376" cy="8092518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3352800" y="2777139"/>
            <a:ext cx="11925300" cy="5721395"/>
            <a:chOff x="-5975309" y="127852"/>
            <a:chExt cx="15900399" cy="7628526"/>
          </a:xfrm>
        </p:grpSpPr>
        <p:sp>
          <p:nvSpPr>
            <p:cNvPr id="5" name="TextBox 5"/>
            <p:cNvSpPr txBox="1"/>
            <p:nvPr/>
          </p:nvSpPr>
          <p:spPr>
            <a:xfrm>
              <a:off x="-5975309" y="2011215"/>
              <a:ext cx="15900399" cy="574516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Jaiz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artinya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boleh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Sifat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jaiz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berarti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sifat-sifat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boleh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dimiliki</a:t>
              </a:r>
              <a:r>
                <a:rPr lang="en-ID" sz="40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rasul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yaitu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sifat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manusiawi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dimiliki</a:t>
              </a:r>
              <a:r>
                <a:rPr lang="en-ID" sz="40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manusia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pada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umumnya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Namun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sifat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tersebut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tidak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mengurangi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martabat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kerasulannya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Sifat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jaiz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rasul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disebut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dengan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al-</a:t>
              </a:r>
              <a:r>
                <a:rPr lang="en-ID" sz="40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a’rādul</a:t>
              </a:r>
              <a:r>
                <a:rPr lang="en-ID" sz="40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basyariyyah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Sifat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tersebut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di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antaranya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seperti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makan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minum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sehat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sakit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susah</a:t>
              </a:r>
              <a:r>
                <a:rPr lang="en-ID" sz="40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dan </a:t>
              </a:r>
              <a:r>
                <a:rPr lang="en-ID" sz="40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senang</a:t>
              </a:r>
              <a:r>
                <a:rPr lang="en-ID" sz="4000" dirty="0">
                  <a:latin typeface="More Sugar Thin" pitchFamily="50" charset="0"/>
                </a:rPr>
                <a:t> </a:t>
              </a:r>
              <a:endParaRPr lang="en-US" sz="4000" dirty="0">
                <a:solidFill>
                  <a:srgbClr val="494949"/>
                </a:solidFill>
                <a:latin typeface="More Sugar Thin" pitchFamily="50" charset="0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-5975309" y="127852"/>
              <a:ext cx="15900399" cy="164147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600"/>
                </a:lnSpc>
              </a:pPr>
              <a:r>
                <a:rPr lang="en-US" sz="8000" dirty="0">
                  <a:solidFill>
                    <a:schemeClr val="accent6">
                      <a:lumMod val="75000"/>
                    </a:schemeClr>
                  </a:solidFill>
                  <a:latin typeface="Fredoka One" panose="02000000000000000000" pitchFamily="2" charset="0"/>
                </a:rPr>
                <a:t>Sifat </a:t>
              </a:r>
              <a:r>
                <a:rPr lang="en-US" sz="8000" dirty="0" err="1">
                  <a:solidFill>
                    <a:schemeClr val="accent6">
                      <a:lumMod val="75000"/>
                    </a:schemeClr>
                  </a:solidFill>
                  <a:latin typeface="Fredoka One" panose="02000000000000000000" pitchFamily="2" charset="0"/>
                </a:rPr>
                <a:t>Jaiz</a:t>
              </a:r>
              <a:r>
                <a:rPr lang="en-US" sz="8000" dirty="0">
                  <a:solidFill>
                    <a:schemeClr val="accent6">
                      <a:lumMod val="75000"/>
                    </a:schemeClr>
                  </a:solidFill>
                  <a:latin typeface="Fredoka One" panose="02000000000000000000" pitchFamily="2" charset="0"/>
                </a:rPr>
                <a:t> Para Rasul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16861486" y="8293386"/>
            <a:ext cx="962819" cy="5426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F995CF-1BAB-4130-98FE-2590D46499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69E7B9F-FBCB-459B-84A4-5347E536F453}"/>
              </a:ext>
            </a:extLst>
          </p:cNvPr>
          <p:cNvSpPr txBox="1"/>
          <p:nvPr/>
        </p:nvSpPr>
        <p:spPr>
          <a:xfrm>
            <a:off x="8458200" y="66675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re Sugar Thin" pitchFamily="50" charset="0"/>
              </a:rPr>
              <a:t>.</a:t>
            </a:r>
            <a:endParaRPr lang="en-ID" sz="4000" dirty="0">
              <a:latin typeface="More Sugar Thin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686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B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2286000" y="-4265690"/>
            <a:ext cx="9622376" cy="809251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181600" y="413147"/>
            <a:ext cx="12677277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 dirty="0">
                <a:solidFill>
                  <a:schemeClr val="bg1">
                    <a:lumMod val="50000"/>
                  </a:schemeClr>
                </a:solidFill>
                <a:latin typeface="Fredoka One" panose="02000000000000000000" pitchFamily="2" charset="0"/>
              </a:rPr>
              <a:t>Sifat </a:t>
            </a:r>
            <a:r>
              <a:rPr lang="en-US" sz="8000" dirty="0" err="1">
                <a:solidFill>
                  <a:schemeClr val="bg1">
                    <a:lumMod val="50000"/>
                  </a:schemeClr>
                </a:solidFill>
                <a:latin typeface="Fredoka One" panose="02000000000000000000" pitchFamily="2" charset="0"/>
              </a:rPr>
              <a:t>Mustahil</a:t>
            </a:r>
            <a:r>
              <a:rPr lang="en-US" sz="8000" dirty="0">
                <a:solidFill>
                  <a:schemeClr val="bg1">
                    <a:lumMod val="50000"/>
                  </a:schemeClr>
                </a:solidFill>
                <a:latin typeface="Fredoka One" panose="02000000000000000000" pitchFamily="2" charset="0"/>
              </a:rPr>
              <a:t> Para Rasul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16188972" y="8523214"/>
            <a:ext cx="962819" cy="5426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F995CF-1BAB-4130-98FE-2590D46499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58300"/>
            <a:ext cx="18288000" cy="10668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D6910CA-AB96-42C1-96DB-22FDF4E2963E}"/>
              </a:ext>
            </a:extLst>
          </p:cNvPr>
          <p:cNvSpPr/>
          <p:nvPr/>
        </p:nvSpPr>
        <p:spPr>
          <a:xfrm>
            <a:off x="838200" y="2324100"/>
            <a:ext cx="3886200" cy="98536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tx1"/>
                </a:solidFill>
                <a:latin typeface="More Sugar Thin" pitchFamily="50" charset="0"/>
              </a:rPr>
              <a:t>Kizib</a:t>
            </a:r>
            <a:endParaRPr lang="en-ID" sz="4000" dirty="0">
              <a:solidFill>
                <a:schemeClr val="tx1"/>
              </a:solidFill>
              <a:latin typeface="More Sugar Thin" pitchFamily="50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23E5ED3-312E-4742-808D-B4A4814F5FAD}"/>
              </a:ext>
            </a:extLst>
          </p:cNvPr>
          <p:cNvSpPr/>
          <p:nvPr/>
        </p:nvSpPr>
        <p:spPr>
          <a:xfrm>
            <a:off x="838200" y="4028703"/>
            <a:ext cx="3886200" cy="98536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tx1"/>
                </a:solidFill>
                <a:latin typeface="More Sugar Thin" pitchFamily="50" charset="0"/>
              </a:rPr>
              <a:t>Khianat</a:t>
            </a:r>
            <a:endParaRPr lang="en-ID" sz="4000" dirty="0">
              <a:solidFill>
                <a:schemeClr val="tx1"/>
              </a:solidFill>
              <a:latin typeface="More Sugar Thin" pitchFamily="50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C19F3D9-268A-46DC-85AD-018E4546528E}"/>
              </a:ext>
            </a:extLst>
          </p:cNvPr>
          <p:cNvSpPr/>
          <p:nvPr/>
        </p:nvSpPr>
        <p:spPr>
          <a:xfrm>
            <a:off x="838200" y="5738453"/>
            <a:ext cx="3886200" cy="98536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re Sugar Thin" pitchFamily="50" charset="0"/>
              </a:rPr>
              <a:t>Kitman</a:t>
            </a:r>
            <a:endParaRPr lang="en-ID" sz="4000" dirty="0">
              <a:solidFill>
                <a:schemeClr val="tx1"/>
              </a:solidFill>
              <a:latin typeface="More Sugar Thin" pitchFamily="50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BA140F7-D650-4D00-A4E0-8D67C2FC8597}"/>
              </a:ext>
            </a:extLst>
          </p:cNvPr>
          <p:cNvSpPr/>
          <p:nvPr/>
        </p:nvSpPr>
        <p:spPr>
          <a:xfrm>
            <a:off x="810491" y="7470220"/>
            <a:ext cx="3886200" cy="98536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tx1"/>
                </a:solidFill>
                <a:latin typeface="More Sugar Thin" pitchFamily="50" charset="0"/>
              </a:rPr>
              <a:t>Baladah</a:t>
            </a:r>
            <a:endParaRPr lang="en-ID" sz="4000" dirty="0">
              <a:solidFill>
                <a:schemeClr val="tx1"/>
              </a:solidFill>
              <a:latin typeface="More Sugar Thin" pitchFamily="50" charset="0"/>
            </a:endParaRPr>
          </a:p>
        </p:txBody>
      </p:sp>
      <p:pic>
        <p:nvPicPr>
          <p:cNvPr id="15" name="Picture 8">
            <a:extLst>
              <a:ext uri="{FF2B5EF4-FFF2-40B4-BE49-F238E27FC236}">
                <a16:creationId xmlns:a16="http://schemas.microsoft.com/office/drawing/2014/main" id="{B723437A-D669-47A6-BE38-A9990A65D5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4306484" y="994487"/>
            <a:ext cx="780413" cy="85164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D35AAB3-0784-46FD-93EA-879EBC857493}"/>
              </a:ext>
            </a:extLst>
          </p:cNvPr>
          <p:cNvSpPr txBox="1"/>
          <p:nvPr/>
        </p:nvSpPr>
        <p:spPr>
          <a:xfrm>
            <a:off x="5195455" y="2149352"/>
            <a:ext cx="127254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Rasul Allah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memiliki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sifat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sidiq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berarti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jujur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Mustahil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para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memiliki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sifat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kizib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berarti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bohong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dusta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Seorang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mungkin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mempunyai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sifat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dusta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menyampaikan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wahyu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4F6D98-3596-40B8-A5E6-4F821F074091}"/>
              </a:ext>
            </a:extLst>
          </p:cNvPr>
          <p:cNvSpPr txBox="1"/>
          <p:nvPr/>
        </p:nvSpPr>
        <p:spPr>
          <a:xfrm>
            <a:off x="5195455" y="3695700"/>
            <a:ext cx="1266342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Khianat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adalah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kebalikan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dari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amanah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Khianat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artinya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dapat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dipercaya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Seorang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mungkin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bersifat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khianat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karena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adalah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manusia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pilihan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Allah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sehingga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menyampaikan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wahyu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Allah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banyak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orang yang</a:t>
            </a:r>
            <a:b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</a:b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mempercayainya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0CA00C-93C8-4090-A25F-96EDD848A4D5}"/>
              </a:ext>
            </a:extLst>
          </p:cNvPr>
          <p:cNvSpPr txBox="1"/>
          <p:nvPr/>
        </p:nvSpPr>
        <p:spPr>
          <a:xfrm>
            <a:off x="5239433" y="5569059"/>
            <a:ext cx="1261944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itman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artinya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menyembunyikan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Rasul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mungkin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menyembunyikan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ajaran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Allah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karena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tugas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kerasulannya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untuk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menyampaikan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wahyu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dari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Allah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kepada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umatnya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FDA12F-1CE9-4D35-A1CA-E44EC3265149}"/>
              </a:ext>
            </a:extLst>
          </p:cNvPr>
          <p:cNvSpPr txBox="1"/>
          <p:nvPr/>
        </p:nvSpPr>
        <p:spPr>
          <a:xfrm>
            <a:off x="5181599" y="7229707"/>
            <a:ext cx="1261944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Baladah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artinya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bodoh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Seorang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mustahil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bersifat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bodoh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karena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seorang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adalah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manusia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pilihan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membawa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penerangan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pada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jalan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kebenaran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sesuai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wahyu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Allah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endParaRPr lang="en-ID" sz="2800" dirty="0">
              <a:latin typeface="More Sugar Thin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657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D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7630343" y="722062"/>
            <a:ext cx="676920" cy="85001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119241" y="3714044"/>
            <a:ext cx="3081956" cy="141209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0" y="7323392"/>
            <a:ext cx="3081956" cy="141209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690240" y="5151383"/>
            <a:ext cx="676920" cy="850014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321450" y="675084"/>
            <a:ext cx="87630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it-IT" sz="8000" i="0" dirty="0">
                <a:solidFill>
                  <a:srgbClr val="59595B"/>
                </a:solidFill>
                <a:effectLst/>
                <a:latin typeface="Fredoka One" panose="02000000000000000000" pitchFamily="2" charset="0"/>
              </a:rPr>
              <a:t>Tugas Rasul</a:t>
            </a:r>
            <a:endParaRPr lang="en-US" sz="8000" dirty="0">
              <a:solidFill>
                <a:srgbClr val="494949"/>
              </a:solidFill>
              <a:latin typeface="Fredoka One" panose="02000000000000000000" pitchFamily="2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6119241" y="8023076"/>
            <a:ext cx="780413" cy="85164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914100" y="2812983"/>
            <a:ext cx="780413" cy="85164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338828" y="817689"/>
            <a:ext cx="780413" cy="85164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4126711" y="9861993"/>
            <a:ext cx="676920" cy="85001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6570758" y="6529773"/>
            <a:ext cx="676920" cy="85001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953538" y="-221908"/>
            <a:ext cx="676920" cy="850014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2936318" y="783698"/>
            <a:ext cx="1870681" cy="85711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353309" y="9638816"/>
            <a:ext cx="676920" cy="850014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0942376" y="-425007"/>
            <a:ext cx="676920" cy="850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38BD4F8-FCD4-4CE8-80DF-B7AF6790AD26}"/>
              </a:ext>
            </a:extLst>
          </p:cNvPr>
          <p:cNvSpPr txBox="1"/>
          <p:nvPr/>
        </p:nvSpPr>
        <p:spPr>
          <a:xfrm>
            <a:off x="3542462" y="2796890"/>
            <a:ext cx="127100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32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Adapun </a:t>
            </a:r>
            <a:r>
              <a:rPr lang="en-ID" sz="32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tugas-tugas</a:t>
            </a:r>
            <a:r>
              <a:rPr lang="en-ID" sz="32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32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antara</a:t>
            </a:r>
            <a:r>
              <a:rPr lang="en-ID" sz="32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lain </a:t>
            </a:r>
            <a:r>
              <a:rPr lang="en-ID" sz="32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</a:t>
            </a:r>
            <a:r>
              <a:rPr lang="en-ID" sz="32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berikut</a:t>
            </a:r>
            <a:r>
              <a:rPr lang="en-ID" sz="32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3200" dirty="0">
              <a:latin typeface="More Sugar Thin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7ACADF-0F37-4E0C-A887-A3E22FE49B57}"/>
              </a:ext>
            </a:extLst>
          </p:cNvPr>
          <p:cNvSpPr txBox="1"/>
          <p:nvPr/>
        </p:nvSpPr>
        <p:spPr>
          <a:xfrm>
            <a:off x="3542462" y="3424665"/>
            <a:ext cx="12506478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lphaLcParenR"/>
            </a:pP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Menyampaikan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risalah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dari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Allah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342900" indent="-342900">
              <a:lnSpc>
                <a:spcPct val="150000"/>
              </a:lnSpc>
              <a:buAutoNum type="alphaLcParenR"/>
            </a:pP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Mengajarkan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ketauhidan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342900" indent="-342900">
              <a:lnSpc>
                <a:spcPct val="150000"/>
              </a:lnSpc>
              <a:buAutoNum type="alphaLcParenR"/>
            </a:pP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Mengajarkan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cara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beribadah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kepada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Allah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342900" indent="-342900">
              <a:lnSpc>
                <a:spcPct val="150000"/>
              </a:lnSpc>
              <a:buAutoNum type="alphaLcParenR"/>
            </a:pP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Menjelaskan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hukum-hukum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Allah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.,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berupa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perintah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maupun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larangan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-Nya.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342900" indent="-342900">
              <a:lnSpc>
                <a:spcPct val="150000"/>
              </a:lnSpc>
              <a:buAutoNum type="alphaLcParenR"/>
            </a:pP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Menunjukkan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jalan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lurus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342900" indent="-342900">
              <a:buAutoNum type="alphaLcParenR"/>
            </a:pP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Menyampaikan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kabar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gembira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serta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memberi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peringatan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petunjuk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342900" indent="-342900">
              <a:buAutoNum type="alphaLcParenR"/>
            </a:pP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Memberikan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contoh-contoh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perilaku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baik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kehidupan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sehari-hari</a:t>
            </a:r>
            <a:r>
              <a:rPr lang="en-ID" sz="40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atau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yang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menjadi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panutan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perbuatan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14F94A7-0AF6-4F98-828F-FB260BBE34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81128"/>
            <a:ext cx="18288000" cy="94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58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BB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713410" y="576318"/>
            <a:ext cx="14861181" cy="8804811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2219098" y="2031524"/>
            <a:ext cx="13849804" cy="4619375"/>
            <a:chOff x="-1811227" y="-3422428"/>
            <a:chExt cx="17400027" cy="6159168"/>
          </a:xfrm>
        </p:grpSpPr>
        <p:sp>
          <p:nvSpPr>
            <p:cNvPr id="4" name="TextBox 4"/>
            <p:cNvSpPr txBox="1"/>
            <p:nvPr/>
          </p:nvSpPr>
          <p:spPr>
            <a:xfrm>
              <a:off x="-1811227" y="-546211"/>
              <a:ext cx="17400027" cy="328295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514350" indent="-514350" algn="ctr">
                <a:buFont typeface="+mj-lt"/>
                <a:buAutoNum type="alphaLcParenR"/>
              </a:pP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m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enambah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sempurnanya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iman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</a:t>
              </a:r>
              <a:endParaRPr lang="en-ID" sz="3200" dirty="0">
                <a:solidFill>
                  <a:srgbClr val="242021"/>
                </a:solidFill>
                <a:latin typeface="More Sugar Thin" pitchFamily="50" charset="0"/>
              </a:endParaRPr>
            </a:p>
            <a:p>
              <a:pPr marL="514350" indent="-514350" algn="ctr">
                <a:buFont typeface="+mj-lt"/>
                <a:buAutoNum type="alphaLcParenR"/>
              </a:pP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terdorong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menjadikan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rasul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sebagai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pedoman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hidup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</a:t>
              </a:r>
              <a:endParaRPr lang="en-ID" sz="3200" dirty="0">
                <a:solidFill>
                  <a:srgbClr val="242021"/>
                </a:solidFill>
                <a:latin typeface="More Sugar Thin" pitchFamily="50" charset="0"/>
              </a:endParaRPr>
            </a:p>
            <a:p>
              <a:pPr marL="514350" indent="-514350" algn="ctr">
                <a:buFont typeface="+mj-lt"/>
                <a:buAutoNum type="alphaLcParenR"/>
              </a:pP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adanya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motivasi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mengikat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untuk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senantiasa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berperilaku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baik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</a:t>
              </a:r>
              <a:endParaRPr lang="en-ID" sz="3200" dirty="0">
                <a:solidFill>
                  <a:srgbClr val="242021"/>
                </a:solidFill>
                <a:latin typeface="More Sugar Thin" pitchFamily="50" charset="0"/>
              </a:endParaRPr>
            </a:p>
            <a:p>
              <a:pPr marL="514350" indent="-514350" algn="ctr">
                <a:buFont typeface="+mj-lt"/>
                <a:buAutoNum type="alphaLcParenR"/>
              </a:pP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memiliki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teladan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dan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panutan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dalam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kehidupan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dan</a:t>
              </a:r>
              <a:endParaRPr lang="en-ID" sz="3200" dirty="0">
                <a:solidFill>
                  <a:srgbClr val="242021"/>
                </a:solidFill>
                <a:latin typeface="More Sugar Thin" pitchFamily="50" charset="0"/>
              </a:endParaRPr>
            </a:p>
            <a:p>
              <a:pPr marL="514350" indent="-514350" algn="ctr">
                <a:buFont typeface="+mj-lt"/>
                <a:buAutoNum type="alphaLcParenR"/>
              </a:pP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lebih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memahami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dan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sadar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tugas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sebagai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hamba Allah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Swt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</a:t>
              </a:r>
              <a:r>
                <a:rPr lang="en-ID" sz="3200" dirty="0">
                  <a:latin typeface="More Sugar Thin" pitchFamily="50" charset="0"/>
                </a:rPr>
                <a:t> </a:t>
              </a:r>
              <a:endParaRPr lang="en-US" sz="3200" dirty="0">
                <a:solidFill>
                  <a:srgbClr val="494949"/>
                </a:solidFill>
                <a:latin typeface="More Sugar Thin" pitchFamily="50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-449283" y="-3422428"/>
              <a:ext cx="14676139" cy="24622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accent2"/>
                  </a:solidFill>
                  <a:latin typeface="Fredoka One" panose="02000000000000000000" pitchFamily="2" charset="0"/>
                </a:rPr>
                <a:t>Hikmah </a:t>
              </a:r>
              <a:r>
                <a:rPr lang="en-US" sz="6000" dirty="0" err="1">
                  <a:solidFill>
                    <a:schemeClr val="accent2"/>
                  </a:solidFill>
                  <a:latin typeface="Fredoka One" panose="02000000000000000000" pitchFamily="2" charset="0"/>
                </a:rPr>
                <a:t>Beriman</a:t>
              </a:r>
              <a:r>
                <a:rPr lang="en-US" sz="6000" dirty="0">
                  <a:solidFill>
                    <a:schemeClr val="accent2"/>
                  </a:solidFill>
                  <a:latin typeface="Fredoka One" panose="02000000000000000000" pitchFamily="2" charset="0"/>
                </a:rPr>
                <a:t> </a:t>
              </a:r>
              <a:r>
                <a:rPr lang="en-US" sz="6000" dirty="0" err="1">
                  <a:solidFill>
                    <a:schemeClr val="accent2"/>
                  </a:solidFill>
                  <a:latin typeface="Fredoka One" panose="02000000000000000000" pitchFamily="2" charset="0"/>
                </a:rPr>
                <a:t>kepada</a:t>
              </a:r>
              <a:r>
                <a:rPr lang="en-US" sz="6000" dirty="0">
                  <a:solidFill>
                    <a:schemeClr val="accent2"/>
                  </a:solidFill>
                  <a:latin typeface="Fredoka One" panose="02000000000000000000" pitchFamily="2" charset="0"/>
                </a:rPr>
                <a:t> Rasul Allah </a:t>
              </a:r>
              <a:r>
                <a:rPr lang="en-US" sz="6000" dirty="0" err="1">
                  <a:solidFill>
                    <a:schemeClr val="accent2"/>
                  </a:solidFill>
                  <a:latin typeface="Fredoka One" panose="02000000000000000000" pitchFamily="2" charset="0"/>
                </a:rPr>
                <a:t>Swt</a:t>
              </a:r>
              <a:r>
                <a:rPr lang="en-US" sz="6000" dirty="0">
                  <a:solidFill>
                    <a:schemeClr val="accent2"/>
                  </a:solidFill>
                  <a:latin typeface="Fredoka One" panose="02000000000000000000" pitchFamily="2" charset="0"/>
                </a:rPr>
                <a:t>.</a:t>
              </a: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1232000" y="8424554"/>
            <a:ext cx="962819" cy="54268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6758897" y="2482665"/>
            <a:ext cx="780413" cy="85164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30569">
            <a:off x="690240" y="5693328"/>
            <a:ext cx="676920" cy="85001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23203" y="1631023"/>
            <a:ext cx="780413" cy="85164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794177" y="8356920"/>
            <a:ext cx="780413" cy="85164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15312768" y="1020710"/>
            <a:ext cx="962819" cy="54268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17573883" y="6227698"/>
            <a:ext cx="962819" cy="54268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5166538" y="-33995"/>
            <a:ext cx="962819" cy="54268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30569">
            <a:off x="7425474" y="9757659"/>
            <a:ext cx="676920" cy="85001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30569">
            <a:off x="10381355" y="-320674"/>
            <a:ext cx="676920" cy="850014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0339173" y="9710682"/>
            <a:ext cx="780413" cy="851641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30569">
            <a:off x="-109303" y="623296"/>
            <a:ext cx="676920" cy="85001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540CEBC-32BA-446A-B02D-7B8C6B7A59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81128"/>
            <a:ext cx="18288000" cy="94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884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410306" y="2552700"/>
            <a:ext cx="9622376" cy="809251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2777773" y="6947245"/>
            <a:ext cx="962819" cy="54268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423333" y="1635068"/>
            <a:ext cx="7986973" cy="492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sv-SE" sz="8000" u="sng" dirty="0">
                <a:solidFill>
                  <a:srgbClr val="494949"/>
                </a:solidFill>
                <a:latin typeface="More Sugar Thin"/>
              </a:rPr>
              <a:t>Penerapan Iman kepada Rasul dalam Kehidupan</a:t>
            </a:r>
            <a:br>
              <a:rPr lang="sv-SE" sz="8000" u="sng" dirty="0">
                <a:solidFill>
                  <a:srgbClr val="494949"/>
                </a:solidFill>
                <a:latin typeface="More Sugar Thin"/>
              </a:rPr>
            </a:br>
            <a:r>
              <a:rPr lang="sv-SE" sz="8000" u="sng" dirty="0">
                <a:solidFill>
                  <a:srgbClr val="494949"/>
                </a:solidFill>
                <a:latin typeface="More Sugar Thin"/>
              </a:rPr>
              <a:t>Generasi Digital </a:t>
            </a:r>
            <a:endParaRPr lang="en-US" sz="8000" u="sng" dirty="0">
              <a:solidFill>
                <a:srgbClr val="494949"/>
              </a:solidFill>
              <a:latin typeface="More Sugar Thin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9982200" y="3192217"/>
            <a:ext cx="780413" cy="8516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32B6A0-1FD3-483E-AD0E-8CE9766B2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81128"/>
            <a:ext cx="18288000" cy="94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4581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B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2479838" y="246721"/>
            <a:ext cx="13861723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 dirty="0" err="1">
                <a:solidFill>
                  <a:srgbClr val="494949"/>
                </a:solidFill>
                <a:latin typeface="Fredoka One" panose="02000000000000000000" pitchFamily="2" charset="0"/>
              </a:rPr>
              <a:t>Mengenali</a:t>
            </a:r>
            <a:r>
              <a:rPr lang="en-US" sz="8000" dirty="0">
                <a:solidFill>
                  <a:srgbClr val="494949"/>
                </a:solidFill>
                <a:latin typeface="Fredoka One" panose="02000000000000000000" pitchFamily="2" charset="0"/>
              </a:rPr>
              <a:t> </a:t>
            </a:r>
            <a:r>
              <a:rPr lang="en-US" sz="8000" dirty="0" err="1">
                <a:solidFill>
                  <a:srgbClr val="494949"/>
                </a:solidFill>
                <a:latin typeface="Fredoka One" panose="02000000000000000000" pitchFamily="2" charset="0"/>
              </a:rPr>
              <a:t>Berbagai</a:t>
            </a:r>
            <a:r>
              <a:rPr lang="en-US" sz="8000" dirty="0">
                <a:solidFill>
                  <a:srgbClr val="494949"/>
                </a:solidFill>
                <a:latin typeface="Fredoka One" panose="02000000000000000000" pitchFamily="2" charset="0"/>
              </a:rPr>
              <a:t> </a:t>
            </a:r>
            <a:r>
              <a:rPr lang="en-US" sz="8000" dirty="0" err="1">
                <a:solidFill>
                  <a:srgbClr val="494949"/>
                </a:solidFill>
                <a:latin typeface="Fredoka One" panose="02000000000000000000" pitchFamily="2" charset="0"/>
              </a:rPr>
              <a:t>Karakter</a:t>
            </a:r>
            <a:r>
              <a:rPr lang="en-US" sz="8000" dirty="0">
                <a:solidFill>
                  <a:srgbClr val="494949"/>
                </a:solidFill>
                <a:latin typeface="Fredoka One" panose="02000000000000000000" pitchFamily="2" charset="0"/>
              </a:rPr>
              <a:t> </a:t>
            </a:r>
            <a:r>
              <a:rPr lang="en-US" sz="8000" dirty="0" err="1">
                <a:solidFill>
                  <a:srgbClr val="494949"/>
                </a:solidFill>
                <a:latin typeface="Fredoka One" panose="02000000000000000000" pitchFamily="2" charset="0"/>
              </a:rPr>
              <a:t>Generasi</a:t>
            </a:r>
            <a:r>
              <a:rPr lang="en-US" sz="8000" dirty="0">
                <a:solidFill>
                  <a:srgbClr val="494949"/>
                </a:solidFill>
                <a:latin typeface="Fredoka One" panose="02000000000000000000" pitchFamily="2" charset="0"/>
              </a:rPr>
              <a:t> Digital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5791321" y="603693"/>
            <a:ext cx="676920" cy="85001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669520" y="2262775"/>
            <a:ext cx="2596898" cy="118985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529552" y="959709"/>
            <a:ext cx="3081956" cy="141209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189146" y="874111"/>
            <a:ext cx="676920" cy="85001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240911" y="7435607"/>
            <a:ext cx="676920" cy="85001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0199457" y="3285477"/>
            <a:ext cx="676920" cy="850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9C04B52-AFF7-41B2-8FD7-4A63CFE8F577}"/>
              </a:ext>
            </a:extLst>
          </p:cNvPr>
          <p:cNvSpPr txBox="1"/>
          <p:nvPr/>
        </p:nvSpPr>
        <p:spPr>
          <a:xfrm>
            <a:off x="10937688" y="3258841"/>
            <a:ext cx="676247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M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anakah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termasuk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generasi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digital?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Tentu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kelompok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generasi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menjadikan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teknologi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informasi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serta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internet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kebutuhan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pokok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untuk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beraktivitas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sehari-hari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termasuk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mencari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menemukan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informasi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bekerja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beraktivitas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sosial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belajar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serta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melakukan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berbagai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kegiatan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lainnya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dilakukan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berbasis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komputer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internet</a:t>
            </a:r>
            <a:r>
              <a:rPr lang="en-ID" sz="3200" dirty="0">
                <a:latin typeface="More Sugar Thin" pitchFamily="50" charset="0"/>
              </a:rPr>
              <a:t>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703969-375B-4087-B2B0-D8339D1DA51B}"/>
              </a:ext>
            </a:extLst>
          </p:cNvPr>
          <p:cNvSpPr/>
          <p:nvPr/>
        </p:nvSpPr>
        <p:spPr>
          <a:xfrm>
            <a:off x="259044" y="5477165"/>
            <a:ext cx="2596898" cy="11898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More Sugar Thin" pitchFamily="50" charset="0"/>
              </a:rPr>
              <a:t>Karakter</a:t>
            </a:r>
            <a:r>
              <a:rPr lang="en-US" sz="2800" dirty="0">
                <a:latin typeface="More Sugar Thin" pitchFamily="50" charset="0"/>
              </a:rPr>
              <a:t> 5 </a:t>
            </a:r>
            <a:r>
              <a:rPr lang="en-US" sz="2800" dirty="0" err="1">
                <a:latin typeface="More Sugar Thin" pitchFamily="50" charset="0"/>
              </a:rPr>
              <a:t>generasi</a:t>
            </a:r>
            <a:endParaRPr lang="en-ID" sz="2800" dirty="0">
              <a:latin typeface="More Sugar Thin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19238BE-1575-48CA-93DB-517315F7C448}"/>
              </a:ext>
            </a:extLst>
          </p:cNvPr>
          <p:cNvSpPr/>
          <p:nvPr/>
        </p:nvSpPr>
        <p:spPr>
          <a:xfrm>
            <a:off x="3809998" y="2839374"/>
            <a:ext cx="5540283" cy="11898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sz="3200" b="0" i="1" dirty="0">
                <a:solidFill>
                  <a:schemeClr val="tx1"/>
                </a:solidFill>
                <a:effectLst/>
                <a:latin typeface="More Sugar Thin" pitchFamily="50" charset="0"/>
              </a:rPr>
              <a:t>Baby Boomers</a:t>
            </a:r>
            <a: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lahir</a:t>
            </a:r>
            <a: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/>
            </a:r>
            <a:b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</a:br>
            <a:r>
              <a:rPr lang="en-ID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antara</a:t>
            </a:r>
            <a: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tahun</a:t>
            </a:r>
            <a: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1946–1960</a:t>
            </a:r>
            <a:r>
              <a:rPr lang="en-ID" sz="3200" dirty="0">
                <a:solidFill>
                  <a:schemeClr val="tx1"/>
                </a:solidFill>
                <a:latin typeface="More Sugar Thin" pitchFamily="50" charset="0"/>
              </a:rPr>
              <a:t>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A479EA7-79BF-4B68-A276-A65F617A1813}"/>
              </a:ext>
            </a:extLst>
          </p:cNvPr>
          <p:cNvSpPr/>
          <p:nvPr/>
        </p:nvSpPr>
        <p:spPr>
          <a:xfrm>
            <a:off x="3809998" y="4178112"/>
            <a:ext cx="5533355" cy="11898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Generasi</a:t>
            </a:r>
            <a: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X, </a:t>
            </a:r>
            <a:r>
              <a:rPr lang="en-ID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lahir</a:t>
            </a:r>
            <a: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antara</a:t>
            </a:r>
            <a: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/>
            </a:r>
            <a:b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</a:br>
            <a:r>
              <a:rPr lang="en-ID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tahun</a:t>
            </a:r>
            <a: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1961–1980</a:t>
            </a:r>
            <a:r>
              <a:rPr lang="en-ID" sz="3200" dirty="0">
                <a:solidFill>
                  <a:schemeClr val="tx1"/>
                </a:solidFill>
                <a:latin typeface="More Sugar Thin" pitchFamily="50" charset="0"/>
              </a:rPr>
              <a:t>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0CFDFFE-5407-43DA-B38D-0A510522FB00}"/>
              </a:ext>
            </a:extLst>
          </p:cNvPr>
          <p:cNvSpPr/>
          <p:nvPr/>
        </p:nvSpPr>
        <p:spPr>
          <a:xfrm>
            <a:off x="3803072" y="5473307"/>
            <a:ext cx="5540281" cy="11898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Generasi</a:t>
            </a:r>
            <a:r>
              <a:rPr lang="es-ES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Y, </a:t>
            </a:r>
            <a:r>
              <a:rPr lang="es-ES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lahir</a:t>
            </a:r>
            <a:r>
              <a:rPr lang="es-ES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antara</a:t>
            </a:r>
            <a:br>
              <a:rPr lang="es-ES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</a:br>
            <a:r>
              <a:rPr lang="es-ES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tahun</a:t>
            </a:r>
            <a:r>
              <a:rPr lang="es-ES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1981–1994</a:t>
            </a:r>
            <a:r>
              <a:rPr lang="es-ES" sz="3200" dirty="0">
                <a:solidFill>
                  <a:schemeClr val="tx1"/>
                </a:solidFill>
                <a:latin typeface="More Sugar Thin" pitchFamily="50" charset="0"/>
              </a:rPr>
              <a:t> </a:t>
            </a:r>
            <a:endParaRPr lang="en-ID" sz="3200" dirty="0">
              <a:solidFill>
                <a:schemeClr val="tx1"/>
              </a:solidFill>
              <a:latin typeface="More Sugar Thin" pitchFamily="50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340D8F7-CC3F-42F7-8FF5-E18BBBB692E1}"/>
              </a:ext>
            </a:extLst>
          </p:cNvPr>
          <p:cNvSpPr/>
          <p:nvPr/>
        </p:nvSpPr>
        <p:spPr>
          <a:xfrm>
            <a:off x="3803072" y="6774360"/>
            <a:ext cx="5540280" cy="11898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Generasi</a:t>
            </a:r>
            <a:r>
              <a:rPr lang="es-ES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Z, </a:t>
            </a:r>
            <a:r>
              <a:rPr lang="es-ES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lahir</a:t>
            </a:r>
            <a:r>
              <a:rPr lang="es-ES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antara</a:t>
            </a:r>
            <a:br>
              <a:rPr lang="es-ES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</a:br>
            <a:r>
              <a:rPr lang="es-ES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tahun</a:t>
            </a:r>
            <a:r>
              <a:rPr lang="es-ES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1995–2010</a:t>
            </a:r>
            <a:r>
              <a:rPr lang="es-ES" sz="3200" dirty="0">
                <a:solidFill>
                  <a:schemeClr val="tx1"/>
                </a:solidFill>
                <a:latin typeface="More Sugar Thin" pitchFamily="50" charset="0"/>
              </a:rPr>
              <a:t> </a:t>
            </a:r>
            <a:endParaRPr lang="en-ID" sz="3200" dirty="0">
              <a:solidFill>
                <a:schemeClr val="tx1"/>
              </a:solidFill>
              <a:latin typeface="More Sugar Thin" pitchFamily="50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FACE9DC-F111-46E9-A500-2AE7FC198C98}"/>
              </a:ext>
            </a:extLst>
          </p:cNvPr>
          <p:cNvSpPr/>
          <p:nvPr/>
        </p:nvSpPr>
        <p:spPr>
          <a:xfrm>
            <a:off x="3810000" y="8083404"/>
            <a:ext cx="5533353" cy="11898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Generasi</a:t>
            </a:r>
            <a: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1" dirty="0">
                <a:solidFill>
                  <a:schemeClr val="tx1"/>
                </a:solidFill>
                <a:effectLst/>
                <a:latin typeface="More Sugar Thin" pitchFamily="50" charset="0"/>
              </a:rPr>
              <a:t>Alpha</a:t>
            </a:r>
            <a: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lahir</a:t>
            </a:r>
            <a: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/>
            </a:r>
            <a:b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</a:br>
            <a:r>
              <a:rPr lang="en-ID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tahun</a:t>
            </a:r>
            <a:r>
              <a:rPr lang="en-ID" sz="3200" b="0" i="0" dirty="0">
                <a:solidFill>
                  <a:schemeClr val="tx1"/>
                </a:solidFill>
                <a:effectLst/>
                <a:latin typeface="More Sugar Thin" pitchFamily="50" charset="0"/>
              </a:rPr>
              <a:t> 2011–</a:t>
            </a:r>
            <a:r>
              <a:rPr lang="en-ID" sz="3200" b="0" i="0" dirty="0" err="1">
                <a:solidFill>
                  <a:schemeClr val="tx1"/>
                </a:solidFill>
                <a:effectLst/>
                <a:latin typeface="More Sugar Thin" pitchFamily="50" charset="0"/>
              </a:rPr>
              <a:t>sekarang</a:t>
            </a:r>
            <a:r>
              <a:rPr lang="en-ID" sz="3200" dirty="0">
                <a:solidFill>
                  <a:schemeClr val="tx1"/>
                </a:solidFill>
                <a:latin typeface="More Sugar Thin" pitchFamily="50" charset="0"/>
              </a:rPr>
              <a:t> 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C4354AB-8020-41D3-A2DD-096456A7977C}"/>
              </a:ext>
            </a:extLst>
          </p:cNvPr>
          <p:cNvCxnSpPr>
            <a:stCxn id="16" idx="3"/>
            <a:endCxn id="17" idx="1"/>
          </p:cNvCxnSpPr>
          <p:nvPr/>
        </p:nvCxnSpPr>
        <p:spPr>
          <a:xfrm flipV="1">
            <a:off x="2855942" y="3434300"/>
            <a:ext cx="954056" cy="26377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1AFDE5E-3209-4ED5-ABF9-D5472E12F31E}"/>
              </a:ext>
            </a:extLst>
          </p:cNvPr>
          <p:cNvCxnSpPr>
            <a:stCxn id="16" idx="3"/>
            <a:endCxn id="18" idx="1"/>
          </p:cNvCxnSpPr>
          <p:nvPr/>
        </p:nvCxnSpPr>
        <p:spPr>
          <a:xfrm flipV="1">
            <a:off x="2855942" y="4773038"/>
            <a:ext cx="954056" cy="12990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A2C19FF-00EE-4D98-9021-E0EF1A4A0BB6}"/>
              </a:ext>
            </a:extLst>
          </p:cNvPr>
          <p:cNvCxnSpPr>
            <a:cxnSpLocks/>
            <a:stCxn id="16" idx="3"/>
            <a:endCxn id="22" idx="1"/>
          </p:cNvCxnSpPr>
          <p:nvPr/>
        </p:nvCxnSpPr>
        <p:spPr>
          <a:xfrm flipV="1">
            <a:off x="2855942" y="6068233"/>
            <a:ext cx="947130" cy="38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D1A6002-C1B0-47BF-BB34-5E9B30431FE5}"/>
              </a:ext>
            </a:extLst>
          </p:cNvPr>
          <p:cNvCxnSpPr>
            <a:stCxn id="16" idx="3"/>
            <a:endCxn id="23" idx="1"/>
          </p:cNvCxnSpPr>
          <p:nvPr/>
        </p:nvCxnSpPr>
        <p:spPr>
          <a:xfrm>
            <a:off x="2855942" y="6072091"/>
            <a:ext cx="947130" cy="12971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C3BCB0B-43C3-4DEF-A69C-8D437C1F2CD7}"/>
              </a:ext>
            </a:extLst>
          </p:cNvPr>
          <p:cNvCxnSpPr>
            <a:stCxn id="16" idx="3"/>
            <a:endCxn id="24" idx="1"/>
          </p:cNvCxnSpPr>
          <p:nvPr/>
        </p:nvCxnSpPr>
        <p:spPr>
          <a:xfrm>
            <a:off x="2855942" y="6072091"/>
            <a:ext cx="954058" cy="26062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" name="Picture 40">
            <a:extLst>
              <a:ext uri="{FF2B5EF4-FFF2-40B4-BE49-F238E27FC236}">
                <a16:creationId xmlns:a16="http://schemas.microsoft.com/office/drawing/2014/main" id="{AF61B3E0-AADE-4D24-8ACB-BD793AB8C3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81128"/>
            <a:ext cx="18288000" cy="94397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D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7630343" y="722062"/>
            <a:ext cx="676920" cy="85001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119241" y="3714044"/>
            <a:ext cx="3081956" cy="141209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0" y="7323392"/>
            <a:ext cx="3081956" cy="141209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690240" y="5151383"/>
            <a:ext cx="676920" cy="850014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321450" y="675084"/>
            <a:ext cx="8763000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it-IT" sz="6000" i="0" dirty="0">
                <a:solidFill>
                  <a:srgbClr val="59595B"/>
                </a:solidFill>
                <a:effectLst/>
                <a:latin typeface="Fredoka One" panose="02000000000000000000" pitchFamily="2" charset="0"/>
              </a:rPr>
              <a:t>Meneladani Sifat-sifat Rasul di Era Digital</a:t>
            </a:r>
            <a:r>
              <a:rPr lang="it-IT" sz="6000" dirty="0">
                <a:latin typeface="Fredoka One" panose="02000000000000000000" pitchFamily="2" charset="0"/>
              </a:rPr>
              <a:t> </a:t>
            </a:r>
            <a:endParaRPr lang="en-US" sz="6000" dirty="0">
              <a:solidFill>
                <a:srgbClr val="494949"/>
              </a:solidFill>
              <a:latin typeface="Fredoka One" panose="02000000000000000000" pitchFamily="2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6119241" y="8023076"/>
            <a:ext cx="780413" cy="85164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914100" y="2812983"/>
            <a:ext cx="780413" cy="85164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338828" y="817689"/>
            <a:ext cx="780413" cy="85164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4126711" y="9861993"/>
            <a:ext cx="676920" cy="85001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3652291" y="6779903"/>
            <a:ext cx="676920" cy="85001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953538" y="-221908"/>
            <a:ext cx="676920" cy="850014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2381137" y="1460100"/>
            <a:ext cx="1870681" cy="85711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353309" y="9638816"/>
            <a:ext cx="676920" cy="850014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30569">
            <a:off x="10942376" y="-425007"/>
            <a:ext cx="676920" cy="850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38BD4F8-FCD4-4CE8-80DF-B7AF6790AD26}"/>
              </a:ext>
            </a:extLst>
          </p:cNvPr>
          <p:cNvSpPr txBox="1"/>
          <p:nvPr/>
        </p:nvSpPr>
        <p:spPr>
          <a:xfrm>
            <a:off x="3763964" y="2812983"/>
            <a:ext cx="1271003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Perilaku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dapat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kita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lakukan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sehari-hari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menghadapi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era digital</a:t>
            </a:r>
            <a:b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</a:b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adalah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berikut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:</a:t>
            </a:r>
          </a:p>
          <a:p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/>
            </a:r>
            <a:b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</a:br>
            <a:r>
              <a:rPr lang="en-ID" sz="2800" dirty="0">
                <a:latin typeface="More Sugar Thin" pitchFamily="50" charset="0"/>
              </a:rPr>
              <a:t/>
            </a:r>
            <a:br>
              <a:rPr lang="en-ID" sz="2800" dirty="0">
                <a:latin typeface="More Sugar Thin" pitchFamily="50" charset="0"/>
              </a:rPr>
            </a:br>
            <a:endParaRPr lang="en-ID" sz="2800" dirty="0">
              <a:latin typeface="More Sugar Thin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7ACADF-0F37-4E0C-A887-A3E22FE49B57}"/>
              </a:ext>
            </a:extLst>
          </p:cNvPr>
          <p:cNvSpPr txBox="1"/>
          <p:nvPr/>
        </p:nvSpPr>
        <p:spPr>
          <a:xfrm>
            <a:off x="3762265" y="3804526"/>
            <a:ext cx="9629774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Beriman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kepada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nabi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sepenuh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hati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342900" indent="-342900">
              <a:buFont typeface="+mj-lt"/>
              <a:buAutoNum type="alphaLcPeriod"/>
            </a:pP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Iman dan Islam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dijadikan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dasar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menjalani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kehidupan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/>
            </a:r>
            <a:b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</a:b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sehari-hari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2800" b="1" dirty="0">
              <a:solidFill>
                <a:srgbClr val="42C8F4"/>
              </a:solidFill>
              <a:latin typeface="More Sugar Thin" pitchFamily="50" charset="0"/>
            </a:endParaRPr>
          </a:p>
          <a:p>
            <a:pPr marL="342900" indent="-342900">
              <a:buFont typeface="+mj-lt"/>
              <a:buAutoNum type="alphaLcPeriod"/>
            </a:pP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Menjadikan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Al-Qur’an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hadis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sumber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inspirasi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beraktivitas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beribadah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342900" indent="-342900">
              <a:buFont typeface="+mj-lt"/>
              <a:buAutoNum type="alphaLcPeriod"/>
            </a:pP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Ilmu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pengetahuan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teknologi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dijadikan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sarana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kreasi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342900" indent="-342900">
              <a:buFont typeface="+mj-lt"/>
              <a:buAutoNum type="alphaLcPeriod"/>
            </a:pP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Menjadikan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Rasulullah Saw.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teladan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panutan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kehidupan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sehari-hari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342900" indent="-342900">
              <a:buFont typeface="+mj-lt"/>
              <a:buAutoNum type="alphaLcPeriod"/>
            </a:pP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Menjadi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pribadi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berkarakter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jujur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amanah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cerdas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dapat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dipercaya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bertanggung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jawab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r>
              <a:rPr lang="en-ID" sz="2800" dirty="0">
                <a:latin typeface="More Sugar Thin" pitchFamily="50" charset="0"/>
              </a:rPr>
              <a:t> </a:t>
            </a:r>
            <a:endParaRPr lang="en-ID" sz="2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D7E66AD-8A9E-48C5-B6B3-FA50159F029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81128"/>
            <a:ext cx="18288000" cy="94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72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B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713410" y="576318"/>
            <a:ext cx="14861181" cy="9134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916584" y="1028700"/>
            <a:ext cx="796826" cy="86955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530569">
            <a:off x="16801079" y="4721989"/>
            <a:ext cx="676920" cy="85001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05722">
            <a:off x="15761505" y="817603"/>
            <a:ext cx="962819" cy="54268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0235089" y="9635968"/>
            <a:ext cx="841010" cy="9177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530569">
            <a:off x="4697362" y="-226086"/>
            <a:ext cx="605539" cy="76038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530569">
            <a:off x="4870353" y="9575918"/>
            <a:ext cx="712118" cy="89421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758897" y="2482665"/>
            <a:ext cx="780413" cy="85164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05722">
            <a:off x="9237698" y="-117236"/>
            <a:ext cx="962819" cy="54268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05722">
            <a:off x="-80808" y="3791165"/>
            <a:ext cx="962819" cy="54268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4642517" y="4505009"/>
            <a:ext cx="9551052" cy="13817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79"/>
              </a:lnSpc>
            </a:pPr>
            <a:r>
              <a:rPr lang="en-US" sz="9799">
                <a:solidFill>
                  <a:srgbClr val="494949"/>
                </a:solidFill>
                <a:latin typeface="More Sugar Thin"/>
              </a:rPr>
              <a:t>Selamat Belajar!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525442-5B1A-CAF8-ED1F-B257362D5255}"/>
              </a:ext>
            </a:extLst>
          </p:cNvPr>
          <p:cNvSpPr txBox="1"/>
          <p:nvPr/>
        </p:nvSpPr>
        <p:spPr>
          <a:xfrm>
            <a:off x="4390139" y="6362700"/>
            <a:ext cx="9507722" cy="2949141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9282" dirty="0" err="1">
                <a:latin typeface="Fredoka One" panose="02000000000000000000" charset="0"/>
              </a:rPr>
              <a:t>Beriman</a:t>
            </a:r>
            <a:r>
              <a:rPr lang="en-ID" sz="9282" dirty="0">
                <a:latin typeface="Fredoka One" panose="02000000000000000000" charset="0"/>
              </a:rPr>
              <a:t> </a:t>
            </a:r>
            <a:r>
              <a:rPr lang="en-ID" sz="9282" dirty="0" err="1">
                <a:latin typeface="Fredoka One" panose="02000000000000000000" charset="0"/>
              </a:rPr>
              <a:t>kepada</a:t>
            </a:r>
            <a:r>
              <a:rPr lang="en-ID" sz="9282" dirty="0">
                <a:latin typeface="Fredoka One" panose="02000000000000000000" charset="0"/>
              </a:rPr>
              <a:t> Nabi dan Rasul</a:t>
            </a:r>
            <a:endParaRPr lang="en-ID" sz="8438" dirty="0">
              <a:latin typeface="Fredoka One" panose="02000000000000000000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038150-462C-9832-0FC3-5BBBF74CF42D}"/>
              </a:ext>
            </a:extLst>
          </p:cNvPr>
          <p:cNvSpPr txBox="1"/>
          <p:nvPr/>
        </p:nvSpPr>
        <p:spPr>
          <a:xfrm>
            <a:off x="7397602" y="5372100"/>
            <a:ext cx="3492795" cy="600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1" b="1" dirty="0">
                <a:latin typeface="Bitter" panose="020B0604020202020204" charset="0"/>
              </a:rPr>
              <a:t>BAB 7</a:t>
            </a:r>
            <a:endParaRPr lang="en-ID" sz="3301" b="1" dirty="0">
              <a:latin typeface="Bitte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842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410306" y="2552700"/>
            <a:ext cx="9622376" cy="809251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2777773" y="6947245"/>
            <a:ext cx="962819" cy="54268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130440" y="3605127"/>
            <a:ext cx="8351049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 u="sng" dirty="0">
                <a:solidFill>
                  <a:srgbClr val="494949"/>
                </a:solidFill>
                <a:latin typeface="More Sugar Thin"/>
              </a:rPr>
              <a:t>Iman </a:t>
            </a:r>
            <a:r>
              <a:rPr lang="en-US" sz="8000" u="sng" dirty="0" err="1">
                <a:solidFill>
                  <a:srgbClr val="494949"/>
                </a:solidFill>
                <a:latin typeface="More Sugar Thin"/>
              </a:rPr>
              <a:t>kepada</a:t>
            </a:r>
            <a:r>
              <a:rPr lang="en-US" sz="8000" u="sng" dirty="0">
                <a:solidFill>
                  <a:srgbClr val="494949"/>
                </a:solidFill>
                <a:latin typeface="More Sugar Thin"/>
              </a:rPr>
              <a:t> Nabi dan Rasul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9982200" y="3192217"/>
            <a:ext cx="780413" cy="8516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D04C2B-AEF4-438B-A1CC-563F318B386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BB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713410" y="576318"/>
            <a:ext cx="14861181" cy="8804811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276600" y="1675174"/>
            <a:ext cx="11796587" cy="3639405"/>
            <a:chOff x="-485131" y="-3133926"/>
            <a:chExt cx="15728784" cy="4852541"/>
          </a:xfrm>
        </p:grpSpPr>
        <p:sp>
          <p:nvSpPr>
            <p:cNvPr id="4" name="TextBox 4"/>
            <p:cNvSpPr txBox="1"/>
            <p:nvPr/>
          </p:nvSpPr>
          <p:spPr>
            <a:xfrm>
              <a:off x="-485131" y="-1153967"/>
              <a:ext cx="15728784" cy="287258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Iman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kepada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nabi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dan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rasul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adalah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membenarkan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bahwa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nabi</a:t>
              </a:r>
              <a:r>
                <a:rPr lang="en-ID" sz="28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dan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rasul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merupakan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utusan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Allah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Swt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J</a:t>
              </a:r>
              <a:r>
                <a:rPr lang="en-US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ika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salah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satu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diingkari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orang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tersebut</a:t>
              </a:r>
              <a:r>
                <a:rPr lang="ar-QA" sz="28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tidak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termasuk</a:t>
              </a:r>
              <a:r>
                <a:rPr lang="ar-QA" sz="28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golongan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orang yang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beriman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seperti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firman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Allah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Swt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berikut</a:t>
              </a:r>
              <a:r>
                <a:rPr lang="en-ID" sz="2800" dirty="0">
                  <a:latin typeface="More Sugar Thin" pitchFamily="50" charset="0"/>
                </a:rPr>
                <a:t> :</a:t>
              </a:r>
              <a:br>
                <a:rPr lang="en-ID" sz="2800" dirty="0">
                  <a:latin typeface="More Sugar Thin" pitchFamily="50" charset="0"/>
                </a:rPr>
              </a:br>
              <a:r>
                <a:rPr lang="en-ID" sz="2800" dirty="0">
                  <a:latin typeface="More Sugar Thin" pitchFamily="50" charset="0"/>
                </a:rPr>
                <a:t/>
              </a:r>
              <a:br>
                <a:rPr lang="en-ID" sz="2800" dirty="0">
                  <a:latin typeface="More Sugar Thin" pitchFamily="50" charset="0"/>
                </a:rPr>
              </a:br>
              <a:endParaRPr lang="en-US" sz="2800" dirty="0">
                <a:solidFill>
                  <a:srgbClr val="494949"/>
                </a:solidFill>
                <a:latin typeface="More Sugar Thin" pitchFamily="50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253999" y="-3133926"/>
              <a:ext cx="14676138" cy="14472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600"/>
                </a:lnSpc>
              </a:pPr>
              <a:r>
                <a:rPr lang="en-US" sz="5400" dirty="0">
                  <a:solidFill>
                    <a:schemeClr val="accent3">
                      <a:lumMod val="75000"/>
                    </a:schemeClr>
                  </a:solidFill>
                  <a:latin typeface="Fredoka One" panose="02000000000000000000" pitchFamily="2" charset="0"/>
                </a:rPr>
                <a:t>Arti Iman </a:t>
              </a:r>
              <a:r>
                <a:rPr lang="en-US" sz="5400" dirty="0" err="1">
                  <a:solidFill>
                    <a:schemeClr val="accent3">
                      <a:lumMod val="75000"/>
                    </a:schemeClr>
                  </a:solidFill>
                  <a:latin typeface="Fredoka One" panose="02000000000000000000" pitchFamily="2" charset="0"/>
                </a:rPr>
                <a:t>kepada</a:t>
              </a:r>
              <a:r>
                <a:rPr lang="en-US" sz="5400" dirty="0">
                  <a:solidFill>
                    <a:schemeClr val="accent3">
                      <a:lumMod val="75000"/>
                    </a:schemeClr>
                  </a:solidFill>
                  <a:latin typeface="Fredoka One" panose="02000000000000000000" pitchFamily="2" charset="0"/>
                </a:rPr>
                <a:t> Nabi dan Rasul </a:t>
              </a: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1232000" y="8424554"/>
            <a:ext cx="962819" cy="54268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6758897" y="2482665"/>
            <a:ext cx="780413" cy="85164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30569">
            <a:off x="690240" y="5693328"/>
            <a:ext cx="676920" cy="85001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23203" y="1631023"/>
            <a:ext cx="780413" cy="85164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794177" y="8356920"/>
            <a:ext cx="780413" cy="85164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15312768" y="1020710"/>
            <a:ext cx="962819" cy="54268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17573883" y="6227698"/>
            <a:ext cx="962819" cy="54268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5166538" y="-33995"/>
            <a:ext cx="962819" cy="54268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30569">
            <a:off x="7425474" y="9757659"/>
            <a:ext cx="676920" cy="85001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30569">
            <a:off x="10381355" y="-320674"/>
            <a:ext cx="676920" cy="850014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0339173" y="9710682"/>
            <a:ext cx="780413" cy="851641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30569">
            <a:off x="-109303" y="623296"/>
            <a:ext cx="676920" cy="8500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7160C0-A7E5-4C5F-9150-F61F2029C5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4420"/>
            <a:ext cx="18288000" cy="96068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771133-EE81-4A13-BA0E-ADF62B64553E}"/>
              </a:ext>
            </a:extLst>
          </p:cNvPr>
          <p:cNvSpPr txBox="1"/>
          <p:nvPr/>
        </p:nvSpPr>
        <p:spPr>
          <a:xfrm>
            <a:off x="4648197" y="4725769"/>
            <a:ext cx="9372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QA" sz="36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وَمَنْ لَّمْ يُؤْمِنْۢ بِاللّٰهِ وَرَسُوْلِهٖ فَاِنَّآ اَعْتَدْنَا لِلْكٰفِرِيْنَ سَعِيْرًا (١٣)</a:t>
            </a:r>
            <a:endParaRPr lang="en-ID" sz="3600" dirty="0">
              <a:latin typeface="Adobe Naskh Medium" panose="01010101010101010101" pitchFamily="50" charset="-78"/>
              <a:cs typeface="Adobe Naskh Medium" panose="01010101010101010101" pitchFamily="50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0924C8D-13F4-4572-A170-7902FE689F94}"/>
              </a:ext>
            </a:extLst>
          </p:cNvPr>
          <p:cNvSpPr txBox="1"/>
          <p:nvPr/>
        </p:nvSpPr>
        <p:spPr>
          <a:xfrm>
            <a:off x="3830947" y="5330904"/>
            <a:ext cx="1021698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200" b="0" i="0" dirty="0" err="1">
                <a:solidFill>
                  <a:srgbClr val="242021"/>
                </a:solidFill>
                <a:effectLst/>
                <a:latin typeface="MuseoSans-700"/>
              </a:rPr>
              <a:t>Artinya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useoSans-700"/>
              </a:rPr>
              <a:t>: 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”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Siapa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 yang 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tidak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beriman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kepada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 Allah dan Rasul-Nya, 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maka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sesungguhnya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 Kami 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telah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menyediakan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untuk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 orang-orang kafir 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itu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 (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neraka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) 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Sa‘ir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 (yang 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useoSans-300Italic"/>
              </a:rPr>
              <a:t>menyala</a:t>
            </a:r>
            <a:r>
              <a:rPr lang="en-ID" sz="2200" b="0" i="1" dirty="0">
                <a:solidFill>
                  <a:srgbClr val="242021"/>
                </a:solidFill>
                <a:effectLst/>
                <a:latin typeface="MuseoSans-300Italic"/>
              </a:rPr>
              <a:t>-nyala).” 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useoSans-700"/>
              </a:rPr>
              <a:t>(Q.S. Al-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useoSans-700"/>
              </a:rPr>
              <a:t>Fath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useoSans-700"/>
              </a:rPr>
              <a:t>/48: 13)</a:t>
            </a:r>
            <a:r>
              <a:rPr lang="en-ID" sz="2200" dirty="0"/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A89CC8-A4DB-4AB1-BF46-1F913E65FF93}"/>
              </a:ext>
            </a:extLst>
          </p:cNvPr>
          <p:cNvSpPr txBox="1"/>
          <p:nvPr/>
        </p:nvSpPr>
        <p:spPr>
          <a:xfrm>
            <a:off x="3392192" y="6548178"/>
            <a:ext cx="1156144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Dari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penjelasan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ayat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tersebut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dapat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dipahami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bahwa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kedudukan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iman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kepada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sama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pentingnya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rukun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iman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lain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menjadi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penentu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seseorang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disebut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mukmin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D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3398236" y="126936"/>
            <a:ext cx="4395027" cy="201372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30569">
            <a:off x="11243145" y="923712"/>
            <a:ext cx="446604" cy="56080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2044066">
            <a:off x="-575403" y="6313212"/>
            <a:ext cx="11423518" cy="960729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30569">
            <a:off x="16521069" y="2790178"/>
            <a:ext cx="676920" cy="85001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039253" y="7690232"/>
            <a:ext cx="841010" cy="917769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641635" y="1968292"/>
            <a:ext cx="13906500" cy="19697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Allah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telah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mengutus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beberapa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nabi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sebelum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Nabi Muhammad Saw. Di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antara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mereka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Allah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ceritakan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Al-Qur’an 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pula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diceritakan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Adapun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nama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25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nabi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antara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lain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berikut</a:t>
            </a:r>
            <a:r>
              <a:rPr lang="en-ID" sz="3200" dirty="0">
                <a:latin typeface="More Sugar Thin" pitchFamily="50" charset="0"/>
              </a:rPr>
              <a:t> :</a:t>
            </a:r>
            <a:endParaRPr lang="en-US" sz="3200" dirty="0">
              <a:solidFill>
                <a:srgbClr val="494949"/>
              </a:solidFill>
              <a:latin typeface="More Sugar Thin" pitchFamily="50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41635" y="582075"/>
            <a:ext cx="10221069" cy="11034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600"/>
              </a:lnSpc>
            </a:pPr>
            <a:r>
              <a:rPr lang="en-ID" sz="6000" i="0" dirty="0">
                <a:solidFill>
                  <a:schemeClr val="accent1">
                    <a:lumMod val="75000"/>
                  </a:schemeClr>
                </a:solidFill>
                <a:effectLst/>
                <a:latin typeface="Fredoka One" panose="02000000000000000000" pitchFamily="2" charset="0"/>
              </a:rPr>
              <a:t>Nama-</a:t>
            </a:r>
            <a:r>
              <a:rPr lang="en-ID" sz="6000" i="0" dirty="0" err="1">
                <a:solidFill>
                  <a:schemeClr val="accent1">
                    <a:lumMod val="75000"/>
                  </a:schemeClr>
                </a:solidFill>
                <a:effectLst/>
                <a:latin typeface="Fredoka One" panose="02000000000000000000" pitchFamily="2" charset="0"/>
              </a:rPr>
              <a:t>nama</a:t>
            </a:r>
            <a:r>
              <a:rPr lang="en-ID" sz="6000" i="0" dirty="0">
                <a:solidFill>
                  <a:schemeClr val="accent1">
                    <a:lumMod val="75000"/>
                  </a:schemeClr>
                </a:solidFill>
                <a:effectLst/>
                <a:latin typeface="Fredoka One" panose="02000000000000000000" pitchFamily="2" charset="0"/>
              </a:rPr>
              <a:t> Nabi dan Rasul</a:t>
            </a:r>
            <a:r>
              <a:rPr lang="en-ID" sz="6000" dirty="0">
                <a:solidFill>
                  <a:schemeClr val="accent1">
                    <a:lumMod val="75000"/>
                  </a:schemeClr>
                </a:solidFill>
                <a:latin typeface="Fredoka One" panose="02000000000000000000" pitchFamily="2" charset="0"/>
              </a:rPr>
              <a:t> </a:t>
            </a:r>
            <a:endParaRPr lang="en-US" sz="6000" dirty="0">
              <a:solidFill>
                <a:schemeClr val="accent1">
                  <a:lumMod val="75000"/>
                </a:schemeClr>
              </a:solidFill>
              <a:latin typeface="Fredoka One" panose="020000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9EEC497-A1EA-49B2-83BC-2FCE693D60E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67825"/>
            <a:ext cx="18288000" cy="105727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DC7437B-F862-46F6-B195-A8D1E43602FA}"/>
              </a:ext>
            </a:extLst>
          </p:cNvPr>
          <p:cNvSpPr txBox="1"/>
          <p:nvPr/>
        </p:nvSpPr>
        <p:spPr>
          <a:xfrm>
            <a:off x="608668" y="4220835"/>
            <a:ext cx="1524093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Adam A.S. </a:t>
            </a:r>
          </a:p>
          <a:p>
            <a:pPr marL="514350" indent="-514350">
              <a:buAutoNum type="arabicPeriod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Idris A.S.</a:t>
            </a:r>
          </a:p>
          <a:p>
            <a:pPr marL="514350" indent="-514350">
              <a:buAutoNum type="arabicPeriod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Nuh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AutoNum type="arabicPeriod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Hud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AutoNum type="arabicPeriod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Saleh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AutoNum type="arabicPeriod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Ibrahim A.S.</a:t>
            </a:r>
            <a:endParaRPr lang="en-ID" sz="3200" dirty="0">
              <a:solidFill>
                <a:srgbClr val="333333"/>
              </a:solidFill>
              <a:latin typeface="More Sugar Thin" pitchFamily="50" charset="0"/>
            </a:endParaRPr>
          </a:p>
          <a:p>
            <a:pPr marL="514350" indent="-514350">
              <a:buAutoNum type="arabicPeriod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Ismail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AutoNum type="arabicPeriod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Luth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AutoNum type="arabicPeriod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</a:t>
            </a:r>
            <a:r>
              <a:rPr lang="en-ID" sz="3200" b="0" i="0" dirty="0" err="1">
                <a:solidFill>
                  <a:srgbClr val="333333"/>
                </a:solidFill>
                <a:effectLst/>
                <a:latin typeface="More Sugar Thin" pitchFamily="50" charset="0"/>
              </a:rPr>
              <a:t>Ishaq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AutoNum type="arabicPeriod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</a:t>
            </a:r>
            <a:r>
              <a:rPr lang="en-ID" sz="3200" b="0" i="0" dirty="0" err="1">
                <a:solidFill>
                  <a:srgbClr val="333333"/>
                </a:solidFill>
                <a:effectLst/>
                <a:latin typeface="More Sugar Thin" pitchFamily="50" charset="0"/>
              </a:rPr>
              <a:t>Ya’kub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dirty="0">
              <a:latin typeface="More Sugar Thin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3C775D-98DC-4DF8-8F3A-0BABBDA234D7}"/>
              </a:ext>
            </a:extLst>
          </p:cNvPr>
          <p:cNvSpPr txBox="1"/>
          <p:nvPr/>
        </p:nvSpPr>
        <p:spPr>
          <a:xfrm>
            <a:off x="5108647" y="4235951"/>
            <a:ext cx="102870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1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Yusuf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1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</a:t>
            </a:r>
            <a:r>
              <a:rPr lang="en-ID" sz="3200" b="0" i="0" dirty="0" err="1">
                <a:solidFill>
                  <a:srgbClr val="333333"/>
                </a:solidFill>
                <a:effectLst/>
                <a:latin typeface="More Sugar Thin" pitchFamily="50" charset="0"/>
              </a:rPr>
              <a:t>Syu’aib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1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</a:t>
            </a:r>
            <a:r>
              <a:rPr lang="en-ID" sz="3200" b="0" i="0" dirty="0" err="1">
                <a:solidFill>
                  <a:srgbClr val="333333"/>
                </a:solidFill>
                <a:effectLst/>
                <a:latin typeface="More Sugar Thin" pitchFamily="50" charset="0"/>
              </a:rPr>
              <a:t>Ayub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1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</a:t>
            </a:r>
            <a:r>
              <a:rPr lang="en-ID" sz="3200" b="0" i="0" dirty="0" err="1">
                <a:solidFill>
                  <a:srgbClr val="333333"/>
                </a:solidFill>
                <a:effectLst/>
                <a:latin typeface="More Sugar Thin" pitchFamily="50" charset="0"/>
              </a:rPr>
              <a:t>Zulkifli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1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Musa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1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Harun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1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Daud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1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</a:t>
            </a:r>
            <a:r>
              <a:rPr lang="en-ID" sz="3200" b="0" i="0" dirty="0" err="1">
                <a:solidFill>
                  <a:srgbClr val="333333"/>
                </a:solidFill>
                <a:effectLst/>
                <a:latin typeface="More Sugar Thin" pitchFamily="50" charset="0"/>
              </a:rPr>
              <a:t>Sulaiman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1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Ilyas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1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</a:t>
            </a:r>
            <a:r>
              <a:rPr lang="en-ID" sz="3200" b="0" i="0" dirty="0" err="1">
                <a:solidFill>
                  <a:srgbClr val="333333"/>
                </a:solidFill>
                <a:effectLst/>
                <a:latin typeface="More Sugar Thin" pitchFamily="50" charset="0"/>
              </a:rPr>
              <a:t>Ilyasa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D3CC7B-E9FE-4D66-8B04-87915147B873}"/>
              </a:ext>
            </a:extLst>
          </p:cNvPr>
          <p:cNvSpPr txBox="1"/>
          <p:nvPr/>
        </p:nvSpPr>
        <p:spPr>
          <a:xfrm>
            <a:off x="9826552" y="4346993"/>
            <a:ext cx="102870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2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</a:t>
            </a:r>
            <a:r>
              <a:rPr lang="en-ID" sz="3200" b="0" i="0" dirty="0" err="1">
                <a:solidFill>
                  <a:srgbClr val="333333"/>
                </a:solidFill>
                <a:effectLst/>
                <a:latin typeface="More Sugar Thin" pitchFamily="50" charset="0"/>
              </a:rPr>
              <a:t>Yunus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2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Zakaria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2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Yahya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2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Isa</a:t>
            </a:r>
            <a:r>
              <a:rPr lang="en-ID" sz="3200" dirty="0">
                <a:solidFill>
                  <a:srgbClr val="333333"/>
                </a:solidFill>
                <a:latin typeface="More Sugar Thin" pitchFamily="50" charset="0"/>
              </a:rPr>
              <a:t> A.S.</a:t>
            </a:r>
            <a:endParaRPr lang="en-ID" sz="3200" b="0" i="0" dirty="0">
              <a:solidFill>
                <a:srgbClr val="333333"/>
              </a:solidFill>
              <a:effectLst/>
              <a:latin typeface="More Sugar Thin" pitchFamily="50" charset="0"/>
            </a:endParaRPr>
          </a:p>
          <a:p>
            <a:pPr marL="514350" indent="-514350">
              <a:buFont typeface="+mj-lt"/>
              <a:buAutoNum type="arabicPeriod" startAt="21"/>
            </a:pPr>
            <a:r>
              <a:rPr lang="en-ID" sz="3200" b="0" i="0" dirty="0">
                <a:solidFill>
                  <a:srgbClr val="333333"/>
                </a:solidFill>
                <a:effectLst/>
                <a:latin typeface="More Sugar Thin" pitchFamily="50" charset="0"/>
              </a:rPr>
              <a:t>Nabi Muhammad Saw.</a:t>
            </a:r>
            <a:endParaRPr lang="en-ID" sz="32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CE2A5C-76F4-460F-BA6E-4C563D8B19FD}"/>
              </a:ext>
            </a:extLst>
          </p:cNvPr>
          <p:cNvCxnSpPr/>
          <p:nvPr/>
        </p:nvCxnSpPr>
        <p:spPr>
          <a:xfrm>
            <a:off x="608668" y="4076700"/>
            <a:ext cx="137931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2679184-FE66-47AF-80C6-AD472583D881}"/>
              </a:ext>
            </a:extLst>
          </p:cNvPr>
          <p:cNvCxnSpPr/>
          <p:nvPr/>
        </p:nvCxnSpPr>
        <p:spPr>
          <a:xfrm>
            <a:off x="608668" y="9206420"/>
            <a:ext cx="137931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3959C71-A17A-406E-9AF0-989FD0FE2622}"/>
              </a:ext>
            </a:extLst>
          </p:cNvPr>
          <p:cNvCxnSpPr/>
          <p:nvPr/>
        </p:nvCxnSpPr>
        <p:spPr>
          <a:xfrm>
            <a:off x="4495800" y="3830046"/>
            <a:ext cx="0" cy="55806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A7AC023-3658-4B64-ACE1-6B8EEF0B9900}"/>
              </a:ext>
            </a:extLst>
          </p:cNvPr>
          <p:cNvCxnSpPr/>
          <p:nvPr/>
        </p:nvCxnSpPr>
        <p:spPr>
          <a:xfrm>
            <a:off x="9372600" y="3848100"/>
            <a:ext cx="0" cy="55806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B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3295400" y="4064730"/>
            <a:ext cx="9622376" cy="809251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943600" y="618220"/>
            <a:ext cx="119253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 dirty="0" err="1">
                <a:solidFill>
                  <a:schemeClr val="accent4">
                    <a:lumMod val="75000"/>
                  </a:schemeClr>
                </a:solidFill>
                <a:latin typeface="Fredoka One" panose="02000000000000000000" pitchFamily="2" charset="0"/>
              </a:rPr>
              <a:t>Pengertian</a:t>
            </a:r>
            <a:r>
              <a:rPr lang="en-US" sz="8000" dirty="0">
                <a:solidFill>
                  <a:schemeClr val="accent4">
                    <a:lumMod val="75000"/>
                  </a:schemeClr>
                </a:solidFill>
                <a:latin typeface="Fredoka One" panose="02000000000000000000" pitchFamily="2" charset="0"/>
              </a:rPr>
              <a:t> </a:t>
            </a:r>
            <a:r>
              <a:rPr lang="en-US" sz="8000" dirty="0" err="1">
                <a:solidFill>
                  <a:schemeClr val="accent4">
                    <a:lumMod val="75000"/>
                  </a:schemeClr>
                </a:solidFill>
                <a:latin typeface="Fredoka One" panose="02000000000000000000" pitchFamily="2" charset="0"/>
              </a:rPr>
              <a:t>Ululazmi</a:t>
            </a:r>
            <a:endParaRPr lang="en-US" sz="8000" dirty="0">
              <a:solidFill>
                <a:schemeClr val="accent4">
                  <a:lumMod val="75000"/>
                </a:schemeClr>
              </a:solidFill>
              <a:latin typeface="Fredoka One" panose="02000000000000000000" pitchFamily="2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4149373" y="694995"/>
            <a:ext cx="962819" cy="5426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F995CF-1BAB-4130-98FE-2590D46499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9381128"/>
            <a:ext cx="18516600" cy="94397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0BA37E8-CE48-4DC1-BDC2-87AC04B6DA22}"/>
              </a:ext>
            </a:extLst>
          </p:cNvPr>
          <p:cNvSpPr txBox="1"/>
          <p:nvPr/>
        </p:nvSpPr>
        <p:spPr>
          <a:xfrm>
            <a:off x="1905000" y="3889969"/>
            <a:ext cx="1569720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Ululazmi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adalah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gelar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para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memiliki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ketabahan</a:t>
            </a:r>
            <a:r>
              <a:rPr lang="en-ID" sz="44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dan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keteguhan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luar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biasa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Rasul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ululazmi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artinya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teguh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pendirian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tabah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menghadapi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berbagai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masalah</a:t>
            </a:r>
            <a:r>
              <a:rPr lang="en-ID" sz="44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ataupun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rintangan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ketika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menjalankan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tugas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menyampaikan</a:t>
            </a:r>
            <a:r>
              <a:rPr lang="en-ID" sz="44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wahyu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kepada</a:t>
            </a:r>
            <a:r>
              <a:rPr lang="en-ID" sz="44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umatnya</a:t>
            </a:r>
            <a:r>
              <a:rPr lang="en-ID" sz="4400" dirty="0">
                <a:latin typeface="More Sugar Thin" pitchFamily="50" charset="0"/>
              </a:rPr>
              <a:t> </a:t>
            </a:r>
          </a:p>
        </p:txBody>
      </p:sp>
      <p:pic>
        <p:nvPicPr>
          <p:cNvPr id="16" name="Picture 8">
            <a:extLst>
              <a:ext uri="{FF2B5EF4-FFF2-40B4-BE49-F238E27FC236}">
                <a16:creationId xmlns:a16="http://schemas.microsoft.com/office/drawing/2014/main" id="{0834D30B-8943-4C08-B31F-C6E1643381A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530569">
            <a:off x="11168019" y="8337061"/>
            <a:ext cx="676920" cy="850014"/>
          </a:xfrm>
          <a:prstGeom prst="rect">
            <a:avLst/>
          </a:prstGeom>
        </p:spPr>
      </p:pic>
      <p:pic>
        <p:nvPicPr>
          <p:cNvPr id="17" name="Picture 7">
            <a:extLst>
              <a:ext uri="{FF2B5EF4-FFF2-40B4-BE49-F238E27FC236}">
                <a16:creationId xmlns:a16="http://schemas.microsoft.com/office/drawing/2014/main" id="{C9FAFCE6-F526-44E7-8FFE-D3EC3320512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758897" y="2482665"/>
            <a:ext cx="780413" cy="851641"/>
          </a:xfrm>
          <a:prstGeom prst="rect">
            <a:avLst/>
          </a:prstGeom>
        </p:spPr>
      </p:pic>
      <p:pic>
        <p:nvPicPr>
          <p:cNvPr id="18" name="Picture 7">
            <a:extLst>
              <a:ext uri="{FF2B5EF4-FFF2-40B4-BE49-F238E27FC236}">
                <a16:creationId xmlns:a16="http://schemas.microsoft.com/office/drawing/2014/main" id="{D9C6BDDC-D438-454D-B870-97EA5F61A8D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748690" y="2699888"/>
            <a:ext cx="780413" cy="851641"/>
          </a:xfrm>
          <a:prstGeom prst="rect">
            <a:avLst/>
          </a:prstGeom>
        </p:spPr>
      </p:pic>
      <p:pic>
        <p:nvPicPr>
          <p:cNvPr id="19" name="Picture 7">
            <a:extLst>
              <a:ext uri="{FF2B5EF4-FFF2-40B4-BE49-F238E27FC236}">
                <a16:creationId xmlns:a16="http://schemas.microsoft.com/office/drawing/2014/main" id="{F395CAEB-6B61-4087-BD33-2B9423E313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15789213" y="7218649"/>
            <a:ext cx="962819" cy="542680"/>
          </a:xfrm>
          <a:prstGeom prst="rect">
            <a:avLst/>
          </a:prstGeom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ED104066-3BF8-42C5-B357-95B74EB787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530569">
            <a:off x="10768248" y="2391584"/>
            <a:ext cx="676920" cy="850014"/>
          </a:xfrm>
          <a:prstGeom prst="rect">
            <a:avLst/>
          </a:prstGeom>
        </p:spPr>
      </p:pic>
      <p:pic>
        <p:nvPicPr>
          <p:cNvPr id="21" name="Picture 8">
            <a:extLst>
              <a:ext uri="{FF2B5EF4-FFF2-40B4-BE49-F238E27FC236}">
                <a16:creationId xmlns:a16="http://schemas.microsoft.com/office/drawing/2014/main" id="{01AE97DA-CA78-4DE2-B90D-5D2B19AAB3B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530569">
            <a:off x="2347311" y="7685982"/>
            <a:ext cx="676920" cy="850014"/>
          </a:xfrm>
          <a:prstGeom prst="rect">
            <a:avLst/>
          </a:prstGeom>
        </p:spPr>
      </p:pic>
      <p:pic>
        <p:nvPicPr>
          <p:cNvPr id="22" name="Picture 7">
            <a:extLst>
              <a:ext uri="{FF2B5EF4-FFF2-40B4-BE49-F238E27FC236}">
                <a16:creationId xmlns:a16="http://schemas.microsoft.com/office/drawing/2014/main" id="{09D4C6AD-8087-46F3-8501-48A67DE117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6253364" y="7839648"/>
            <a:ext cx="962819" cy="5426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B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1077388" y="-2401017"/>
            <a:ext cx="9622376" cy="809251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241964" y="531699"/>
            <a:ext cx="146685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 dirty="0">
                <a:solidFill>
                  <a:schemeClr val="accent4">
                    <a:lumMod val="75000"/>
                  </a:schemeClr>
                </a:solidFill>
                <a:latin typeface="Fredoka One" panose="02000000000000000000" pitchFamily="2" charset="0"/>
              </a:rPr>
              <a:t>Rasul yang </a:t>
            </a:r>
            <a:r>
              <a:rPr lang="en-US" sz="8000" dirty="0" err="1">
                <a:solidFill>
                  <a:schemeClr val="accent4">
                    <a:lumMod val="75000"/>
                  </a:schemeClr>
                </a:solidFill>
                <a:latin typeface="Fredoka One" panose="02000000000000000000" pitchFamily="2" charset="0"/>
              </a:rPr>
              <a:t>Bergelar</a:t>
            </a:r>
            <a:r>
              <a:rPr lang="en-US" sz="8000" dirty="0">
                <a:solidFill>
                  <a:schemeClr val="accent4">
                    <a:lumMod val="75000"/>
                  </a:schemeClr>
                </a:solidFill>
                <a:latin typeface="Fredoka One" panose="02000000000000000000" pitchFamily="2" charset="0"/>
              </a:rPr>
              <a:t> </a:t>
            </a:r>
            <a:r>
              <a:rPr lang="en-US" sz="8000" dirty="0" err="1">
                <a:solidFill>
                  <a:schemeClr val="accent4">
                    <a:lumMod val="75000"/>
                  </a:schemeClr>
                </a:solidFill>
                <a:latin typeface="Fredoka One" panose="02000000000000000000" pitchFamily="2" charset="0"/>
              </a:rPr>
              <a:t>Ululazmi</a:t>
            </a:r>
            <a:endParaRPr lang="en-US" sz="8000" dirty="0">
              <a:solidFill>
                <a:schemeClr val="accent4">
                  <a:lumMod val="75000"/>
                </a:schemeClr>
              </a:solidFill>
              <a:latin typeface="Fredoka One" panose="02000000000000000000" pitchFamily="2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1520473" y="623459"/>
            <a:ext cx="962819" cy="5426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F995CF-1BAB-4130-98FE-2590D46499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10700"/>
            <a:ext cx="182880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7CC4170-BF0C-4C3A-8961-B4FB2A6EA39D}"/>
              </a:ext>
            </a:extLst>
          </p:cNvPr>
          <p:cNvSpPr txBox="1"/>
          <p:nvPr/>
        </p:nvSpPr>
        <p:spPr>
          <a:xfrm>
            <a:off x="1295400" y="2079982"/>
            <a:ext cx="15697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Gelar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ululazmi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diberikan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kepada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lima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yakni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:</a:t>
            </a:r>
          </a:p>
        </p:txBody>
      </p: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ADAC42F5-1B4E-4E9E-AC6A-653FC297B2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620984"/>
              </p:ext>
            </p:extLst>
          </p:nvPr>
        </p:nvGraphicFramePr>
        <p:xfrm>
          <a:off x="796637" y="2759485"/>
          <a:ext cx="17106900" cy="6461760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3733800">
                  <a:extLst>
                    <a:ext uri="{9D8B030D-6E8A-4147-A177-3AD203B41FA5}">
                      <a16:colId xmlns:a16="http://schemas.microsoft.com/office/drawing/2014/main" val="279555364"/>
                    </a:ext>
                  </a:extLst>
                </a:gridCol>
                <a:gridCol w="13373100">
                  <a:extLst>
                    <a:ext uri="{9D8B030D-6E8A-4147-A177-3AD203B41FA5}">
                      <a16:colId xmlns:a16="http://schemas.microsoft.com/office/drawing/2014/main" val="32127739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More Sugar Thin" pitchFamily="50" charset="0"/>
                        </a:rPr>
                        <a:t>Nama Rasul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More Sugar Thin" pitchFamily="50" charset="0"/>
                        </a:rPr>
                        <a:t>Sifat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Ululazmi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yang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Dimiliki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71217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More Sugar Thin" pitchFamily="50" charset="0"/>
                        </a:rPr>
                        <a:t>Nabi Nuh A.S.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Kesabaran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ketabahan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hatinya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menerima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ejekan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dari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kaumnya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saat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berdakwah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membuat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bahtera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kapal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atas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perintah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Allah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Swt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.,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serta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ketabahan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hati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menghadapi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anaknya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istrinya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tidak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mau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menerima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seruannya</a:t>
                      </a:r>
                      <a:r>
                        <a:rPr lang="en-ID" sz="2400" dirty="0">
                          <a:latin typeface="More Sugar Thin" pitchFamily="50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0396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More Sugar Thin" pitchFamily="50" charset="0"/>
                        </a:rPr>
                        <a:t>Nabi Ibrahim A.S.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Kesabaran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ketabahan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hatinya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menghadapi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ayahnya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tidak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mau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beriman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kepada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Allah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Swt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. Di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samping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itu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, Nabi Ibrahim A.S.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tetap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melaksanakan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perintah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Allah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Swt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.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lapang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hati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untuk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menyembelih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anaknya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yaitu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Ismail.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Bahkan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Nabi Ibrahim A.S.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tetap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tabah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sabar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saat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dibakar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api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oleh Raja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Namrud</a:t>
                      </a:r>
                      <a:r>
                        <a:rPr lang="en-ID" sz="2400" dirty="0">
                          <a:latin typeface="More Sugar Thin" pitchFamily="50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9390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More Sugar Thin" pitchFamily="50" charset="0"/>
                        </a:rPr>
                        <a:t>Nabi Musa A.S.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Keberaniannya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menghadapi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Raja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Fir’aun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berjiwa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musyrik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zalim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. Di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samping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itu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, Nabi Musa A.S.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selalu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tabah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membimbing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kaumnya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banyak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bertanya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mengenai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ajaran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didakwahkan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olehny</a:t>
                      </a:r>
                      <a:r>
                        <a:rPr lang="en-ID" sz="2400" dirty="0">
                          <a:latin typeface="More Sugar Thin" pitchFamily="50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4938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More Sugar Thin" pitchFamily="50" charset="0"/>
                        </a:rPr>
                        <a:t>Nabi Isa A.S.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Kesabarannya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menghadapi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caci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maki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kaumnya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ditujukan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pada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ibunya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dirinya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sendiri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.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Selain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itu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, Nabi Isa A.S.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tabah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sabar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menghadapi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fitnah dan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pengejaran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orang-orang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Yahudi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ingin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membunuhnya</a:t>
                      </a:r>
                      <a:r>
                        <a:rPr lang="en-ID" sz="2400" dirty="0">
                          <a:latin typeface="More Sugar Thin" pitchFamily="50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7596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More Sugar Thin" pitchFamily="50" charset="0"/>
                        </a:rPr>
                        <a:t>Nabi Muhammad Saw.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Keteguhan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ketabahannya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begitu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besar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berdakwah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. Nabi Muhammad Saw.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mendapat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cacian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hinaan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, dan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perlakuan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buruk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dari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kaum</a:t>
                      </a:r>
                      <a:r>
                        <a:rPr lang="en-ID" sz="24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kafir </a:t>
                      </a:r>
                      <a:r>
                        <a:rPr lang="en-ID" sz="24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Quraisy</a:t>
                      </a:r>
                      <a:endParaRPr lang="en-ID" sz="2400" dirty="0">
                        <a:latin typeface="More Sugar Thin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725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1157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410306" y="2552700"/>
            <a:ext cx="9622376" cy="809251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2777773" y="6947245"/>
            <a:ext cx="962819" cy="54268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402551" y="3618038"/>
            <a:ext cx="7986973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 u="sng" dirty="0">
                <a:solidFill>
                  <a:srgbClr val="494949"/>
                </a:solidFill>
                <a:latin typeface="More Sugar Thin"/>
              </a:rPr>
              <a:t>Sifat Rasul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9982200" y="3192217"/>
            <a:ext cx="780413" cy="8516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D04C2B-AEF4-438B-A1CC-563F318B386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4" y="9258300"/>
            <a:ext cx="18230166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846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B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2286000" y="-4265690"/>
            <a:ext cx="9622376" cy="809251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933577" y="413147"/>
            <a:ext cx="119253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 dirty="0">
                <a:solidFill>
                  <a:schemeClr val="accent4">
                    <a:lumMod val="75000"/>
                  </a:schemeClr>
                </a:solidFill>
                <a:latin typeface="Fredoka One" panose="02000000000000000000" pitchFamily="2" charset="0"/>
              </a:rPr>
              <a:t>Sifat </a:t>
            </a:r>
            <a:r>
              <a:rPr lang="en-US" sz="8000" dirty="0" err="1">
                <a:solidFill>
                  <a:schemeClr val="accent4">
                    <a:lumMod val="75000"/>
                  </a:schemeClr>
                </a:solidFill>
                <a:latin typeface="Fredoka One" panose="02000000000000000000" pitchFamily="2" charset="0"/>
              </a:rPr>
              <a:t>Wajib</a:t>
            </a:r>
            <a:r>
              <a:rPr lang="en-US" sz="8000" dirty="0">
                <a:solidFill>
                  <a:schemeClr val="accent4">
                    <a:lumMod val="75000"/>
                  </a:schemeClr>
                </a:solidFill>
                <a:latin typeface="Fredoka One" panose="02000000000000000000" pitchFamily="2" charset="0"/>
              </a:rPr>
              <a:t> Para Rasul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05722">
            <a:off x="17069105" y="6985520"/>
            <a:ext cx="962819" cy="5426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F995CF-1BAB-4130-98FE-2590D46499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9740"/>
            <a:ext cx="18288000" cy="98536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D6910CA-AB96-42C1-96DB-22FDF4E2963E}"/>
              </a:ext>
            </a:extLst>
          </p:cNvPr>
          <p:cNvSpPr/>
          <p:nvPr/>
        </p:nvSpPr>
        <p:spPr>
          <a:xfrm>
            <a:off x="838200" y="2324100"/>
            <a:ext cx="3886200" cy="98536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tx1"/>
                </a:solidFill>
                <a:latin typeface="More Sugar Thin" pitchFamily="50" charset="0"/>
              </a:rPr>
              <a:t>Sidiq</a:t>
            </a:r>
            <a:endParaRPr lang="en-ID" sz="4000" dirty="0">
              <a:solidFill>
                <a:schemeClr val="tx1"/>
              </a:solidFill>
              <a:latin typeface="More Sugar Thin" pitchFamily="50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23E5ED3-312E-4742-808D-B4A4814F5FAD}"/>
              </a:ext>
            </a:extLst>
          </p:cNvPr>
          <p:cNvSpPr/>
          <p:nvPr/>
        </p:nvSpPr>
        <p:spPr>
          <a:xfrm>
            <a:off x="838200" y="4028703"/>
            <a:ext cx="3886200" cy="98536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re Sugar Thin" pitchFamily="50" charset="0"/>
              </a:rPr>
              <a:t>Amanah</a:t>
            </a:r>
            <a:endParaRPr lang="en-ID" sz="4000" dirty="0">
              <a:solidFill>
                <a:schemeClr val="tx1"/>
              </a:solidFill>
              <a:latin typeface="More Sugar Thin" pitchFamily="50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C19F3D9-268A-46DC-85AD-018E4546528E}"/>
              </a:ext>
            </a:extLst>
          </p:cNvPr>
          <p:cNvSpPr/>
          <p:nvPr/>
        </p:nvSpPr>
        <p:spPr>
          <a:xfrm>
            <a:off x="838200" y="5834540"/>
            <a:ext cx="3886200" cy="98536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tx1"/>
                </a:solidFill>
                <a:latin typeface="More Sugar Thin" pitchFamily="50" charset="0"/>
              </a:rPr>
              <a:t>Tablig</a:t>
            </a:r>
            <a:endParaRPr lang="en-ID" sz="4000" dirty="0">
              <a:solidFill>
                <a:schemeClr val="tx1"/>
              </a:solidFill>
              <a:latin typeface="More Sugar Thin" pitchFamily="50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BA140F7-D650-4D00-A4E0-8D67C2FC8597}"/>
              </a:ext>
            </a:extLst>
          </p:cNvPr>
          <p:cNvSpPr/>
          <p:nvPr/>
        </p:nvSpPr>
        <p:spPr>
          <a:xfrm>
            <a:off x="810491" y="7663340"/>
            <a:ext cx="3886200" cy="98536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tx1"/>
                </a:solidFill>
                <a:latin typeface="More Sugar Thin" pitchFamily="50" charset="0"/>
              </a:rPr>
              <a:t>Fatanah</a:t>
            </a:r>
            <a:endParaRPr lang="en-ID" sz="4000" dirty="0">
              <a:solidFill>
                <a:schemeClr val="tx1"/>
              </a:solidFill>
              <a:latin typeface="More Sugar Thin" pitchFamily="50" charset="0"/>
            </a:endParaRPr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6930E4D3-B36B-4DD7-882E-7075499E7F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24780" y="3505179"/>
            <a:ext cx="780413" cy="851641"/>
          </a:xfrm>
          <a:prstGeom prst="rect">
            <a:avLst/>
          </a:prstGeom>
        </p:spPr>
      </p:pic>
      <p:pic>
        <p:nvPicPr>
          <p:cNvPr id="15" name="Picture 8">
            <a:extLst>
              <a:ext uri="{FF2B5EF4-FFF2-40B4-BE49-F238E27FC236}">
                <a16:creationId xmlns:a16="http://schemas.microsoft.com/office/drawing/2014/main" id="{B723437A-D669-47A6-BE38-A9990A65D5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7306059" y="1423017"/>
            <a:ext cx="780413" cy="85164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7B0B886-3F45-45A8-9E61-14FEEBABB5CA}"/>
              </a:ext>
            </a:extLst>
          </p:cNvPr>
          <p:cNvSpPr txBox="1"/>
          <p:nvPr/>
        </p:nvSpPr>
        <p:spPr>
          <a:xfrm>
            <a:off x="5317076" y="2292909"/>
            <a:ext cx="117517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Sidiq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artinya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benar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jujur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kata lain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bahwa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semua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disampaikan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itu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pasti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benar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baik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berupa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ucapan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maupun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perbuatan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98E453-7820-4F17-A098-37C406D50B3C}"/>
              </a:ext>
            </a:extLst>
          </p:cNvPr>
          <p:cNvSpPr txBox="1"/>
          <p:nvPr/>
        </p:nvSpPr>
        <p:spPr>
          <a:xfrm>
            <a:off x="5317076" y="3758505"/>
            <a:ext cx="1230456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Amanah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artinya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dapat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dipercaya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Rasul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dapat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dipercaya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menyampaikan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apa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diperintahkan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dari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Allah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kepada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umatnya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penyampaian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tersebut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persis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seperti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aslinya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tanpa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penambahan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280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pengurangan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C1BF82-136A-41FB-8CD2-44448B99BBCE}"/>
              </a:ext>
            </a:extLst>
          </p:cNvPr>
          <p:cNvSpPr txBox="1"/>
          <p:nvPr/>
        </p:nvSpPr>
        <p:spPr>
          <a:xfrm>
            <a:off x="5317076" y="5573513"/>
            <a:ext cx="1237919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Tablig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artinya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menyampaikan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Rasul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menyampaikan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semua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wahyu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diterima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dari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Allah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kepada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umatnya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walaupun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penyampaiannya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terdapat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banyak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tantangan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hambatan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membahayakan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dirinya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033696-B00D-4772-B671-A81F30F8597E}"/>
              </a:ext>
            </a:extLst>
          </p:cNvPr>
          <p:cNvSpPr txBox="1"/>
          <p:nvPr/>
        </p:nvSpPr>
        <p:spPr>
          <a:xfrm>
            <a:off x="5317077" y="7290018"/>
            <a:ext cx="1237918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Fatanah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artinya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cerdas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Maksudnya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setiap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rasul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merupakan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orang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cerdas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menjalankan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amanah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tanggung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jawab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untuk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menyampaikan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wahyu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Allah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Swt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kepada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umatnya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Mereka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mampu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memberikan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solusi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jalan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keluar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terhadap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persoalan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umat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9080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1095</Words>
  <Application>Microsoft Office PowerPoint</Application>
  <PresentationFormat>Custom</PresentationFormat>
  <Paragraphs>110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Adobe Naskh Medium</vt:lpstr>
      <vt:lpstr>More Sugar Thin</vt:lpstr>
      <vt:lpstr>MuseoSans-700</vt:lpstr>
      <vt:lpstr>Arial</vt:lpstr>
      <vt:lpstr>Calibri</vt:lpstr>
      <vt:lpstr>MuseoSans-300Italic</vt:lpstr>
      <vt:lpstr>Bitter</vt:lpstr>
      <vt:lpstr>Fredoka One</vt:lpstr>
      <vt:lpstr>ＭＳ Ｐゴシック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Warna-warni Pola dan Bentuk Abstrak Ucapan Sahabat Presentasi Seru</dc:title>
  <cp:lastModifiedBy>Muhammad Faqih Alim</cp:lastModifiedBy>
  <cp:revision>7</cp:revision>
  <dcterms:created xsi:type="dcterms:W3CDTF">2006-08-16T00:00:00Z</dcterms:created>
  <dcterms:modified xsi:type="dcterms:W3CDTF">2022-08-22T06:56:33Z</dcterms:modified>
  <dc:identifier>DAFJu6FSfjA</dc:identifier>
</cp:coreProperties>
</file>