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7" r:id="rId5"/>
    <p:sldId id="262" r:id="rId6"/>
    <p:sldId id="268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E6C"/>
    <a:srgbClr val="FF6699"/>
    <a:srgbClr val="FFA7AC"/>
    <a:srgbClr val="D6E6FF"/>
    <a:srgbClr val="5AD09D"/>
    <a:srgbClr val="113A82"/>
    <a:srgbClr val="FF4F5A"/>
    <a:srgbClr val="CBA383"/>
    <a:srgbClr val="FFFFFF"/>
    <a:srgbClr val="FFD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5685"/>
            <a:ext cx="9144000" cy="51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684534" y="1123951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8259" y="2787390"/>
            <a:ext cx="2182133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1" y="438151"/>
            <a:ext cx="2673425" cy="3695503"/>
            <a:chOff x="609601" y="438151"/>
            <a:chExt cx="2673425" cy="3695503"/>
          </a:xfrm>
        </p:grpSpPr>
        <p:sp>
          <p:nvSpPr>
            <p:cNvPr id="16" name="Cube 15"/>
            <p:cNvSpPr/>
            <p:nvPr/>
          </p:nvSpPr>
          <p:spPr>
            <a:xfrm>
              <a:off x="609601" y="438151"/>
              <a:ext cx="2673425" cy="3695503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1" y="541905"/>
              <a:ext cx="2514599" cy="3591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39"/>
            <a:ext cx="9144000" cy="466633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295400" y="590550"/>
            <a:ext cx="3602704" cy="787104"/>
            <a:chOff x="1332241" y="545950"/>
            <a:chExt cx="3477242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32241" y="545950"/>
              <a:ext cx="3462226" cy="890291"/>
              <a:chOff x="1332241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32241" y="579441"/>
                <a:ext cx="3462226" cy="835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Smart Teenagers</a:t>
                </a:r>
              </a:p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in a Smart Community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3945" y="2771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42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UNIT 5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354710" y="2033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644" y="4112774"/>
            <a:ext cx="2661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Source: shutterstock.com/</a:t>
            </a:r>
            <a:r>
              <a:rPr lang="en-US" sz="1400" dirty="0" err="1">
                <a:solidFill>
                  <a:schemeClr val="bg1"/>
                </a:solidFill>
              </a:rPr>
              <a:t>metamorworks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4" b="7160"/>
          <a:stretch/>
        </p:blipFill>
        <p:spPr>
          <a:xfrm>
            <a:off x="0" y="45861"/>
            <a:ext cx="5334000" cy="458328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5638800" y="918272"/>
            <a:ext cx="3124200" cy="2838465"/>
          </a:xfrm>
          <a:prstGeom prst="foldedCorner">
            <a:avLst>
              <a:gd name="adj" fmla="val 19528"/>
            </a:avLst>
          </a:prstGeom>
          <a:solidFill>
            <a:srgbClr val="FFA7AC"/>
          </a:solidFill>
          <a:ln w="38100">
            <a:solidFill>
              <a:srgbClr val="FF669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r">
              <a:buNone/>
            </a:pPr>
            <a:endParaRPr lang="en-US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2713" indent="0" algn="r">
              <a:buNone/>
            </a:pP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you ever read or written reports? Understanding the generic structures and language features of reports can help you in writing a report.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" y="3992360"/>
            <a:ext cx="22860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 freepik.com/rawpixel.com</a:t>
            </a:r>
          </a:p>
        </p:txBody>
      </p:sp>
    </p:spTree>
    <p:extLst>
      <p:ext uri="{BB962C8B-B14F-4D97-AF65-F5344CB8AC3E}">
        <p14:creationId xmlns:p14="http://schemas.microsoft.com/office/powerpoint/2010/main" val="3714466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689371"/>
          </a:xfrm>
          <a:prstGeom prst="roundRect">
            <a:avLst/>
          </a:prstGeom>
          <a:solidFill>
            <a:srgbClr val="D6E6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ICE-BREAKER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2721"/>
            <a:ext cx="8229600" cy="1022170"/>
          </a:xfrm>
          <a:prstGeom prst="roundRect">
            <a:avLst/>
          </a:prstGeom>
          <a:solidFill>
            <a:srgbClr val="D6E6FF"/>
          </a:solidFill>
          <a:ln w="38100" cap="flat" cmpd="sng" algn="ctr">
            <a:solidFill>
              <a:srgbClr val="D6E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1800" dirty="0">
                <a:solidFill>
                  <a:srgbClr val="00B0F0"/>
                </a:solidFill>
              </a:rPr>
              <a:t>An ice-breaker is a game or a joke that makes people who do not know each other feel more relaxed together. It can be played anywhere, without preparation or equipment.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950923"/>
            <a:ext cx="405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Here are some examples of ice-breakers: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57200" y="2431838"/>
            <a:ext cx="6019800" cy="1202286"/>
          </a:xfrm>
          <a:prstGeom prst="roundRect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rgbClr val="00B0F0"/>
                </a:solidFill>
              </a:rPr>
              <a:t>Opening Questions: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F0"/>
                </a:solidFill>
              </a:rPr>
              <a:t>If I could be an electronic product, what would I be and why?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F0"/>
                </a:solidFill>
              </a:rPr>
              <a:t>Can you guess the thing that I’m going to tell you?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F0"/>
                </a:solidFill>
              </a:rPr>
              <a:t>Guess what I am thinking about?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667000" y="3745707"/>
            <a:ext cx="6019800" cy="883443"/>
          </a:xfrm>
          <a:prstGeom prst="roundRect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numCol="2" rtlCol="0" anchor="t"/>
          <a:lstStyle/>
          <a:p>
            <a:r>
              <a:rPr lang="en-US" sz="1600" b="1" dirty="0">
                <a:solidFill>
                  <a:srgbClr val="00B0F0"/>
                </a:solidFill>
              </a:rPr>
              <a:t>Responding: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F0"/>
                </a:solidFill>
              </a:rPr>
              <a:t>Is it . . . 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F0"/>
                </a:solidFill>
              </a:rPr>
              <a:t>Is it like . . . ?</a:t>
            </a:r>
          </a:p>
          <a:p>
            <a:endParaRPr lang="en-US" sz="1600" dirty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F0"/>
                </a:solidFill>
              </a:rPr>
              <a:t>Can it be . . . 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F0"/>
                </a:solidFill>
              </a:rPr>
              <a:t>Is it more . . . Than . . . ?</a:t>
            </a:r>
          </a:p>
        </p:txBody>
      </p:sp>
    </p:spTree>
    <p:extLst>
      <p:ext uri="{BB962C8B-B14F-4D97-AF65-F5344CB8AC3E}">
        <p14:creationId xmlns:p14="http://schemas.microsoft.com/office/powerpoint/2010/main" val="209579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FFA7A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39429"/>
            <a:ext cx="8229600" cy="975121"/>
          </a:xfrm>
          <a:prstGeom prst="roundRect">
            <a:avLst/>
          </a:prstGeom>
          <a:solidFill>
            <a:srgbClr val="FFA7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/>
              <a:t>Texts about living and non-living things are referred to as reports. They are written to provide information about something.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2343150"/>
            <a:ext cx="82296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rgbClr val="EF5E6C"/>
                </a:solidFill>
              </a:rPr>
              <a:t>Information report texts usually consist of the following parts:</a:t>
            </a:r>
          </a:p>
          <a:p>
            <a:pPr marL="225425" indent="-225425"/>
            <a:r>
              <a:rPr lang="en-US" sz="1800" b="1" dirty="0">
                <a:solidFill>
                  <a:srgbClr val="EF5E6C"/>
                </a:solidFill>
              </a:rPr>
              <a:t>General Classification</a:t>
            </a:r>
            <a:r>
              <a:rPr lang="en-US" sz="1800" dirty="0">
                <a:solidFill>
                  <a:srgbClr val="EF5E6C"/>
                </a:solidFill>
              </a:rPr>
              <a:t>: Introducing the topic of information report.</a:t>
            </a:r>
          </a:p>
          <a:p>
            <a:pPr marL="225425" indent="-225425"/>
            <a:r>
              <a:rPr lang="en-US" sz="1800" b="1" dirty="0">
                <a:solidFill>
                  <a:srgbClr val="EF5E6C"/>
                </a:solidFill>
              </a:rPr>
              <a:t>Description of the shape/form</a:t>
            </a:r>
            <a:r>
              <a:rPr lang="en-US" sz="1800" dirty="0">
                <a:solidFill>
                  <a:srgbClr val="EF5E6C"/>
                </a:solidFill>
              </a:rPr>
              <a:t>: Telling the shape/form.</a:t>
            </a:r>
          </a:p>
          <a:p>
            <a:pPr marL="225425" indent="-225425"/>
            <a:r>
              <a:rPr lang="en-US" sz="1800" b="1" dirty="0">
                <a:solidFill>
                  <a:srgbClr val="EF5E6C"/>
                </a:solidFill>
              </a:rPr>
              <a:t>Description of the function</a:t>
            </a:r>
            <a:r>
              <a:rPr lang="en-US" sz="1800" dirty="0">
                <a:solidFill>
                  <a:srgbClr val="EF5E6C"/>
                </a:solidFill>
              </a:rPr>
              <a:t>: Telling the function.</a:t>
            </a:r>
          </a:p>
          <a:p>
            <a:pPr marL="225425" indent="-225425"/>
            <a:r>
              <a:rPr lang="en-US" sz="1800" b="1" dirty="0">
                <a:solidFill>
                  <a:srgbClr val="EF5E6C"/>
                </a:solidFill>
              </a:rPr>
              <a:t>Description of its history</a:t>
            </a:r>
            <a:r>
              <a:rPr lang="en-US" sz="1800" dirty="0">
                <a:solidFill>
                  <a:srgbClr val="EF5E6C"/>
                </a:solidFill>
              </a:rPr>
              <a:t>: Telling its history.</a:t>
            </a:r>
          </a:p>
        </p:txBody>
      </p:sp>
    </p:spTree>
    <p:extLst>
      <p:ext uri="{BB962C8B-B14F-4D97-AF65-F5344CB8AC3E}">
        <p14:creationId xmlns:p14="http://schemas.microsoft.com/office/powerpoint/2010/main" val="274830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FFA7A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6" y="1139429"/>
            <a:ext cx="8229600" cy="594121"/>
          </a:xfrm>
          <a:prstGeom prst="roundRect">
            <a:avLst/>
          </a:prstGeom>
          <a:solidFill>
            <a:srgbClr val="FFA7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/>
              <a:t>Report texts usually use generic terms or technical language.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56" y="1962150"/>
            <a:ext cx="8229600" cy="2362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EF5E6C"/>
                </a:solidFill>
              </a:rPr>
              <a:t>Generic terms </a:t>
            </a:r>
            <a:r>
              <a:rPr lang="en-US" sz="1800" dirty="0">
                <a:solidFill>
                  <a:srgbClr val="EF5E6C"/>
                </a:solidFill>
              </a:rPr>
              <a:t>are typical of or relating to a whole group of similar things, rather than to any particular thing. A generic term can be LCD, feeders, rice cookers, torches, ocean liners, etc.</a:t>
            </a:r>
          </a:p>
          <a:p>
            <a:pPr marL="0" indent="0">
              <a:buNone/>
            </a:pPr>
            <a:endParaRPr lang="en-US" sz="1800" dirty="0">
              <a:solidFill>
                <a:srgbClr val="EF5E6C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EF5E6C"/>
                </a:solidFill>
              </a:rPr>
              <a:t>Technical language </a:t>
            </a:r>
            <a:r>
              <a:rPr lang="en-US" sz="1800" dirty="0">
                <a:solidFill>
                  <a:srgbClr val="EF5E6C"/>
                </a:solidFill>
              </a:rPr>
              <a:t>in the description section of an informative report is the language or terms that relate to the subject, for example pocket seat, steam rack, heating plate, outer plot, etc.</a:t>
            </a:r>
          </a:p>
        </p:txBody>
      </p:sp>
    </p:spTree>
    <p:extLst>
      <p:ext uri="{BB962C8B-B14F-4D97-AF65-F5344CB8AC3E}">
        <p14:creationId xmlns:p14="http://schemas.microsoft.com/office/powerpoint/2010/main" val="117466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317</Words>
  <Application>Microsoft Office PowerPoint</Application>
  <PresentationFormat>On-screen Show (16:9)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ICE-BREAKER</vt:lpstr>
      <vt:lpstr>Reports</vt:lpstr>
      <vt:lpstr>Reports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121</cp:revision>
  <dcterms:created xsi:type="dcterms:W3CDTF">2020-01-31T07:09:35Z</dcterms:created>
  <dcterms:modified xsi:type="dcterms:W3CDTF">2022-05-18T04:00:38Z</dcterms:modified>
</cp:coreProperties>
</file>